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2" r:id="rId1"/>
  </p:sldMasterIdLst>
  <p:notesMasterIdLst>
    <p:notesMasterId r:id="rId9"/>
  </p:notesMasterIdLst>
  <p:sldIdLst>
    <p:sldId id="256" r:id="rId2"/>
    <p:sldId id="262" r:id="rId3"/>
    <p:sldId id="263" r:id="rId4"/>
    <p:sldId id="265" r:id="rId5"/>
    <p:sldId id="266" r:id="rId6"/>
    <p:sldId id="264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 s motivem 1 – zvýraznění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02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CBD7E-8EC4-40D0-831C-FC6BF586B823}" type="datetimeFigureOut">
              <a:rPr lang="cs-CZ" smtClean="0"/>
              <a:t>09.12.2024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19CD6-A7A2-478E-9294-6B57494289C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738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19CD6-A7A2-478E-9294-6B57494289C8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5619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09.12.2024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4765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09.12.2024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996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09.12.2024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8361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09.12.2024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44988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09.12.2024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5468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09.12.2024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522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09.12.2024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8361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09.12.2024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695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09.12.2024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219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09.12.2024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909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09.12.2024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951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09.12.2024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107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09.12.2024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432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09.12.2024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483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09.12.2024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419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09.12.2024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043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A23A1-6BD0-48D8-A1FE-BC95074C88FA}" type="datetimeFigureOut">
              <a:rPr lang="cs-CZ" smtClean="0"/>
              <a:t>09.12.2024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2046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  <p:sldLayoutId id="2147483964" r:id="rId12"/>
    <p:sldLayoutId id="2147483965" r:id="rId13"/>
    <p:sldLayoutId id="2147483966" r:id="rId14"/>
    <p:sldLayoutId id="2147483967" r:id="rId15"/>
    <p:sldLayoutId id="214748396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01010 datové řádky do nekonečna">
            <a:extLst>
              <a:ext uri="{FF2B5EF4-FFF2-40B4-BE49-F238E27FC236}">
                <a16:creationId xmlns:a16="http://schemas.microsoft.com/office/drawing/2014/main" id="{DF8F8E36-46E3-C140-472F-2A2C04AC36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</a:blip>
          <a:srcRect l="24633" t="9091" r="14725" b="1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37C90CD6-0E54-5071-9182-36048610B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6" y="1678666"/>
            <a:ext cx="5123515" cy="2369093"/>
          </a:xfrm>
        </p:spPr>
        <p:txBody>
          <a:bodyPr>
            <a:normAutofit/>
          </a:bodyPr>
          <a:lstStyle/>
          <a:p>
            <a:r>
              <a:rPr lang="cs-CZ" sz="4800"/>
              <a:t>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E364F67-BE5F-AA7F-9525-0F7D636F3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5113217" cy="1096901"/>
          </a:xfrm>
        </p:spPr>
        <p:txBody>
          <a:bodyPr>
            <a:normAutofit/>
          </a:bodyPr>
          <a:lstStyle/>
          <a:p>
            <a:r>
              <a:rPr lang="cs-CZ" sz="1600" dirty="0"/>
              <a:t>Datové typy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941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DB6986-925D-78CB-9D64-98A21DC0A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Datový typ proměnné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E496283-E83B-7E21-E874-38DEDDB4F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Určuje jaký typ informace je v proměnné uložen</a:t>
            </a:r>
          </a:p>
          <a:p>
            <a:r>
              <a:rPr lang="cs-CZ" dirty="0"/>
              <a:t>V případě, že se pokusíme do takové proměnné vložit hodnotu jiného typu, jsme upozorněni kompilátorem</a:t>
            </a:r>
          </a:p>
          <a:p>
            <a:endParaRPr lang="cs-CZ" dirty="0"/>
          </a:p>
          <a:p>
            <a:r>
              <a:rPr lang="cs-CZ" dirty="0"/>
              <a:t>Implicitní konverze – neztrácíme informaci o hodnotě</a:t>
            </a:r>
          </a:p>
          <a:p>
            <a:r>
              <a:rPr lang="cs-CZ" dirty="0"/>
              <a:t>Explicitní konverze – ztráta informace o hodnotě</a:t>
            </a:r>
          </a:p>
          <a:p>
            <a:r>
              <a:rPr lang="cs-CZ" dirty="0"/>
              <a:t>Ke konverzi můžeme využít přetypování, </a:t>
            </a:r>
            <a:r>
              <a:rPr lang="cs-CZ" dirty="0" err="1"/>
              <a:t>parsovací</a:t>
            </a:r>
            <a:r>
              <a:rPr lang="cs-CZ" dirty="0"/>
              <a:t> funkce nebo funkce pro konverzi (</a:t>
            </a:r>
            <a:r>
              <a:rPr lang="cs-CZ" dirty="0" err="1"/>
              <a:t>Convert.ToX</a:t>
            </a:r>
            <a:r>
              <a:rPr lang="cs-CZ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50046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123933-5247-A792-95AB-14C62AA43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Logické datové typy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594E12E-8AF6-88E2-7E0F-6BC41E87D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Jediným logický datovým typem je </a:t>
            </a:r>
            <a:r>
              <a:rPr lang="cs-CZ" b="1" dirty="0" err="1"/>
              <a:t>bool</a:t>
            </a:r>
            <a:endParaRPr lang="cs-CZ" b="1" dirty="0"/>
          </a:p>
          <a:p>
            <a:r>
              <a:rPr lang="cs-CZ" dirty="0"/>
              <a:t>Může nabývat pouze hodnot </a:t>
            </a:r>
            <a:r>
              <a:rPr lang="cs-CZ" b="1" dirty="0" err="1"/>
              <a:t>true</a:t>
            </a:r>
            <a:r>
              <a:rPr lang="cs-CZ" dirty="0"/>
              <a:t> nebo </a:t>
            </a:r>
            <a:r>
              <a:rPr lang="cs-CZ" b="1" dirty="0" err="1"/>
              <a:t>false</a:t>
            </a:r>
            <a:endParaRPr lang="cs-CZ" b="1" dirty="0"/>
          </a:p>
          <a:p>
            <a:r>
              <a:rPr lang="cs-CZ" dirty="0"/>
              <a:t>Logický datový typ je požadován jako parametr podmínek v cyklech </a:t>
            </a:r>
            <a:r>
              <a:rPr lang="cs-CZ" b="1" dirty="0" err="1"/>
              <a:t>while</a:t>
            </a:r>
            <a:r>
              <a:rPr lang="cs-CZ" dirty="0"/>
              <a:t>, </a:t>
            </a:r>
            <a:r>
              <a:rPr lang="cs-CZ" b="1" dirty="0"/>
              <a:t>do-</a:t>
            </a:r>
            <a:r>
              <a:rPr lang="cs-CZ" b="1" dirty="0" err="1"/>
              <a:t>while</a:t>
            </a:r>
            <a:r>
              <a:rPr lang="cs-CZ" dirty="0"/>
              <a:t>, případně u rozhodovacího </a:t>
            </a:r>
            <a:r>
              <a:rPr lang="cs-CZ" b="1" dirty="0" err="1"/>
              <a:t>if-else</a:t>
            </a:r>
            <a:r>
              <a:rPr lang="cs-CZ" dirty="0"/>
              <a:t> bloku</a:t>
            </a:r>
          </a:p>
          <a:p>
            <a:r>
              <a:rPr lang="cs-CZ" dirty="0"/>
              <a:t>Logický datový typ je výsledek výrazů, u kterých lze rozhodnout o jejich pravdivosti – logické operátory</a:t>
            </a:r>
          </a:p>
          <a:p>
            <a:r>
              <a:rPr lang="cs-CZ" dirty="0"/>
              <a:t>Logický součin, součet, negace, ekvivalence, porovnávání</a:t>
            </a:r>
          </a:p>
        </p:txBody>
      </p:sp>
    </p:spTree>
    <p:extLst>
      <p:ext uri="{BB962C8B-B14F-4D97-AF65-F5344CB8AC3E}">
        <p14:creationId xmlns:p14="http://schemas.microsoft.com/office/powerpoint/2010/main" val="1660042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DE11230-80E3-8C5D-D105-9E6F510F9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Číselné datové typy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DC4B646-26BB-B5F1-82A6-C75ED2E5E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Datové typy, které drží informaci o čísle</a:t>
            </a:r>
          </a:p>
          <a:p>
            <a:r>
              <a:rPr lang="cs-CZ" b="1" dirty="0"/>
              <a:t>Celočíselné datové typy</a:t>
            </a:r>
          </a:p>
          <a:p>
            <a:pPr lvl="1"/>
            <a:r>
              <a:rPr lang="cs-CZ" dirty="0"/>
              <a:t>byte</a:t>
            </a:r>
          </a:p>
          <a:p>
            <a:pPr lvl="1"/>
            <a:r>
              <a:rPr lang="cs-CZ" dirty="0" err="1"/>
              <a:t>short</a:t>
            </a:r>
            <a:endParaRPr lang="cs-CZ" dirty="0"/>
          </a:p>
          <a:p>
            <a:pPr lvl="1"/>
            <a:r>
              <a:rPr lang="cs-CZ" dirty="0" err="1"/>
              <a:t>int</a:t>
            </a:r>
            <a:endParaRPr lang="cs-CZ" dirty="0"/>
          </a:p>
          <a:p>
            <a:pPr lvl="1"/>
            <a:r>
              <a:rPr lang="cs-CZ" dirty="0"/>
              <a:t>long</a:t>
            </a:r>
          </a:p>
          <a:p>
            <a:r>
              <a:rPr lang="cs-CZ" b="1" dirty="0"/>
              <a:t>Reálné datová typy</a:t>
            </a:r>
          </a:p>
          <a:p>
            <a:pPr lvl="1"/>
            <a:r>
              <a:rPr lang="cs-CZ" dirty="0" err="1"/>
              <a:t>float</a:t>
            </a:r>
            <a:endParaRPr lang="cs-CZ" dirty="0"/>
          </a:p>
          <a:p>
            <a:pPr lvl="1"/>
            <a:r>
              <a:rPr lang="cs-CZ" dirty="0"/>
              <a:t>double</a:t>
            </a:r>
          </a:p>
          <a:p>
            <a:r>
              <a:rPr lang="cs-CZ" dirty="0"/>
              <a:t>Jednotlivé datové typy jsou od sebe rozlišné svou bitovou velikostí a tedy i rozsahem / přesností</a:t>
            </a:r>
          </a:p>
        </p:txBody>
      </p:sp>
    </p:spTree>
    <p:extLst>
      <p:ext uri="{BB962C8B-B14F-4D97-AF65-F5344CB8AC3E}">
        <p14:creationId xmlns:p14="http://schemas.microsoft.com/office/powerpoint/2010/main" val="2214735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10AC54-F9EF-4DE2-F1FE-45CEE1190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Znakové datové typy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D8C1200-4F9A-8CED-E907-813F5280E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Jediným znakovým typem je </a:t>
            </a:r>
            <a:r>
              <a:rPr lang="cs-CZ" b="1" dirty="0" err="1"/>
              <a:t>char</a:t>
            </a:r>
            <a:endParaRPr lang="cs-CZ" dirty="0"/>
          </a:p>
          <a:p>
            <a:r>
              <a:rPr lang="cs-CZ" dirty="0"/>
              <a:t>V tomto datovém typu lze uchovat jeden znak</a:t>
            </a:r>
          </a:p>
          <a:p>
            <a:r>
              <a:rPr lang="cs-CZ" dirty="0"/>
              <a:t>V kódu odlišujeme hodnoty typu </a:t>
            </a:r>
            <a:r>
              <a:rPr lang="cs-CZ" dirty="0" err="1"/>
              <a:t>char</a:t>
            </a:r>
            <a:r>
              <a:rPr lang="cs-CZ" dirty="0"/>
              <a:t> pomocí jednoduchých uvozovek</a:t>
            </a:r>
          </a:p>
          <a:p>
            <a:r>
              <a:rPr lang="cs-CZ" dirty="0"/>
              <a:t>Jednotlivé znaky jsou reprezentovány pomocí Unicode</a:t>
            </a:r>
          </a:p>
          <a:p>
            <a:r>
              <a:rPr lang="cs-CZ" dirty="0" err="1"/>
              <a:t>Char</a:t>
            </a:r>
            <a:r>
              <a:rPr lang="cs-CZ" dirty="0"/>
              <a:t> je často využíván pro následnou práci s řetězci – iterování v řetězci</a:t>
            </a:r>
          </a:p>
          <a:p>
            <a:pPr marL="0" indent="0" algn="ctr">
              <a:buNone/>
            </a:pPr>
            <a:r>
              <a:rPr lang="cs-CZ" b="1" dirty="0" err="1"/>
              <a:t>char</a:t>
            </a:r>
            <a:r>
              <a:rPr lang="cs-CZ" b="1" dirty="0"/>
              <a:t> znak = ‘X‘;</a:t>
            </a:r>
          </a:p>
        </p:txBody>
      </p:sp>
    </p:spTree>
    <p:extLst>
      <p:ext uri="{BB962C8B-B14F-4D97-AF65-F5344CB8AC3E}">
        <p14:creationId xmlns:p14="http://schemas.microsoft.com/office/powerpoint/2010/main" val="3047928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CEC2093-F641-354D-2E82-61D3B601F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cs-CZ"/>
              <a:t>Přehledová tabulka rozsahů datových typů a jejich bitová velikost</a:t>
            </a:r>
          </a:p>
        </p:txBody>
      </p:sp>
      <p:sp>
        <p:nvSpPr>
          <p:cNvPr id="16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17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graphicFrame>
        <p:nvGraphicFramePr>
          <p:cNvPr id="4" name="Zástupný obsah 3">
            <a:extLst>
              <a:ext uri="{FF2B5EF4-FFF2-40B4-BE49-F238E27FC236}">
                <a16:creationId xmlns:a16="http://schemas.microsoft.com/office/drawing/2014/main" id="{503357DB-3A18-E1E8-B423-BC593A9221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1062707"/>
              </p:ext>
            </p:extLst>
          </p:nvPr>
        </p:nvGraphicFramePr>
        <p:xfrm>
          <a:off x="1916709" y="1948543"/>
          <a:ext cx="8358582" cy="4093486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30196"/>
                  </a:srgbClr>
                </a:solidFill>
                <a:tableStyleId>{3C2FFA5D-87B4-456A-9821-1D502468CF0F}</a:tableStyleId>
              </a:tblPr>
              <a:tblGrid>
                <a:gridCol w="1894065">
                  <a:extLst>
                    <a:ext uri="{9D8B030D-6E8A-4147-A177-3AD203B41FA5}">
                      <a16:colId xmlns:a16="http://schemas.microsoft.com/office/drawing/2014/main" val="1349117463"/>
                    </a:ext>
                  </a:extLst>
                </a:gridCol>
                <a:gridCol w="2395641">
                  <a:extLst>
                    <a:ext uri="{9D8B030D-6E8A-4147-A177-3AD203B41FA5}">
                      <a16:colId xmlns:a16="http://schemas.microsoft.com/office/drawing/2014/main" val="1656860194"/>
                    </a:ext>
                  </a:extLst>
                </a:gridCol>
                <a:gridCol w="4068876">
                  <a:extLst>
                    <a:ext uri="{9D8B030D-6E8A-4147-A177-3AD203B41FA5}">
                      <a16:colId xmlns:a16="http://schemas.microsoft.com/office/drawing/2014/main" val="2169106609"/>
                    </a:ext>
                  </a:extLst>
                </a:gridCol>
              </a:tblGrid>
              <a:tr h="431213">
                <a:tc>
                  <a:txBody>
                    <a:bodyPr/>
                    <a:lstStyle/>
                    <a:p>
                      <a:pPr fontAlgn="b"/>
                      <a:r>
                        <a:rPr lang="cs-CZ" sz="1400" b="0" cap="none" spc="0">
                          <a:solidFill>
                            <a:schemeClr val="bg1"/>
                          </a:solidFill>
                          <a:effectLst/>
                        </a:rPr>
                        <a:t>Datový typ</a:t>
                      </a:r>
                    </a:p>
                  </a:txBody>
                  <a:tcPr marL="118432" marR="80759" marT="91101" marB="91101" anchor="ctr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cs-CZ" sz="1400" b="0" cap="none" spc="0">
                          <a:solidFill>
                            <a:schemeClr val="bg1"/>
                          </a:solidFill>
                          <a:effectLst/>
                        </a:rPr>
                        <a:t>Bitová velikost</a:t>
                      </a:r>
                    </a:p>
                  </a:txBody>
                  <a:tcPr marL="118432" marR="80759" marT="91101" marB="9110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cs-CZ" sz="1400" b="0" cap="none" spc="0">
                          <a:solidFill>
                            <a:schemeClr val="bg1"/>
                          </a:solidFill>
                          <a:effectLst/>
                        </a:rPr>
                        <a:t>Rozsah hodnot</a:t>
                      </a:r>
                    </a:p>
                  </a:txBody>
                  <a:tcPr marL="118432" marR="80759" marT="91101" marB="9110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350503"/>
                  </a:ext>
                </a:extLst>
              </a:tr>
              <a:tr h="431213">
                <a:tc>
                  <a:txBody>
                    <a:bodyPr/>
                    <a:lstStyle/>
                    <a:p>
                      <a:pPr fontAlgn="base"/>
                      <a:r>
                        <a:rPr lang="cs-CZ" sz="1400" cap="none" spc="0">
                          <a:solidFill>
                            <a:schemeClr val="tx1"/>
                          </a:solidFill>
                          <a:effectLst/>
                        </a:rPr>
                        <a:t>byte</a:t>
                      </a:r>
                    </a:p>
                  </a:txBody>
                  <a:tcPr marL="118432" marR="80759" marT="91101" marB="91101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cs-CZ" sz="1400" cap="none" spc="0">
                          <a:solidFill>
                            <a:schemeClr val="tx1"/>
                          </a:solidFill>
                          <a:effectLst/>
                        </a:rPr>
                        <a:t>8 bitů</a:t>
                      </a:r>
                    </a:p>
                  </a:txBody>
                  <a:tcPr marL="118432" marR="80759" marT="91101" marB="91101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cs-CZ" sz="1400" cap="none" spc="0">
                          <a:solidFill>
                            <a:schemeClr val="tx1"/>
                          </a:solidFill>
                          <a:effectLst/>
                        </a:rPr>
                        <a:t>0 až 255</a:t>
                      </a:r>
                    </a:p>
                  </a:txBody>
                  <a:tcPr marL="118432" marR="80759" marT="91101" marB="91101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985364"/>
                  </a:ext>
                </a:extLst>
              </a:tr>
              <a:tr h="431213">
                <a:tc>
                  <a:txBody>
                    <a:bodyPr/>
                    <a:lstStyle/>
                    <a:p>
                      <a:pPr fontAlgn="base"/>
                      <a:r>
                        <a:rPr lang="cs-CZ" sz="1400" cap="none" spc="0">
                          <a:solidFill>
                            <a:schemeClr val="tx1"/>
                          </a:solidFill>
                          <a:effectLst/>
                        </a:rPr>
                        <a:t>short</a:t>
                      </a:r>
                    </a:p>
                  </a:txBody>
                  <a:tcPr marL="118432" marR="80759" marT="91101" marB="91101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cs-CZ" sz="1400" cap="none" spc="0">
                          <a:solidFill>
                            <a:schemeClr val="tx1"/>
                          </a:solidFill>
                          <a:effectLst/>
                        </a:rPr>
                        <a:t>16 bitů</a:t>
                      </a:r>
                    </a:p>
                  </a:txBody>
                  <a:tcPr marL="118432" marR="80759" marT="91101" marB="91101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cs-CZ" sz="1400" cap="none" spc="0">
                          <a:solidFill>
                            <a:schemeClr val="tx1"/>
                          </a:solidFill>
                          <a:effectLst/>
                        </a:rPr>
                        <a:t>-32 768 až 32 767</a:t>
                      </a:r>
                    </a:p>
                  </a:txBody>
                  <a:tcPr marL="118432" marR="80759" marT="91101" marB="91101" anchor="ctr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617437"/>
                  </a:ext>
                </a:extLst>
              </a:tr>
              <a:tr h="431213">
                <a:tc>
                  <a:txBody>
                    <a:bodyPr/>
                    <a:lstStyle/>
                    <a:p>
                      <a:pPr fontAlgn="base"/>
                      <a:r>
                        <a:rPr lang="cs-CZ" sz="1400" cap="none" spc="0"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</a:p>
                  </a:txBody>
                  <a:tcPr marL="118432" marR="80759" marT="91101" marB="91101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cs-CZ" sz="1400" cap="none" spc="0">
                          <a:solidFill>
                            <a:schemeClr val="tx1"/>
                          </a:solidFill>
                          <a:effectLst/>
                        </a:rPr>
                        <a:t>32 bitů</a:t>
                      </a:r>
                    </a:p>
                  </a:txBody>
                  <a:tcPr marL="118432" marR="80759" marT="91101" marB="91101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cs-CZ" sz="1400" cap="none" spc="0">
                          <a:solidFill>
                            <a:schemeClr val="tx1"/>
                          </a:solidFill>
                          <a:effectLst/>
                        </a:rPr>
                        <a:t>-2 147 483 648 až 2 147 483 647</a:t>
                      </a:r>
                    </a:p>
                  </a:txBody>
                  <a:tcPr marL="118432" marR="80759" marT="91101" marB="91101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176973"/>
                  </a:ext>
                </a:extLst>
              </a:tr>
              <a:tr h="643782">
                <a:tc>
                  <a:txBody>
                    <a:bodyPr/>
                    <a:lstStyle/>
                    <a:p>
                      <a:pPr fontAlgn="base"/>
                      <a:r>
                        <a:rPr lang="cs-CZ" sz="1400" cap="none" spc="0">
                          <a:solidFill>
                            <a:schemeClr val="tx1"/>
                          </a:solidFill>
                          <a:effectLst/>
                        </a:rPr>
                        <a:t>long</a:t>
                      </a:r>
                    </a:p>
                  </a:txBody>
                  <a:tcPr marL="118432" marR="80759" marT="91101" marB="91101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cs-CZ" sz="1400" cap="none" spc="0">
                          <a:solidFill>
                            <a:schemeClr val="tx1"/>
                          </a:solidFill>
                          <a:effectLst/>
                        </a:rPr>
                        <a:t>64 bitů</a:t>
                      </a:r>
                    </a:p>
                  </a:txBody>
                  <a:tcPr marL="118432" marR="80759" marT="91101" marB="91101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cs-CZ" sz="1400" cap="none" spc="0">
                          <a:solidFill>
                            <a:schemeClr val="tx1"/>
                          </a:solidFill>
                          <a:effectLst/>
                        </a:rPr>
                        <a:t>-9 223 372 036 854 775 808 až 9 223 372 036 854 775 807</a:t>
                      </a:r>
                    </a:p>
                  </a:txBody>
                  <a:tcPr marL="118432" marR="80759" marT="91101" marB="91101" anchor="ctr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009418"/>
                  </a:ext>
                </a:extLst>
              </a:tr>
              <a:tr h="431213">
                <a:tc>
                  <a:txBody>
                    <a:bodyPr/>
                    <a:lstStyle/>
                    <a:p>
                      <a:pPr fontAlgn="base"/>
                      <a:r>
                        <a:rPr lang="cs-CZ" sz="1400" cap="none" spc="0">
                          <a:solidFill>
                            <a:schemeClr val="tx1"/>
                          </a:solidFill>
                          <a:effectLst/>
                        </a:rPr>
                        <a:t>float</a:t>
                      </a:r>
                    </a:p>
                  </a:txBody>
                  <a:tcPr marL="118432" marR="80759" marT="91101" marB="91101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cs-CZ" sz="1400" cap="none" spc="0">
                          <a:solidFill>
                            <a:schemeClr val="tx1"/>
                          </a:solidFill>
                          <a:effectLst/>
                        </a:rPr>
                        <a:t>32 bitů</a:t>
                      </a:r>
                    </a:p>
                  </a:txBody>
                  <a:tcPr marL="118432" marR="80759" marT="91101" marB="91101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cs-CZ" sz="1400" cap="none" spc="0">
                          <a:solidFill>
                            <a:schemeClr val="tx1"/>
                          </a:solidFill>
                          <a:effectLst/>
                        </a:rPr>
                        <a:t>1,5 x 10^-45 až 3,4 x 10^38</a:t>
                      </a:r>
                    </a:p>
                  </a:txBody>
                  <a:tcPr marL="118432" marR="80759" marT="91101" marB="91101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579905"/>
                  </a:ext>
                </a:extLst>
              </a:tr>
              <a:tr h="431213">
                <a:tc>
                  <a:txBody>
                    <a:bodyPr/>
                    <a:lstStyle/>
                    <a:p>
                      <a:pPr fontAlgn="base"/>
                      <a:r>
                        <a:rPr lang="cs-CZ" sz="1400" cap="none" spc="0">
                          <a:solidFill>
                            <a:schemeClr val="tx1"/>
                          </a:solidFill>
                          <a:effectLst/>
                        </a:rPr>
                        <a:t>double</a:t>
                      </a:r>
                    </a:p>
                  </a:txBody>
                  <a:tcPr marL="118432" marR="80759" marT="91101" marB="91101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cs-CZ" sz="1400" cap="none" spc="0">
                          <a:solidFill>
                            <a:schemeClr val="tx1"/>
                          </a:solidFill>
                          <a:effectLst/>
                        </a:rPr>
                        <a:t>64 bitů</a:t>
                      </a:r>
                    </a:p>
                  </a:txBody>
                  <a:tcPr marL="118432" marR="80759" marT="91101" marB="91101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cs-CZ" sz="1400" cap="none" spc="0">
                          <a:solidFill>
                            <a:schemeClr val="tx1"/>
                          </a:solidFill>
                          <a:effectLst/>
                        </a:rPr>
                        <a:t>5,0 x 10^-324 až 1,7 x 10^308</a:t>
                      </a:r>
                    </a:p>
                  </a:txBody>
                  <a:tcPr marL="118432" marR="80759" marT="91101" marB="91101" anchor="ctr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59869"/>
                  </a:ext>
                </a:extLst>
              </a:tr>
              <a:tr h="431213">
                <a:tc>
                  <a:txBody>
                    <a:bodyPr/>
                    <a:lstStyle/>
                    <a:p>
                      <a:pPr fontAlgn="base"/>
                      <a:r>
                        <a:rPr lang="cs-CZ" sz="1400" cap="none" spc="0">
                          <a:solidFill>
                            <a:schemeClr val="tx1"/>
                          </a:solidFill>
                          <a:effectLst/>
                        </a:rPr>
                        <a:t>bool</a:t>
                      </a:r>
                    </a:p>
                  </a:txBody>
                  <a:tcPr marL="118432" marR="80759" marT="91101" marB="91101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cs-CZ" sz="1400" cap="none" spc="0">
                          <a:solidFill>
                            <a:schemeClr val="tx1"/>
                          </a:solidFill>
                          <a:effectLst/>
                        </a:rPr>
                        <a:t>1 bit</a:t>
                      </a:r>
                    </a:p>
                  </a:txBody>
                  <a:tcPr marL="118432" marR="80759" marT="91101" marB="91101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cs-CZ" sz="1400" cap="none" spc="0">
                          <a:solidFill>
                            <a:schemeClr val="tx1"/>
                          </a:solidFill>
                          <a:effectLst/>
                        </a:rPr>
                        <a:t>true nebo false</a:t>
                      </a:r>
                    </a:p>
                  </a:txBody>
                  <a:tcPr marL="118432" marR="80759" marT="91101" marB="91101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104707"/>
                  </a:ext>
                </a:extLst>
              </a:tr>
              <a:tr h="431213">
                <a:tc>
                  <a:txBody>
                    <a:bodyPr/>
                    <a:lstStyle/>
                    <a:p>
                      <a:pPr fontAlgn="base"/>
                      <a:r>
                        <a:rPr lang="cs-CZ" sz="1400" cap="none" spc="0">
                          <a:solidFill>
                            <a:schemeClr val="tx1"/>
                          </a:solidFill>
                          <a:effectLst/>
                        </a:rPr>
                        <a:t>char</a:t>
                      </a:r>
                    </a:p>
                  </a:txBody>
                  <a:tcPr marL="118432" marR="80759" marT="91101" marB="91101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cs-CZ" sz="1400" cap="none" spc="0">
                          <a:solidFill>
                            <a:schemeClr val="tx1"/>
                          </a:solidFill>
                          <a:effectLst/>
                        </a:rPr>
                        <a:t>16 bitů</a:t>
                      </a:r>
                    </a:p>
                  </a:txBody>
                  <a:tcPr marL="118432" marR="80759" marT="91101" marB="91101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cs-CZ" sz="1400" cap="none" spc="0">
                          <a:solidFill>
                            <a:schemeClr val="tx1"/>
                          </a:solidFill>
                          <a:effectLst/>
                        </a:rPr>
                        <a:t>Unicode znaky</a:t>
                      </a:r>
                    </a:p>
                  </a:txBody>
                  <a:tcPr marL="118432" marR="80759" marT="91101" marB="91101" anchor="ctr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797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936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40B94D-B36E-F46C-EAB0-2D13BD358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Referenční a hodnotové datové typy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74E3938-C370-6DB3-B6F0-C26324C63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Rozdíl je v umístění skutečné hodnoty na zásobníku nebo haldě</a:t>
            </a:r>
          </a:p>
          <a:p>
            <a:endParaRPr lang="cs-CZ" dirty="0"/>
          </a:p>
          <a:p>
            <a:r>
              <a:rPr lang="cs-CZ" dirty="0"/>
              <a:t>Hodnotové datové typy</a:t>
            </a:r>
          </a:p>
          <a:p>
            <a:pPr lvl="1"/>
            <a:r>
              <a:rPr lang="cs-CZ" dirty="0"/>
              <a:t>Všechny základní hodnotové typy </a:t>
            </a:r>
          </a:p>
          <a:p>
            <a:pPr lvl="1"/>
            <a:r>
              <a:rPr lang="cs-CZ" dirty="0" err="1"/>
              <a:t>Int</a:t>
            </a:r>
            <a:r>
              <a:rPr lang="cs-CZ" dirty="0"/>
              <a:t>, double, </a:t>
            </a:r>
            <a:r>
              <a:rPr lang="cs-CZ" dirty="0" err="1"/>
              <a:t>char</a:t>
            </a:r>
            <a:r>
              <a:rPr lang="cs-CZ" dirty="0"/>
              <a:t>, …</a:t>
            </a:r>
          </a:p>
          <a:p>
            <a:pPr lvl="1"/>
            <a:r>
              <a:rPr lang="cs-CZ" dirty="0"/>
              <a:t>Uložené přímo na zásobníku</a:t>
            </a:r>
          </a:p>
          <a:p>
            <a:r>
              <a:rPr lang="cs-CZ" dirty="0"/>
              <a:t>Referenční datové typy</a:t>
            </a:r>
          </a:p>
          <a:p>
            <a:pPr lvl="1"/>
            <a:r>
              <a:rPr lang="cs-CZ" dirty="0"/>
              <a:t>Instance tříd</a:t>
            </a:r>
          </a:p>
          <a:p>
            <a:pPr lvl="1"/>
            <a:r>
              <a:rPr lang="cs-CZ" dirty="0"/>
              <a:t>Na zásobníku je uložená reference – „adresa“</a:t>
            </a:r>
          </a:p>
          <a:p>
            <a:pPr lvl="1"/>
            <a:r>
              <a:rPr lang="cs-CZ" dirty="0"/>
              <a:t>Konkrétní hodnoty jsou uloženy na haldě</a:t>
            </a:r>
          </a:p>
        </p:txBody>
      </p:sp>
    </p:spTree>
    <p:extLst>
      <p:ext uri="{BB962C8B-B14F-4D97-AF65-F5344CB8AC3E}">
        <p14:creationId xmlns:p14="http://schemas.microsoft.com/office/powerpoint/2010/main" val="1987855483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784</TotalTime>
  <Words>364</Words>
  <Application>Microsoft Office PowerPoint</Application>
  <PresentationFormat>Širokoúhlá obrazovka</PresentationFormat>
  <Paragraphs>73</Paragraphs>
  <Slides>7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Fazeta</vt:lpstr>
      <vt:lpstr>Programování</vt:lpstr>
      <vt:lpstr>Datový typ proměnné</vt:lpstr>
      <vt:lpstr>Logické datové typy</vt:lpstr>
      <vt:lpstr>Číselné datové typy</vt:lpstr>
      <vt:lpstr>Znakové datové typy</vt:lpstr>
      <vt:lpstr>Přehledová tabulka rozsahů datových typů a jejich bitová velikost</vt:lpstr>
      <vt:lpstr>Referenční a hodnotové datové typy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Sládeček David</cp:lastModifiedBy>
  <cp:revision>52</cp:revision>
  <dcterms:created xsi:type="dcterms:W3CDTF">2022-09-21T15:44:15Z</dcterms:created>
  <dcterms:modified xsi:type="dcterms:W3CDTF">2024-12-09T08:25:29Z</dcterms:modified>
</cp:coreProperties>
</file>