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9" r:id="rId4"/>
    <p:sldId id="267" r:id="rId5"/>
    <p:sldId id="271" r:id="rId6"/>
    <p:sldId id="266" r:id="rId7"/>
    <p:sldId id="270" r:id="rId8"/>
    <p:sldId id="268" r:id="rId9"/>
    <p:sldId id="27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Řetězce, sestavení, .NET framework, přetypování, hlavní funkce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919622-7028-4626-8A48-42A3C5F7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/>
              <a:t>Kahoot time!</a:t>
            </a:r>
          </a:p>
        </p:txBody>
      </p:sp>
      <p:pic>
        <p:nvPicPr>
          <p:cNvPr id="7" name="Zástupný symbol obrázku 6" descr="Obsah obrázku kreslení&#10;&#10;Popis byl vytvořen automaticky">
            <a:extLst>
              <a:ext uri="{FF2B5EF4-FFF2-40B4-BE49-F238E27FC236}">
                <a16:creationId xmlns:a16="http://schemas.microsoft.com/office/drawing/2014/main" id="{4422FCB4-1B0F-4FC6-B42F-FECD625E8C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636" b="27636"/>
          <a:stretch/>
        </p:blipFill>
        <p:spPr>
          <a:prstGeom prst="rect">
            <a:avLst/>
          </a:prstGeo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5BC5296E-041D-4EF0-8255-4C5A955D6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908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E631C0-CD48-4D2F-AA2A-23B492B2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 - </a:t>
            </a:r>
            <a:r>
              <a:rPr lang="cs-CZ" dirty="0" err="1"/>
              <a:t>string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ABA726-15C1-45F5-97B6-55761EE02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Datový typ pro reprezentaci textu</a:t>
            </a:r>
          </a:p>
          <a:p>
            <a:r>
              <a:rPr lang="cs-CZ" dirty="0"/>
              <a:t>Lze na něj pohlížet jako na dynamické pole znaků (</a:t>
            </a:r>
            <a:r>
              <a:rPr lang="cs-CZ" b="1" dirty="0" err="1"/>
              <a:t>char</a:t>
            </a:r>
            <a:r>
              <a:rPr lang="cs-CZ" dirty="0"/>
              <a:t>)</a:t>
            </a:r>
          </a:p>
          <a:p>
            <a:r>
              <a:rPr lang="cs-CZ" dirty="0" err="1"/>
              <a:t>String</a:t>
            </a:r>
            <a:r>
              <a:rPr lang="cs-CZ" dirty="0"/>
              <a:t> vs </a:t>
            </a:r>
            <a:r>
              <a:rPr lang="cs-CZ" dirty="0" err="1"/>
              <a:t>string</a:t>
            </a:r>
            <a:endParaRPr lang="cs-CZ" dirty="0"/>
          </a:p>
          <a:p>
            <a:r>
              <a:rPr lang="cs-CZ" dirty="0"/>
              <a:t>Ve většině jazyků je </a:t>
            </a:r>
            <a:r>
              <a:rPr lang="cs-CZ" dirty="0" err="1"/>
              <a:t>String</a:t>
            </a:r>
            <a:r>
              <a:rPr lang="cs-CZ" dirty="0"/>
              <a:t> objektem, ale </a:t>
            </a:r>
            <a:r>
              <a:rPr lang="cs-CZ" dirty="0" err="1"/>
              <a:t>string</a:t>
            </a:r>
            <a:r>
              <a:rPr lang="cs-CZ" dirty="0"/>
              <a:t> je datovým typem</a:t>
            </a:r>
          </a:p>
          <a:p>
            <a:r>
              <a:rPr lang="cs-CZ" dirty="0"/>
              <a:t>V C# však mezi nimi není rozdíl a </a:t>
            </a:r>
            <a:r>
              <a:rPr lang="cs-CZ" dirty="0" err="1"/>
              <a:t>String</a:t>
            </a:r>
            <a:r>
              <a:rPr lang="cs-CZ" dirty="0"/>
              <a:t> je implicitně přetypován na </a:t>
            </a:r>
            <a:r>
              <a:rPr lang="cs-CZ" dirty="0" err="1"/>
              <a:t>string</a:t>
            </a:r>
            <a:endParaRPr lang="cs-CZ" dirty="0"/>
          </a:p>
          <a:p>
            <a:r>
              <a:rPr lang="cs-CZ" dirty="0"/>
              <a:t>Spojování řetězců za pomocí operandu +</a:t>
            </a:r>
          </a:p>
          <a:p>
            <a:r>
              <a:rPr lang="cs-CZ" dirty="0"/>
              <a:t>Přestože se jedná o datový typ, má stejně jako běžný objekt své vlastnosti a metody</a:t>
            </a:r>
          </a:p>
          <a:p>
            <a:pPr marL="457200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002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C5EE17-4C24-412E-885E-CACA2C29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Přetypování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3EC385-8003-40C8-9F5D-E8C6FC77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Jazyk C# je silně staticky zadaný</a:t>
            </a:r>
          </a:p>
          <a:p>
            <a:r>
              <a:rPr lang="cs-CZ" dirty="0"/>
              <a:t>Do proměnných určitého typu lze tedy vkládat hodnoty pouze příslušného typu</a:t>
            </a:r>
          </a:p>
          <a:p>
            <a:r>
              <a:rPr lang="cs-CZ" dirty="0"/>
              <a:t> </a:t>
            </a:r>
            <a:r>
              <a:rPr lang="cs-CZ" dirty="0" err="1"/>
              <a:t>int</a:t>
            </a:r>
            <a:r>
              <a:rPr lang="cs-CZ" dirty="0"/>
              <a:t> </a:t>
            </a:r>
            <a:r>
              <a:rPr lang="cs-CZ" dirty="0" err="1"/>
              <a:t>number</a:t>
            </a:r>
            <a:r>
              <a:rPr lang="cs-CZ" dirty="0"/>
              <a:t> = 3,14 -&gt; </a:t>
            </a:r>
            <a:r>
              <a:rPr lang="cs-CZ" b="1" dirty="0">
                <a:solidFill>
                  <a:srgbClr val="FF0000"/>
                </a:solidFill>
              </a:rPr>
              <a:t>NELZE</a:t>
            </a:r>
            <a:r>
              <a:rPr lang="cs-CZ" dirty="0">
                <a:solidFill>
                  <a:srgbClr val="FF0000"/>
                </a:solidFill>
              </a:rPr>
              <a:t>, </a:t>
            </a:r>
            <a:r>
              <a:rPr lang="cs-CZ" dirty="0" err="1">
                <a:solidFill>
                  <a:srgbClr val="FF0000"/>
                </a:solidFill>
              </a:rPr>
              <a:t>int</a:t>
            </a:r>
            <a:r>
              <a:rPr lang="cs-CZ" dirty="0">
                <a:solidFill>
                  <a:srgbClr val="FF0000"/>
                </a:solidFill>
              </a:rPr>
              <a:t> podporuje pouze celočíselné hodnoty </a:t>
            </a:r>
          </a:p>
          <a:p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/>
              <a:t>double number2 = 1 -&gt; </a:t>
            </a:r>
            <a:r>
              <a:rPr lang="cs-CZ" b="1" dirty="0">
                <a:solidFill>
                  <a:schemeClr val="accent5"/>
                </a:solidFill>
              </a:rPr>
              <a:t>LZE</a:t>
            </a:r>
            <a:r>
              <a:rPr lang="cs-CZ" dirty="0">
                <a:solidFill>
                  <a:schemeClr val="accent5"/>
                </a:solidFill>
              </a:rPr>
              <a:t>, dochází k </a:t>
            </a:r>
            <a:r>
              <a:rPr lang="cs-CZ" b="1" dirty="0">
                <a:solidFill>
                  <a:schemeClr val="accent5"/>
                </a:solidFill>
              </a:rPr>
              <a:t>implicitnímu přetypování</a:t>
            </a:r>
          </a:p>
          <a:p>
            <a:pPr lvl="1"/>
            <a:r>
              <a:rPr lang="cs-CZ" dirty="0"/>
              <a:t>v proměnné number2 se nachází hodnota 1,0</a:t>
            </a:r>
          </a:p>
          <a:p>
            <a:r>
              <a:rPr lang="cs-CZ" b="1" dirty="0"/>
              <a:t>Explicitní přetypování </a:t>
            </a:r>
            <a:r>
              <a:rPr lang="cs-CZ" dirty="0"/>
              <a:t>= přetypování vynucené vývojářem</a:t>
            </a:r>
          </a:p>
          <a:p>
            <a:pPr lvl="1"/>
            <a:r>
              <a:rPr lang="cs-CZ" dirty="0"/>
              <a:t>V proměnné a se nachází hodnota 1234</a:t>
            </a:r>
          </a:p>
          <a:p>
            <a:r>
              <a:rPr lang="cs-CZ" b="1" dirty="0"/>
              <a:t>Přetypování s podpůrnými třídami  </a:t>
            </a:r>
            <a:r>
              <a:rPr lang="cs-CZ" dirty="0"/>
              <a:t>- např. </a:t>
            </a:r>
            <a:r>
              <a:rPr lang="cs-CZ" dirty="0" err="1"/>
              <a:t>Parse</a:t>
            </a:r>
            <a:r>
              <a:rPr lang="cs-CZ" dirty="0"/>
              <a:t> metody</a:t>
            </a:r>
          </a:p>
          <a:p>
            <a:pPr lvl="1"/>
            <a:r>
              <a:rPr lang="cs-CZ" dirty="0"/>
              <a:t> </a:t>
            </a:r>
            <a:r>
              <a:rPr lang="cs-CZ" dirty="0" err="1"/>
              <a:t>int.Parse</a:t>
            </a:r>
            <a:r>
              <a:rPr lang="cs-CZ" dirty="0"/>
              <a:t>() – metoda, která se snaží z řetězce získat celé číslo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22D9F87-ECE1-4529-BB99-39B8F0327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220" y="4100975"/>
            <a:ext cx="2282133" cy="97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1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EC5B0D-6817-48CE-A8C0-56FF54BE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Sestavení programu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1585A1-BBBD-4E1E-99C4-1EE18B310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Zdrojový kód je přeložen pomocí kompilátoru do mezikódu</a:t>
            </a:r>
          </a:p>
          <a:p>
            <a:pPr lvl="1"/>
            <a:r>
              <a:rPr lang="cs-CZ" b="1" dirty="0"/>
              <a:t>CIL</a:t>
            </a:r>
            <a:r>
              <a:rPr lang="cs-CZ" dirty="0"/>
              <a:t> (</a:t>
            </a:r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Intermediate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)</a:t>
            </a:r>
          </a:p>
          <a:p>
            <a:r>
              <a:rPr lang="cs-CZ" dirty="0"/>
              <a:t>Kód v mezikódu je následně snadno interpretován interpretem</a:t>
            </a:r>
          </a:p>
          <a:p>
            <a:pPr lvl="1"/>
            <a:r>
              <a:rPr lang="cs-CZ" b="1" dirty="0"/>
              <a:t>CLR</a:t>
            </a:r>
            <a:r>
              <a:rPr lang="cs-CZ" dirty="0"/>
              <a:t> (</a:t>
            </a:r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Runtime)</a:t>
            </a:r>
          </a:p>
          <a:p>
            <a:r>
              <a:rPr lang="cs-CZ" dirty="0"/>
              <a:t>Tím získáme výslednou aplikaci ve formátu .</a:t>
            </a:r>
            <a:r>
              <a:rPr lang="cs-CZ" dirty="0" err="1"/>
              <a:t>exe</a:t>
            </a:r>
            <a:r>
              <a:rPr lang="cs-CZ" dirty="0"/>
              <a:t> nebo .dll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713A919-1AE0-4DE3-93C4-4248C361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18" y="4403188"/>
            <a:ext cx="8371458" cy="11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6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0DCDF3-A8CB-4D33-8CF7-ADC3F5FA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cs-CZ" dirty="0"/>
              <a:t>.NET framework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4660B5-2B96-4952-B090-F2333085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cs-CZ" dirty="0"/>
              <a:t>Jazyk, </a:t>
            </a:r>
            <a:r>
              <a:rPr lang="cs-CZ" dirty="0" err="1"/>
              <a:t>VisualStudio</a:t>
            </a:r>
            <a:r>
              <a:rPr lang="cs-CZ" dirty="0"/>
              <a:t>, Virtuální stroj (CLR) a knihovny</a:t>
            </a:r>
          </a:p>
          <a:p>
            <a:r>
              <a:rPr lang="cs-CZ" dirty="0"/>
              <a:t>Knihovny .NET poskytují nepřeberné množství již předpřipravených metod a funkcí – práce s databázemi, formuláři, konzolí, …</a:t>
            </a:r>
          </a:p>
          <a:p>
            <a:r>
              <a:rPr lang="cs-CZ" b="1" dirty="0"/>
              <a:t>.NET </a:t>
            </a:r>
            <a:r>
              <a:rPr lang="cs-CZ" b="1" dirty="0" err="1"/>
              <a:t>Core</a:t>
            </a:r>
            <a:r>
              <a:rPr lang="cs-CZ" b="1" dirty="0"/>
              <a:t> </a:t>
            </a:r>
            <a:r>
              <a:rPr lang="cs-CZ" dirty="0"/>
              <a:t>– implementace určená převážně pro webové aplikace, která není vázaná pouze na OS Windows</a:t>
            </a:r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BF993E23-2DE5-44CB-B86A-044B5EAF5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6967" y="632145"/>
            <a:ext cx="3816883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3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4F589F-20FD-4AC5-8CC7-D7F08640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Hlavní funkce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EBFBFF-EEE8-4472-B4C6-7BBFFEBB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Main</a:t>
            </a:r>
            <a:r>
              <a:rPr lang="cs-CZ" dirty="0"/>
              <a:t> ()</a:t>
            </a:r>
          </a:p>
          <a:p>
            <a:r>
              <a:rPr lang="cs-CZ" dirty="0"/>
              <a:t>Vstupní bod aplikace nejen v C#, ale i v dalších programovacích jazycích</a:t>
            </a:r>
          </a:p>
          <a:p>
            <a:r>
              <a:rPr lang="cs-CZ" dirty="0"/>
              <a:t>Metoda, která se při spuštění aplikace volá jako první</a:t>
            </a:r>
          </a:p>
          <a:p>
            <a:pPr lvl="1"/>
            <a:r>
              <a:rPr lang="cs-CZ" dirty="0"/>
              <a:t>Hlavní vlákno aplikace</a:t>
            </a:r>
          </a:p>
          <a:p>
            <a:r>
              <a:rPr lang="cs-CZ" dirty="0"/>
              <a:t>Definována uvnitř třídy nebo struktury</a:t>
            </a:r>
          </a:p>
          <a:p>
            <a:r>
              <a:rPr lang="cs-CZ" dirty="0"/>
              <a:t>Vždy musí být statická</a:t>
            </a:r>
          </a:p>
          <a:p>
            <a:r>
              <a:rPr lang="cs-CZ" dirty="0"/>
              <a:t>Může být definována s parametrem </a:t>
            </a:r>
            <a:r>
              <a:rPr lang="cs-CZ" dirty="0" err="1"/>
              <a:t>string</a:t>
            </a:r>
            <a:r>
              <a:rPr lang="cs-CZ" dirty="0"/>
              <a:t>[] </a:t>
            </a:r>
            <a:r>
              <a:rPr lang="cs-CZ" dirty="0" err="1"/>
              <a:t>args</a:t>
            </a:r>
            <a:endParaRPr lang="cs-CZ" dirty="0"/>
          </a:p>
          <a:p>
            <a:r>
              <a:rPr lang="cs-CZ" dirty="0"/>
              <a:t>Pole obsahující argumenty pro spuštění aplikace s příkazového řádku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args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0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781C62-20A6-4F51-8B50-256DDCBA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 / funkce v C#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EDE4EC-C3F9-44B7-8EE8-CEC8509B9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Metoda = blok kódu, který obsahuje řadu příkazů</a:t>
            </a:r>
          </a:p>
          <a:p>
            <a:r>
              <a:rPr lang="cs-CZ" dirty="0"/>
              <a:t>Program zajistí provedení metody jejím volání a zadáním příslušných argumentů</a:t>
            </a:r>
          </a:p>
          <a:p>
            <a:r>
              <a:rPr lang="cs-CZ" dirty="0"/>
              <a:t>Každá metoda musí obsahovat:</a:t>
            </a:r>
          </a:p>
          <a:p>
            <a:pPr lvl="1"/>
            <a:r>
              <a:rPr lang="cs-CZ" dirty="0"/>
              <a:t>Viditelnost</a:t>
            </a:r>
          </a:p>
          <a:p>
            <a:pPr lvl="1"/>
            <a:r>
              <a:rPr lang="cs-CZ" dirty="0"/>
              <a:t>Název</a:t>
            </a:r>
          </a:p>
          <a:p>
            <a:pPr lvl="1"/>
            <a:r>
              <a:rPr lang="cs-CZ" dirty="0"/>
              <a:t>Návratový typ</a:t>
            </a:r>
          </a:p>
          <a:p>
            <a:pPr lvl="1"/>
            <a:r>
              <a:rPr lang="cs-CZ" dirty="0"/>
              <a:t>Seznam parametrů</a:t>
            </a:r>
          </a:p>
          <a:p>
            <a:r>
              <a:rPr lang="cs-CZ" dirty="0"/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</a:t>
            </a:r>
            <a:r>
              <a:rPr lang="cs-CZ" b="0" i="0" dirty="0" err="1">
                <a:solidFill>
                  <a:srgbClr val="0101FD"/>
                </a:solidFill>
                <a:effectLst/>
                <a:latin typeface="SFMono-Regular"/>
              </a:rPr>
              <a:t>ublic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b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</a:t>
            </a:r>
            <a:r>
              <a:rPr lang="cs-CZ" b="0" i="0" dirty="0" err="1">
                <a:solidFill>
                  <a:srgbClr val="0101FD"/>
                </a:solidFill>
                <a:effectLst/>
                <a:latin typeface="SFMono-Regular"/>
              </a:rPr>
              <a:t>ol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dirty="0" err="1">
                <a:solidFill>
                  <a:srgbClr val="007D9A"/>
                </a:solidFill>
                <a:latin typeface="SFMono-Regular"/>
              </a:rPr>
              <a:t>IsValid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s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t</a:t>
            </a:r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email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{ 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4235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FFAE6C-7B81-49F9-8CB7-49D7CE80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se standardním proudem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1F416D-2E7B-4F14-B5B7-EDD146AB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 spuštění hlavního vlákna aplikace se automaticky spouští i tři hlavní proudy (stream)</a:t>
            </a:r>
          </a:p>
          <a:p>
            <a:pPr lvl="1"/>
            <a:r>
              <a:rPr lang="cs-CZ" dirty="0"/>
              <a:t>Standardní vstup – </a:t>
            </a:r>
            <a:r>
              <a:rPr lang="cs-CZ" b="1" dirty="0" err="1"/>
              <a:t>System.Console.In</a:t>
            </a:r>
            <a:endParaRPr lang="cs-CZ" b="1" dirty="0"/>
          </a:p>
          <a:p>
            <a:pPr lvl="1"/>
            <a:r>
              <a:rPr lang="cs-CZ" dirty="0"/>
              <a:t>Standardní výstup – </a:t>
            </a:r>
            <a:r>
              <a:rPr lang="cs-CZ" b="1" dirty="0" err="1"/>
              <a:t>System.Console.Out</a:t>
            </a:r>
            <a:endParaRPr lang="cs-CZ" b="1" dirty="0"/>
          </a:p>
          <a:p>
            <a:pPr lvl="1"/>
            <a:r>
              <a:rPr lang="cs-CZ" dirty="0"/>
              <a:t>Standardní chybový proud – </a:t>
            </a:r>
            <a:r>
              <a:rPr lang="cs-CZ" b="1" dirty="0" err="1"/>
              <a:t>System.Console.Error</a:t>
            </a:r>
            <a:endParaRPr lang="cs-CZ" b="1" dirty="0"/>
          </a:p>
          <a:p>
            <a:r>
              <a:rPr lang="cs-CZ" dirty="0"/>
              <a:t>Pro čtení ze standardního vstupu využíváme </a:t>
            </a:r>
            <a:r>
              <a:rPr lang="cs-CZ" b="1" dirty="0" err="1"/>
              <a:t>Console.Read</a:t>
            </a:r>
            <a:r>
              <a:rPr lang="cs-CZ" b="1" dirty="0"/>
              <a:t>() </a:t>
            </a:r>
            <a:r>
              <a:rPr lang="cs-CZ" b="1" dirty="0" err="1"/>
              <a:t>Console.ReadLine</a:t>
            </a:r>
            <a:r>
              <a:rPr lang="cs-CZ" b="1" dirty="0"/>
              <a:t>()</a:t>
            </a:r>
          </a:p>
          <a:p>
            <a:r>
              <a:rPr lang="cs-CZ" dirty="0"/>
              <a:t>Pro výpis na standardní výstup využíváme </a:t>
            </a:r>
            <a:r>
              <a:rPr lang="cs-CZ" b="1" dirty="0" err="1"/>
              <a:t>Console.Write</a:t>
            </a:r>
            <a:r>
              <a:rPr lang="cs-CZ" b="1" dirty="0"/>
              <a:t>() </a:t>
            </a:r>
            <a:r>
              <a:rPr lang="cs-CZ" b="1" dirty="0" err="1"/>
              <a:t>Console.WriteLine</a:t>
            </a:r>
            <a:r>
              <a:rPr lang="cs-CZ" b="1" dirty="0"/>
              <a:t>()</a:t>
            </a:r>
          </a:p>
          <a:p>
            <a:r>
              <a:rPr lang="cs-CZ" dirty="0"/>
              <a:t>Pro výpis na standardní chybový proud používáme </a:t>
            </a:r>
            <a:r>
              <a:rPr lang="cs-CZ" b="1" dirty="0" err="1"/>
              <a:t>Console.Error.WriteLine</a:t>
            </a:r>
            <a:r>
              <a:rPr lang="cs-CZ" b="1" dirty="0"/>
              <a:t>()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674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FFAE6C-7B81-49F9-8CB7-49D7CE80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se standardním proudem – přehled některých metod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1F416D-2E7B-4F14-B5B7-EDD146AB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07D9A"/>
                </a:solidFill>
                <a:effectLst/>
                <a:latin typeface="SFMono-Regular"/>
              </a:rPr>
              <a:t>WriteLine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value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cs-CZ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lvl="1"/>
            <a:r>
              <a:rPr lang="cs-CZ" dirty="0">
                <a:solidFill>
                  <a:srgbClr val="171717"/>
                </a:solidFill>
                <a:latin typeface="SFMono-Regular"/>
              </a:rPr>
              <a:t>Výpis textu do konzole ukončené novým řádkem</a:t>
            </a:r>
            <a:endParaRPr lang="cs-CZ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07D9A"/>
                </a:solidFill>
                <a:effectLst/>
                <a:latin typeface="SFMono-Regular"/>
              </a:rPr>
              <a:t>Write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value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cs-CZ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lvl="1"/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Výpis textu do konzole bez odřádkování</a:t>
            </a:r>
          </a:p>
          <a:p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07D9A"/>
                </a:solidFill>
                <a:effectLst/>
                <a:latin typeface="SFMono-Regular"/>
              </a:rPr>
              <a:t>Read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();</a:t>
            </a:r>
          </a:p>
          <a:p>
            <a:pPr lvl="1"/>
            <a:r>
              <a:rPr lang="cs-CZ" dirty="0">
                <a:solidFill>
                  <a:srgbClr val="171717"/>
                </a:solidFill>
                <a:latin typeface="SFMono-Regular"/>
              </a:rPr>
              <a:t>Načtení znaku z konzole</a:t>
            </a:r>
            <a:endParaRPr lang="cs-CZ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07D9A"/>
                </a:solidFill>
                <a:effectLst/>
                <a:latin typeface="SFMono-Regular"/>
              </a:rPr>
              <a:t>ReadLine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();</a:t>
            </a:r>
          </a:p>
          <a:p>
            <a:pPr lvl="1"/>
            <a:r>
              <a:rPr lang="cs-CZ" dirty="0">
                <a:solidFill>
                  <a:srgbClr val="171717"/>
                </a:solidFill>
                <a:latin typeface="SFMono-Regular"/>
              </a:rPr>
              <a:t>Přečtení celého řádku z konzole – načítání ukončujeme pomoci Enter</a:t>
            </a:r>
          </a:p>
          <a:p>
            <a:pPr marL="285750" lvl="1"/>
            <a:r>
              <a:rPr lang="cs-CZ" sz="17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cs-CZ" sz="17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sz="1700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cs-CZ" sz="17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sz="1700" b="0" i="0" dirty="0" err="1">
                <a:solidFill>
                  <a:srgbClr val="171717"/>
                </a:solidFill>
                <a:effectLst/>
                <a:latin typeface="SFMono-Regular"/>
              </a:rPr>
              <a:t>ConsoleKeyInfo</a:t>
            </a:r>
            <a:r>
              <a:rPr lang="cs-CZ" sz="17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sz="1700" b="0" i="0" dirty="0" err="1">
                <a:solidFill>
                  <a:srgbClr val="007D9A"/>
                </a:solidFill>
                <a:effectLst/>
                <a:latin typeface="SFMono-Regular"/>
              </a:rPr>
              <a:t>ReadKey</a:t>
            </a:r>
            <a:r>
              <a:rPr lang="cs-CZ" sz="1700" b="0" i="0" dirty="0">
                <a:solidFill>
                  <a:srgbClr val="171717"/>
                </a:solidFill>
                <a:effectLst/>
                <a:latin typeface="SFMono-Regular"/>
              </a:rPr>
              <a:t> ();</a:t>
            </a:r>
          </a:p>
          <a:p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07D9A"/>
                </a:solidFill>
                <a:effectLst/>
                <a:latin typeface="SFMono-Regular"/>
              </a:rPr>
              <a:t>Clear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();</a:t>
            </a:r>
          </a:p>
          <a:p>
            <a:pPr lvl="1"/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Smazání veškerého textu v konzoli</a:t>
            </a:r>
          </a:p>
          <a:p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07D9A"/>
                </a:solidFill>
                <a:effectLst/>
                <a:latin typeface="SFMono-Regular"/>
              </a:rPr>
              <a:t>Beep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();</a:t>
            </a:r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597049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553</Words>
  <Application>Microsoft Office PowerPoint</Application>
  <PresentationFormat>Širokoúhlá obrazovka</PresentationFormat>
  <Paragraphs>71</Paragraphs>
  <Slides>10</Slides>
  <Notes>0</Notes>
  <HiddenSlides>1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SFMono-Regular</vt:lpstr>
      <vt:lpstr>Trebuchet MS</vt:lpstr>
      <vt:lpstr>Wingdings 3</vt:lpstr>
      <vt:lpstr>Fazeta</vt:lpstr>
      <vt:lpstr>Programování</vt:lpstr>
      <vt:lpstr>Řetězce - string</vt:lpstr>
      <vt:lpstr>Přetypování</vt:lpstr>
      <vt:lpstr>Sestavení programu</vt:lpstr>
      <vt:lpstr>.NET framework</vt:lpstr>
      <vt:lpstr>Hlavní funkce aplikace</vt:lpstr>
      <vt:lpstr>Metody / funkce v C#</vt:lpstr>
      <vt:lpstr>Práce se standardním proudem</vt:lpstr>
      <vt:lpstr>Práce se standardním proudem – přehled některých metod</vt:lpstr>
      <vt:lpstr>Kahoot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Sládeček David</cp:lastModifiedBy>
  <cp:revision>16</cp:revision>
  <dcterms:created xsi:type="dcterms:W3CDTF">2020-09-20T12:38:44Z</dcterms:created>
  <dcterms:modified xsi:type="dcterms:W3CDTF">2020-10-12T08:03:45Z</dcterms:modified>
</cp:coreProperties>
</file>