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68" r:id="rId7"/>
    <p:sldId id="278" r:id="rId8"/>
    <p:sldId id="279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ádeček David" initials="SD" lastIdx="1" clrIdx="0">
    <p:extLst>
      <p:ext uri="{19B8F6BF-5375-455C-9EA6-DF929625EA0E}">
        <p15:presenceInfo xmlns:p15="http://schemas.microsoft.com/office/powerpoint/2012/main" userId="Sládeček Dav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Chyby v programu, ovládání VS, algoritmy a diagramy, datové </a:t>
            </a:r>
            <a:r>
              <a:rPr lang="cs-CZ" dirty="0" err="1"/>
              <a:t>strukruty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87E4E9-AD40-4F51-B9CF-ABA3E7FF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456"/>
          </a:xfrm>
        </p:spPr>
        <p:txBody>
          <a:bodyPr/>
          <a:lstStyle/>
          <a:p>
            <a:r>
              <a:rPr lang="cs-CZ" dirty="0"/>
              <a:t>Přehled používaných symbolů</a:t>
            </a:r>
          </a:p>
        </p:txBody>
      </p:sp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3F24D363-0852-44A5-8A3D-C27141964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93" y="1439056"/>
            <a:ext cx="6985949" cy="5043874"/>
          </a:xfrm>
        </p:spPr>
      </p:pic>
      <p:sp>
        <p:nvSpPr>
          <p:cNvPr id="5" name="Šipka: doleva 4">
            <a:extLst>
              <a:ext uri="{FF2B5EF4-FFF2-40B4-BE49-F238E27FC236}">
                <a16:creationId xmlns:a16="http://schemas.microsoft.com/office/drawing/2014/main" id="{55657F4F-F11E-4ADC-A9DF-E4CF2AF41871}"/>
              </a:ext>
            </a:extLst>
          </p:cNvPr>
          <p:cNvSpPr/>
          <p:nvPr/>
        </p:nvSpPr>
        <p:spPr>
          <a:xfrm>
            <a:off x="8468642" y="1772313"/>
            <a:ext cx="2509687" cy="1459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Používáme i pro vstupní instrukce</a:t>
            </a:r>
          </a:p>
        </p:txBody>
      </p:sp>
    </p:spTree>
    <p:extLst>
      <p:ext uri="{BB962C8B-B14F-4D97-AF65-F5344CB8AC3E}">
        <p14:creationId xmlns:p14="http://schemas.microsoft.com/office/powerpoint/2010/main" val="276101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464A1D-A422-4A76-ADE6-85093306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940224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Vývojový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C18629-8A46-4616-8E90-159284D4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4240211"/>
          </a:xfrm>
        </p:spPr>
        <p:txBody>
          <a:bodyPr>
            <a:normAutofit/>
          </a:bodyPr>
          <a:lstStyle/>
          <a:p>
            <a:r>
              <a:rPr lang="cs-CZ" dirty="0"/>
              <a:t>Vždy obsahuje právě jeden začátek a konec</a:t>
            </a:r>
          </a:p>
          <a:p>
            <a:r>
              <a:rPr lang="cs-CZ" dirty="0"/>
              <a:t>Šipky nám pomáhají ve čtení toku programu</a:t>
            </a:r>
          </a:p>
          <a:p>
            <a:r>
              <a:rPr lang="cs-CZ" dirty="0"/>
              <a:t>Obsahem rozhodovacích podmínek jsou výrazy, o kterých lze říci zda jsou pravdivé</a:t>
            </a:r>
          </a:p>
          <a:p>
            <a:r>
              <a:rPr lang="cs-CZ" dirty="0"/>
              <a:t>Nejlépe užít výrazu stylu:</a:t>
            </a:r>
            <a:br>
              <a:rPr lang="cs-CZ" dirty="0"/>
            </a:br>
            <a:r>
              <a:rPr lang="cs-CZ" b="1" dirty="0"/>
              <a:t>X &lt; Y </a:t>
            </a:r>
            <a:r>
              <a:rPr lang="cs-CZ" dirty="0"/>
              <a:t>nebo </a:t>
            </a:r>
            <a:r>
              <a:rPr lang="cs-CZ" b="1" dirty="0"/>
              <a:t>A == B </a:t>
            </a:r>
            <a:r>
              <a:rPr lang="cs-CZ" dirty="0"/>
              <a:t>apod.</a:t>
            </a:r>
          </a:p>
          <a:p>
            <a:r>
              <a:rPr lang="cs-CZ" dirty="0"/>
              <a:t>Proměnné, které v průběhu použijeme uvádíme až v momentě použití</a:t>
            </a:r>
            <a:endParaRPr lang="en-US" dirty="0"/>
          </a:p>
        </p:txBody>
      </p:sp>
      <p:pic>
        <p:nvPicPr>
          <p:cNvPr id="6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4755E660-CBDE-4990-82AC-939DAD81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70" y="0"/>
            <a:ext cx="696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8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ADF5CE-35F5-45D1-868C-F97968A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lang="cs-CZ" dirty="0"/>
              <a:t>Práce s </a:t>
            </a:r>
            <a:r>
              <a:rPr lang="cs-CZ" dirty="0" err="1"/>
              <a:t>Visual</a:t>
            </a:r>
            <a:r>
              <a:rPr lang="cs-CZ" dirty="0"/>
              <a:t> Studiem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B0C415-F491-4138-A7A7-1B0EE4F3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007"/>
            <a:ext cx="8596668" cy="5036695"/>
          </a:xfrm>
        </p:spPr>
        <p:txBody>
          <a:bodyPr>
            <a:normAutofit/>
          </a:bodyPr>
          <a:lstStyle/>
          <a:p>
            <a:r>
              <a:rPr lang="cs-CZ" dirty="0"/>
              <a:t>Dle vytvářeného typu projektu se nám liší rozložení jednotlivých oken</a:t>
            </a:r>
          </a:p>
          <a:p>
            <a:r>
              <a:rPr lang="cs-CZ" dirty="0"/>
              <a:t>Rozdíl Konzolová vs. Formulářová aplikace</a:t>
            </a:r>
          </a:p>
          <a:p>
            <a:r>
              <a:rPr lang="cs-CZ" dirty="0"/>
              <a:t>Pokud nechceme, aby se nám konzole po doběhnutí programu sama zavřela – spouštíme pomocí CTRL + F5 místo zelené šipky spuštění</a:t>
            </a:r>
          </a:p>
          <a:p>
            <a:r>
              <a:rPr lang="cs-CZ" dirty="0"/>
              <a:t>V chybovém okně nás IDE upozorňuje na jakém řádku se chyba nachází včetně informace o jaký typ chyby se jedná</a:t>
            </a:r>
          </a:p>
          <a:p>
            <a:r>
              <a:rPr lang="cs-CZ" dirty="0"/>
              <a:t>Pokud si s chybou nevím rady hledám -&gt; řešení je v 99% na internetu</a:t>
            </a:r>
          </a:p>
          <a:p>
            <a:pPr lvl="1"/>
            <a:r>
              <a:rPr lang="cs-CZ" dirty="0"/>
              <a:t>Stačí řádek z okna chyb zkopírovat a vložit do vyhledávače</a:t>
            </a:r>
          </a:p>
          <a:p>
            <a:r>
              <a:rPr lang="cs-CZ" dirty="0"/>
              <a:t>Pokud se v programu nachází chyby -&gt; kompilátor neumožní spuštění (maximálně nabídne spuštění poslední funkční sestavení), upozornění nevadí</a:t>
            </a:r>
          </a:p>
          <a:p>
            <a:r>
              <a:rPr lang="cs-CZ" dirty="0"/>
              <a:t>IDE nám hodně pomáhá (napovídá) co za kód má následovat nebo doporučí možnost úpravy</a:t>
            </a:r>
          </a:p>
          <a:p>
            <a:r>
              <a:rPr lang="cs-CZ" dirty="0"/>
              <a:t>Pokud nevíme, jak konkrétní funkce funguje, proklikem si zobrazím dokumentaci</a:t>
            </a:r>
          </a:p>
        </p:txBody>
      </p:sp>
    </p:spTree>
    <p:extLst>
      <p:ext uri="{BB962C8B-B14F-4D97-AF65-F5344CB8AC3E}">
        <p14:creationId xmlns:p14="http://schemas.microsoft.com/office/powerpoint/2010/main" val="361611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9C4DB-41A2-4414-A0B7-4BCA7E20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0828C2-642D-443D-A83B-66F1547E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2694A6CD-9128-4F42-8712-690A2130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36" y="0"/>
            <a:ext cx="8733319" cy="6857999"/>
          </a:xfrm>
          <a:prstGeom prst="rect">
            <a:avLst/>
          </a:prstGeo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87F1A4CB-EAD0-48E1-B8AF-66D7898496B3}"/>
              </a:ext>
            </a:extLst>
          </p:cNvPr>
          <p:cNvSpPr/>
          <p:nvPr/>
        </p:nvSpPr>
        <p:spPr>
          <a:xfrm>
            <a:off x="5581184" y="1696100"/>
            <a:ext cx="1738859" cy="1142584"/>
          </a:xfrm>
          <a:prstGeom prst="leftArrow">
            <a:avLst>
              <a:gd name="adj1" fmla="val 50000"/>
              <a:gd name="adj2" fmla="val 37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Okno kódu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E7F95CA8-0290-4372-8C2D-3E09C21723A6}"/>
              </a:ext>
            </a:extLst>
          </p:cNvPr>
          <p:cNvSpPr/>
          <p:nvPr/>
        </p:nvSpPr>
        <p:spPr>
          <a:xfrm>
            <a:off x="9274002" y="1988695"/>
            <a:ext cx="1738859" cy="1142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Struktura projektu</a:t>
            </a:r>
          </a:p>
        </p:txBody>
      </p:sp>
      <p:sp>
        <p:nvSpPr>
          <p:cNvPr id="9" name="Šipka: doleva 8">
            <a:extLst>
              <a:ext uri="{FF2B5EF4-FFF2-40B4-BE49-F238E27FC236}">
                <a16:creationId xmlns:a16="http://schemas.microsoft.com/office/drawing/2014/main" id="{2419A662-3265-47A1-B07A-FCC2908C425A}"/>
              </a:ext>
            </a:extLst>
          </p:cNvPr>
          <p:cNvSpPr/>
          <p:nvPr/>
        </p:nvSpPr>
        <p:spPr>
          <a:xfrm>
            <a:off x="7602511" y="4927601"/>
            <a:ext cx="2290998" cy="1827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Chybové okno, okno výstupu</a:t>
            </a:r>
          </a:p>
        </p:txBody>
      </p:sp>
    </p:spTree>
    <p:extLst>
      <p:ext uri="{BB962C8B-B14F-4D97-AF65-F5344CB8AC3E}">
        <p14:creationId xmlns:p14="http://schemas.microsoft.com/office/powerpoint/2010/main" val="168777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71FF2F-D08D-4864-8D0D-DD4032B1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cs-CZ" dirty="0"/>
              <a:t>Typová konverze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19F09C-DCFB-41D4-9211-561ABBD3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259"/>
            <a:ext cx="8596668" cy="4325104"/>
          </a:xfrm>
        </p:spPr>
        <p:txBody>
          <a:bodyPr>
            <a:normAutofit/>
          </a:bodyPr>
          <a:lstStyle/>
          <a:p>
            <a:r>
              <a:rPr lang="cs-CZ" dirty="0"/>
              <a:t>Dle datového typu proměnné víme, jaký typ hodnoty můžeme očekávat</a:t>
            </a:r>
          </a:p>
          <a:p>
            <a:r>
              <a:rPr lang="cs-CZ" dirty="0"/>
              <a:t>Datový typ nám i omezuje, jakou hodnotu můžeme do proměnné vložit</a:t>
            </a:r>
          </a:p>
          <a:p>
            <a:pPr lvl="1"/>
            <a:r>
              <a:rPr lang="cs-CZ" dirty="0"/>
              <a:t>Např. nemůžeme do proměnné, která drží číselnou hodnotu vkládat řetězec. Stejně tak nemůžeme do proměnné, která nám drží celé číslo, vložit číslo desetinné</a:t>
            </a:r>
          </a:p>
          <a:p>
            <a:r>
              <a:rPr lang="cs-CZ" dirty="0"/>
              <a:t>Pokud to opravdu silou chceme, používáme </a:t>
            </a:r>
            <a:r>
              <a:rPr lang="cs-CZ" b="1" dirty="0"/>
              <a:t>KONVERZE</a:t>
            </a:r>
          </a:p>
          <a:p>
            <a:r>
              <a:rPr lang="cs-CZ" dirty="0"/>
              <a:t>Konverze nám umožňuje změnit datový typ příslušné hodnoty</a:t>
            </a:r>
          </a:p>
          <a:p>
            <a:r>
              <a:rPr lang="cs-CZ" dirty="0"/>
              <a:t>V obecnosti má tvar: </a:t>
            </a:r>
            <a:r>
              <a:rPr lang="cs-CZ" b="1" dirty="0"/>
              <a:t>(požadovaná hodnota) výraz</a:t>
            </a:r>
          </a:p>
          <a:p>
            <a:pPr lvl="1"/>
            <a:r>
              <a:rPr lang="cs-CZ" dirty="0"/>
              <a:t>Výrazem může být samotná hodnota případně libovolný výpočet nebo volání funkce</a:t>
            </a:r>
          </a:p>
          <a:p>
            <a:r>
              <a:rPr lang="cs-CZ" dirty="0"/>
              <a:t>Během konverze může docházet ke ztrátě informace</a:t>
            </a:r>
          </a:p>
          <a:p>
            <a:r>
              <a:rPr lang="cs-CZ" dirty="0"/>
              <a:t>Speciálně lze nad objekty a proměnnými volat funkci </a:t>
            </a:r>
            <a:r>
              <a:rPr lang="cs-CZ" b="1" dirty="0" err="1"/>
              <a:t>ToString</a:t>
            </a:r>
            <a:r>
              <a:rPr lang="cs-CZ" b="1" dirty="0"/>
              <a:t>()</a:t>
            </a:r>
            <a:r>
              <a:rPr lang="cs-CZ" dirty="0"/>
              <a:t> k převedení na řetězec</a:t>
            </a:r>
          </a:p>
        </p:txBody>
      </p:sp>
    </p:spTree>
    <p:extLst>
      <p:ext uri="{BB962C8B-B14F-4D97-AF65-F5344CB8AC3E}">
        <p14:creationId xmlns:p14="http://schemas.microsoft.com/office/powerpoint/2010/main" val="148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23389F-315E-4575-AFEB-71AAE5E3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cs-CZ" dirty="0"/>
              <a:t>Pole [ ]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00D741-4144-4B4A-95B5-651CBE80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3"/>
            <a:ext cx="8596668" cy="4592390"/>
          </a:xfrm>
        </p:spPr>
        <p:txBody>
          <a:bodyPr/>
          <a:lstStyle/>
          <a:p>
            <a:r>
              <a:rPr lang="cs-CZ" dirty="0"/>
              <a:t>Statická homogenní datová struktura</a:t>
            </a:r>
          </a:p>
          <a:p>
            <a:pPr lvl="1"/>
            <a:r>
              <a:rPr lang="cs-CZ" dirty="0"/>
              <a:t>umožňuje uchovávat více hodnot stejného datového typu</a:t>
            </a:r>
          </a:p>
          <a:p>
            <a:pPr lvl="1"/>
            <a:r>
              <a:rPr lang="cs-CZ" dirty="0"/>
              <a:t>Po stanovení velikosti pole již nelze v průběhu měnit počet prvků</a:t>
            </a:r>
          </a:p>
          <a:p>
            <a:r>
              <a:rPr lang="cs-CZ" dirty="0"/>
              <a:t>Dle datového typu, jednotlivých položek pole lze využívat speciální funkce – řazení, suma, průměr, vyhledávání, …</a:t>
            </a:r>
          </a:p>
          <a:p>
            <a:r>
              <a:rPr lang="cs-CZ" dirty="0"/>
              <a:t>Pro práci s konkrétní položkou musíme uvést její index (</a:t>
            </a:r>
            <a:r>
              <a:rPr lang="cs-CZ" dirty="0">
                <a:solidFill>
                  <a:srgbClr val="FF0000"/>
                </a:solidFill>
              </a:rPr>
              <a:t>začínáme od 0</a:t>
            </a:r>
            <a:r>
              <a:rPr lang="cs-CZ" dirty="0"/>
              <a:t>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625213-2B8F-423D-BD91-83FD046E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45168"/>
            <a:ext cx="7340171" cy="27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2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7F9D0-1311-4388-BB59-E59A2508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cs-CZ" dirty="0"/>
              <a:t>List &lt; &gt;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65076F-DEBC-44A9-AD9D-01BCDF4A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634"/>
            <a:ext cx="8596668" cy="5022166"/>
          </a:xfrm>
        </p:spPr>
        <p:txBody>
          <a:bodyPr/>
          <a:lstStyle/>
          <a:p>
            <a:r>
              <a:rPr lang="cs-CZ" dirty="0"/>
              <a:t>Dynamická homogenní datová struktura</a:t>
            </a:r>
          </a:p>
          <a:p>
            <a:r>
              <a:rPr lang="cs-CZ" dirty="0"/>
              <a:t>Oproti poli nedefinujeme jeho velikost – ta se mění podle počtu prvků</a:t>
            </a:r>
          </a:p>
          <a:p>
            <a:r>
              <a:rPr lang="cs-CZ" dirty="0"/>
              <a:t>Pro práci s listem využíváme funkce </a:t>
            </a:r>
            <a:r>
              <a:rPr lang="cs-CZ" b="1" dirty="0" err="1"/>
              <a:t>Add</a:t>
            </a:r>
            <a:r>
              <a:rPr lang="cs-CZ" b="1" dirty="0"/>
              <a:t>()</a:t>
            </a:r>
            <a:r>
              <a:rPr lang="cs-CZ" dirty="0"/>
              <a:t> pro přidání a </a:t>
            </a:r>
            <a:r>
              <a:rPr lang="cs-CZ" b="1" dirty="0" err="1"/>
              <a:t>Remove</a:t>
            </a:r>
            <a:r>
              <a:rPr lang="cs-CZ" b="1" dirty="0"/>
              <a:t>()</a:t>
            </a:r>
            <a:r>
              <a:rPr lang="cs-CZ" dirty="0"/>
              <a:t> případně </a:t>
            </a:r>
            <a:r>
              <a:rPr lang="cs-CZ" b="1" dirty="0" err="1"/>
              <a:t>RemoveAt</a:t>
            </a:r>
            <a:r>
              <a:rPr lang="cs-CZ" b="1" dirty="0"/>
              <a:t>() </a:t>
            </a:r>
            <a:r>
              <a:rPr lang="cs-CZ" dirty="0"/>
              <a:t>pro odebrání – nová položka se přidává vždy na konec</a:t>
            </a:r>
          </a:p>
          <a:p>
            <a:r>
              <a:rPr lang="cs-CZ" dirty="0"/>
              <a:t>Pro editaci prvku na příslušném poli využíváme indexace stejně jako u pole</a:t>
            </a:r>
          </a:p>
          <a:p>
            <a:r>
              <a:rPr lang="cs-CZ" dirty="0"/>
              <a:t>Pokud nám stačí zjistit hodnotu na příslušném indexu, lze využít funkce </a:t>
            </a:r>
            <a:r>
              <a:rPr lang="cs-CZ" b="1" dirty="0" err="1"/>
              <a:t>ElementAt</a:t>
            </a:r>
            <a:r>
              <a:rPr lang="cs-CZ" b="1" dirty="0"/>
              <a:t>()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CC93D6-97BB-43B7-B667-8EE1561A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56" y="3889717"/>
            <a:ext cx="4163206" cy="2872085"/>
          </a:xfrm>
          <a:prstGeom prst="rect">
            <a:avLst/>
          </a:prstGeo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B83EDEF3-EEC1-44DA-AC23-24CB2C3FA056}"/>
              </a:ext>
            </a:extLst>
          </p:cNvPr>
          <p:cNvSpPr/>
          <p:nvPr/>
        </p:nvSpPr>
        <p:spPr>
          <a:xfrm rot="19672412">
            <a:off x="4842225" y="4463147"/>
            <a:ext cx="3622710" cy="54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Odstranění prvního výskytu</a:t>
            </a:r>
          </a:p>
        </p:txBody>
      </p:sp>
      <p:sp>
        <p:nvSpPr>
          <p:cNvPr id="7" name="Šipka: doleva 6">
            <a:extLst>
              <a:ext uri="{FF2B5EF4-FFF2-40B4-BE49-F238E27FC236}">
                <a16:creationId xmlns:a16="http://schemas.microsoft.com/office/drawing/2014/main" id="{1FA89F39-709D-49F5-86C5-4E1971ADC48A}"/>
              </a:ext>
            </a:extLst>
          </p:cNvPr>
          <p:cNvSpPr/>
          <p:nvPr/>
        </p:nvSpPr>
        <p:spPr>
          <a:xfrm rot="21234316">
            <a:off x="5497667" y="5516352"/>
            <a:ext cx="3622710" cy="54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Odstranění na pozici</a:t>
            </a:r>
          </a:p>
        </p:txBody>
      </p:sp>
    </p:spTree>
    <p:extLst>
      <p:ext uri="{BB962C8B-B14F-4D97-AF65-F5344CB8AC3E}">
        <p14:creationId xmlns:p14="http://schemas.microsoft.com/office/powerpoint/2010/main" val="15978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37F2FC-467F-414B-806D-5889CE34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8018"/>
          </a:xfrm>
        </p:spPr>
        <p:txBody>
          <a:bodyPr>
            <a:normAutofit fontScale="90000"/>
          </a:bodyPr>
          <a:lstStyle/>
          <a:p>
            <a:r>
              <a:rPr lang="cs-CZ" dirty="0"/>
              <a:t>Ošetření výjimek v běhu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3EE9FD-6CA9-4109-91B3-D37A68483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703"/>
            <a:ext cx="8596668" cy="4648660"/>
          </a:xfrm>
        </p:spPr>
        <p:txBody>
          <a:bodyPr/>
          <a:lstStyle/>
          <a:p>
            <a:r>
              <a:rPr lang="cs-CZ" dirty="0"/>
              <a:t>Pro kritickou sekci kódu je vhodné mít vymyšleno, co se má stát pokud se vyskytne problém</a:t>
            </a:r>
          </a:p>
          <a:p>
            <a:r>
              <a:rPr lang="cs-CZ" b="1" dirty="0" err="1"/>
              <a:t>try-catch</a:t>
            </a:r>
            <a:r>
              <a:rPr lang="cs-CZ" dirty="0"/>
              <a:t> funguje jako pískoviště, kde si v sekci </a:t>
            </a:r>
            <a:r>
              <a:rPr lang="cs-CZ" b="1" dirty="0" err="1"/>
              <a:t>try</a:t>
            </a:r>
            <a:r>
              <a:rPr lang="cs-CZ" dirty="0"/>
              <a:t> necháme proběhnout kód, kde se může objevit výjimka (</a:t>
            </a:r>
            <a:r>
              <a:rPr lang="cs-CZ" dirty="0" err="1"/>
              <a:t>Exception</a:t>
            </a:r>
            <a:r>
              <a:rPr lang="cs-CZ" dirty="0"/>
              <a:t>) v části </a:t>
            </a:r>
            <a:r>
              <a:rPr lang="cs-CZ" b="1" dirty="0" err="1"/>
              <a:t>catch</a:t>
            </a:r>
            <a:r>
              <a:rPr lang="cs-CZ" dirty="0"/>
              <a:t> pak říkáme, co se má stát</a:t>
            </a:r>
          </a:p>
          <a:p>
            <a:r>
              <a:rPr lang="cs-CZ" dirty="0"/>
              <a:t>Mimo výjimky, které již existují lze vyhazovat i výjimky vlastní pomocí </a:t>
            </a:r>
            <a:r>
              <a:rPr lang="cs-CZ" b="1" dirty="0" err="1"/>
              <a:t>throw</a:t>
            </a:r>
            <a:endParaRPr lang="cs-CZ" b="1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BC1E349-C7EF-4AA2-8165-2C05FF03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308" y="3446224"/>
            <a:ext cx="5172755" cy="3095612"/>
          </a:xfrm>
          <a:prstGeom prst="rect">
            <a:avLst/>
          </a:prstGeom>
        </p:spPr>
      </p:pic>
      <p:sp>
        <p:nvSpPr>
          <p:cNvPr id="8" name="Šipka: doleva 7">
            <a:extLst>
              <a:ext uri="{FF2B5EF4-FFF2-40B4-BE49-F238E27FC236}">
                <a16:creationId xmlns:a16="http://schemas.microsoft.com/office/drawing/2014/main" id="{F35CE0F6-03E9-4947-ADD0-DB085AEE4C28}"/>
              </a:ext>
            </a:extLst>
          </p:cNvPr>
          <p:cNvSpPr/>
          <p:nvPr/>
        </p:nvSpPr>
        <p:spPr>
          <a:xfrm>
            <a:off x="6024948" y="4111033"/>
            <a:ext cx="4123524" cy="778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Pole nemá takový index !!!</a:t>
            </a:r>
          </a:p>
        </p:txBody>
      </p:sp>
    </p:spTree>
    <p:extLst>
      <p:ext uri="{BB962C8B-B14F-4D97-AF65-F5344CB8AC3E}">
        <p14:creationId xmlns:p14="http://schemas.microsoft.com/office/powerpoint/2010/main" val="102890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DB4C13F-F39B-4BF6-AF5A-A7A8FCF0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6" y="1265314"/>
            <a:ext cx="4957455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dirty="0"/>
              <a:t>Jaký je čas? Čas na </a:t>
            </a:r>
            <a:r>
              <a:rPr lang="cs-CZ" sz="5400" dirty="0" err="1"/>
              <a:t>Kahoot</a:t>
            </a:r>
            <a:r>
              <a:rPr lang="cs-CZ" sz="5400" dirty="0"/>
              <a:t>!</a:t>
            </a:r>
            <a:endParaRPr lang="en-US" sz="54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D50F0409-252B-40CE-9C91-D6146B24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45C7FD-840A-4FAA-8E60-E90AB65E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695"/>
          </a:xfrm>
        </p:spPr>
        <p:txBody>
          <a:bodyPr/>
          <a:lstStyle/>
          <a:p>
            <a:r>
              <a:rPr lang="cs-CZ" dirty="0"/>
              <a:t>Struktury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8C60DC-325E-44A7-A349-1D661CD9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311"/>
            <a:ext cx="8596668" cy="4522051"/>
          </a:xfrm>
        </p:spPr>
        <p:txBody>
          <a:bodyPr/>
          <a:lstStyle/>
          <a:p>
            <a:r>
              <a:rPr lang="cs-CZ" dirty="0"/>
              <a:t>Hodnotový typ, který zapouzdřuje jiné hodnoty</a:t>
            </a:r>
          </a:p>
          <a:p>
            <a:r>
              <a:rPr lang="cs-CZ" dirty="0"/>
              <a:t>Vhodné pro reprezentaci jednoduchých objektů</a:t>
            </a:r>
          </a:p>
          <a:p>
            <a:r>
              <a:rPr lang="cs-CZ" dirty="0"/>
              <a:t>Nemají zbytečnou složitost oproti objektům vytvořené z třídy</a:t>
            </a:r>
          </a:p>
          <a:p>
            <a:r>
              <a:rPr lang="cs-CZ" dirty="0"/>
              <a:t>Výhodou je vyšší rychlost při manipulaci oproti třídám</a:t>
            </a:r>
          </a:p>
          <a:p>
            <a:r>
              <a:rPr lang="cs-CZ" dirty="0"/>
              <a:t>Pro získání a úpravu hodnot jednotlivých položek struktur využíváme příslušných funkcí – </a:t>
            </a:r>
            <a:r>
              <a:rPr lang="cs-CZ" b="1" dirty="0" err="1"/>
              <a:t>get</a:t>
            </a:r>
            <a:r>
              <a:rPr lang="cs-CZ" dirty="0"/>
              <a:t>,</a:t>
            </a:r>
            <a:r>
              <a:rPr lang="cs-CZ" b="1" dirty="0"/>
              <a:t> set</a:t>
            </a:r>
          </a:p>
          <a:p>
            <a:pPr lvl="1"/>
            <a:r>
              <a:rPr lang="cs-CZ" dirty="0"/>
              <a:t>Položky struktury musí začínat velkým písmenem pro odlišení od proměnných</a:t>
            </a:r>
          </a:p>
          <a:p>
            <a:r>
              <a:rPr lang="cs-CZ" dirty="0"/>
              <a:t>Oproti proměnné nemáme možnost nejprve strukturu deklarovat a následně ji přiřadit hodnotu – iniciální hodnota je </a:t>
            </a:r>
            <a:r>
              <a:rPr lang="cs-CZ"/>
              <a:t>vložena konstruktorem</a:t>
            </a:r>
            <a:endParaRPr lang="cs-CZ" dirty="0"/>
          </a:p>
          <a:p>
            <a:r>
              <a:rPr lang="cs-CZ" dirty="0"/>
              <a:t>Pokud chceme vytvořit proměnnou, která bude obsahovat strukturu využijeme tzv. </a:t>
            </a:r>
            <a:r>
              <a:rPr lang="cs-CZ" b="1" dirty="0"/>
              <a:t>konstruktoru</a:t>
            </a:r>
            <a:r>
              <a:rPr lang="cs-CZ" dirty="0"/>
              <a:t>, který nám strukturu vytvoří a vyplní příslušnými hodnotami</a:t>
            </a:r>
          </a:p>
          <a:p>
            <a:r>
              <a:rPr lang="cs-CZ" dirty="0"/>
              <a:t>Struktury mohou mít své vlastní vnitřní funkce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747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45C7FD-840A-4FAA-8E60-E90AB65E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695"/>
          </a:xfrm>
        </p:spPr>
        <p:txBody>
          <a:bodyPr/>
          <a:lstStyle/>
          <a:p>
            <a:r>
              <a:rPr lang="cs-CZ" dirty="0"/>
              <a:t>Enumerace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8C60DC-325E-44A7-A349-1D661CD9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311"/>
            <a:ext cx="8596668" cy="4522051"/>
          </a:xfrm>
        </p:spPr>
        <p:txBody>
          <a:bodyPr/>
          <a:lstStyle/>
          <a:p>
            <a:r>
              <a:rPr lang="cs-CZ" dirty="0"/>
              <a:t>= typ hodnoty definovaný sadou pojmenovaných konstant reprezentované jako celočíselná hodnota </a:t>
            </a:r>
            <a:r>
              <a:rPr lang="cs-CZ" dirty="0" err="1"/>
              <a:t>int</a:t>
            </a:r>
            <a:endParaRPr lang="cs-CZ" dirty="0"/>
          </a:p>
          <a:p>
            <a:r>
              <a:rPr lang="cs-CZ" dirty="0"/>
              <a:t>Vhodné pokud chceme vytvořit výčet hodnot, které se budou v programu objevovat</a:t>
            </a:r>
          </a:p>
          <a:p>
            <a:r>
              <a:rPr lang="cs-CZ" dirty="0"/>
              <a:t>Přestože si jednotlivé proměnné pojmenujeme podle naší potřeby, kompilátor je čte jako hodnoty </a:t>
            </a:r>
            <a:r>
              <a:rPr lang="cs-CZ" dirty="0" err="1"/>
              <a:t>int</a:t>
            </a:r>
            <a:r>
              <a:rPr lang="cs-CZ" dirty="0"/>
              <a:t> – pokud skutečně chceme číselnou hodnotu je nutné provést konverzi </a:t>
            </a:r>
            <a:r>
              <a:rPr lang="cs-CZ" b="1" dirty="0"/>
              <a:t>(</a:t>
            </a:r>
            <a:r>
              <a:rPr lang="cs-CZ" b="1" dirty="0" err="1"/>
              <a:t>int</a:t>
            </a:r>
            <a:r>
              <a:rPr lang="cs-CZ" b="1" dirty="0"/>
              <a:t>) </a:t>
            </a:r>
            <a:r>
              <a:rPr lang="cs-CZ" b="1" dirty="0" err="1"/>
              <a:t>Den.Pondeli</a:t>
            </a:r>
            <a:endParaRPr lang="cs-CZ" b="1" dirty="0"/>
          </a:p>
          <a:p>
            <a:endParaRPr lang="cs-CZ" dirty="0"/>
          </a:p>
          <a:p>
            <a:r>
              <a:rPr lang="cs-CZ" dirty="0"/>
              <a:t>Hodnoty jsou podle pořadí reprezentovány číslicemi od 0</a:t>
            </a:r>
          </a:p>
          <a:p>
            <a:r>
              <a:rPr lang="cs-CZ" dirty="0"/>
              <a:t>Pokud chceme můžeme reprezentované hodnoty změnit případně posunout</a:t>
            </a:r>
          </a:p>
          <a:p>
            <a:endParaRPr lang="cs-CZ" dirty="0"/>
          </a:p>
          <a:p>
            <a:r>
              <a:rPr lang="cs-CZ" dirty="0"/>
              <a:t>Volání výčtového typu: </a:t>
            </a:r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D999AD4-499F-4440-849A-7EBFBDB1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42" y="3780336"/>
            <a:ext cx="7523427" cy="34766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1E89F55A-08E5-43A4-89D3-F80CAC88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67" y="5003213"/>
            <a:ext cx="6396999" cy="34766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BD9BC9E-2634-4A81-A17F-3661809BC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415" y="5446869"/>
            <a:ext cx="1469662" cy="3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8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AAA5BF-9F6F-4EEB-8322-5BB9000B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034"/>
          </a:xfrm>
        </p:spPr>
        <p:txBody>
          <a:bodyPr/>
          <a:lstStyle/>
          <a:p>
            <a:r>
              <a:rPr lang="cs-CZ" dirty="0"/>
              <a:t>Postup vytváření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934FDF-6B31-4734-B2DC-B4449C6B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123"/>
            <a:ext cx="8596668" cy="4353239"/>
          </a:xfrm>
        </p:spPr>
        <p:txBody>
          <a:bodyPr>
            <a:normAutofit/>
          </a:bodyPr>
          <a:lstStyle/>
          <a:p>
            <a:r>
              <a:rPr lang="cs-CZ" dirty="0"/>
              <a:t>Formulace problému</a:t>
            </a:r>
          </a:p>
          <a:p>
            <a:pPr lvl="1"/>
            <a:r>
              <a:rPr lang="cs-CZ" dirty="0"/>
              <a:t>Formulace požadavků, určení vstupů/výstupu a požadavků na přesnost</a:t>
            </a:r>
          </a:p>
          <a:p>
            <a:r>
              <a:rPr lang="cs-CZ" dirty="0"/>
              <a:t>Analýza úlohy</a:t>
            </a:r>
          </a:p>
          <a:p>
            <a:pPr lvl="1"/>
            <a:r>
              <a:rPr lang="cs-CZ" dirty="0"/>
              <a:t>Ověření řešitelnosti a počtu řešení dle zadaných vstupů</a:t>
            </a:r>
          </a:p>
          <a:p>
            <a:r>
              <a:rPr lang="cs-CZ" dirty="0"/>
              <a:t>Vytvoření algoritmu</a:t>
            </a:r>
          </a:p>
          <a:p>
            <a:pPr lvl="1"/>
            <a:r>
              <a:rPr lang="cs-CZ" dirty="0"/>
              <a:t>Sestavení sledu operací, které vedou k požadovanému výsledku</a:t>
            </a:r>
          </a:p>
          <a:p>
            <a:r>
              <a:rPr lang="cs-CZ" dirty="0"/>
              <a:t>Sestavení programu</a:t>
            </a:r>
          </a:p>
          <a:p>
            <a:pPr lvl="1"/>
            <a:r>
              <a:rPr lang="cs-CZ" dirty="0"/>
              <a:t>Vytvoření zdrojového kódu v příslušném programovacím jazyce</a:t>
            </a:r>
          </a:p>
          <a:p>
            <a:r>
              <a:rPr lang="cs-CZ" dirty="0"/>
              <a:t>Odladění programu</a:t>
            </a:r>
          </a:p>
          <a:p>
            <a:pPr lvl="1"/>
            <a:r>
              <a:rPr lang="cs-CZ" dirty="0"/>
              <a:t>Odstraňování logických a syntaktických chyb v programu</a:t>
            </a:r>
          </a:p>
        </p:txBody>
      </p:sp>
    </p:spTree>
    <p:extLst>
      <p:ext uri="{BB962C8B-B14F-4D97-AF65-F5344CB8AC3E}">
        <p14:creationId xmlns:p14="http://schemas.microsoft.com/office/powerpoint/2010/main" val="419328382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782</Words>
  <Application>Microsoft Office PowerPoint</Application>
  <PresentationFormat>Širokoúhlá obrazovka</PresentationFormat>
  <Paragraphs>83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Fazeta</vt:lpstr>
      <vt:lpstr>Programování</vt:lpstr>
      <vt:lpstr>Typová konverze</vt:lpstr>
      <vt:lpstr>Pole [ ]</vt:lpstr>
      <vt:lpstr>List &lt; &gt;</vt:lpstr>
      <vt:lpstr>Ošetření výjimek v běhu programu</vt:lpstr>
      <vt:lpstr>Jaký je čas? Čas na Kahoot!</vt:lpstr>
      <vt:lpstr>Struktury</vt:lpstr>
      <vt:lpstr>Enumerace</vt:lpstr>
      <vt:lpstr>Postup vytváření algoritmu</vt:lpstr>
      <vt:lpstr>Přehled používaných symbolů</vt:lpstr>
      <vt:lpstr>Vývojový diagram</vt:lpstr>
      <vt:lpstr>Práce s Visual Studiem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</cp:revision>
  <dcterms:created xsi:type="dcterms:W3CDTF">2021-01-25T13:55:54Z</dcterms:created>
  <dcterms:modified xsi:type="dcterms:W3CDTF">2021-01-26T13:36:49Z</dcterms:modified>
</cp:coreProperties>
</file>