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82" r:id="rId4"/>
    <p:sldId id="283" r:id="rId5"/>
    <p:sldId id="284" r:id="rId6"/>
    <p:sldId id="285" r:id="rId7"/>
    <p:sldId id="278" r:id="rId8"/>
    <p:sldId id="279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Programování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cs-CZ" dirty="0"/>
              <a:t>Komponenty formulářových aplikací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9A24ACD-83DF-44DE-9399-CD971DE4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Základní komponenty WFA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abulka 4">
            <a:extLst>
              <a:ext uri="{FF2B5EF4-FFF2-40B4-BE49-F238E27FC236}">
                <a16:creationId xmlns:a16="http://schemas.microsoft.com/office/drawing/2014/main" id="{54F0F402-9CC0-45B6-86E0-8E1525324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865387"/>
              </p:ext>
            </p:extLst>
          </p:nvPr>
        </p:nvGraphicFramePr>
        <p:xfrm>
          <a:off x="1286933" y="1969645"/>
          <a:ext cx="9618135" cy="405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045">
                  <a:extLst>
                    <a:ext uri="{9D8B030D-6E8A-4147-A177-3AD203B41FA5}">
                      <a16:colId xmlns:a16="http://schemas.microsoft.com/office/drawing/2014/main" val="737174795"/>
                    </a:ext>
                  </a:extLst>
                </a:gridCol>
                <a:gridCol w="3206045">
                  <a:extLst>
                    <a:ext uri="{9D8B030D-6E8A-4147-A177-3AD203B41FA5}">
                      <a16:colId xmlns:a16="http://schemas.microsoft.com/office/drawing/2014/main" val="430745171"/>
                    </a:ext>
                  </a:extLst>
                </a:gridCol>
                <a:gridCol w="3206045">
                  <a:extLst>
                    <a:ext uri="{9D8B030D-6E8A-4147-A177-3AD203B41FA5}">
                      <a16:colId xmlns:a16="http://schemas.microsoft.com/office/drawing/2014/main" val="566789703"/>
                    </a:ext>
                  </a:extLst>
                </a:gridCol>
              </a:tblGrid>
              <a:tr h="45014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Název komponenty</a:t>
                      </a:r>
                    </a:p>
                  </a:txBody>
                  <a:tcPr marL="102305" marR="102305" marT="51152" marB="511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Základní vlastnosti</a:t>
                      </a:r>
                    </a:p>
                  </a:txBody>
                  <a:tcPr marL="102305" marR="102305" marT="51152" marB="511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Základní události</a:t>
                      </a:r>
                    </a:p>
                  </a:txBody>
                  <a:tcPr marL="102305" marR="102305" marT="51152" marB="51152"/>
                </a:tc>
                <a:extLst>
                  <a:ext uri="{0D108BD9-81ED-4DB2-BD59-A6C34878D82A}">
                    <a16:rowId xmlns:a16="http://schemas.microsoft.com/office/drawing/2014/main" val="3112097724"/>
                  </a:ext>
                </a:extLst>
              </a:tr>
              <a:tr h="450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/>
                        <a:t>Formulářové okno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Name, Text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err="1"/>
                        <a:t>Load</a:t>
                      </a:r>
                      <a:endParaRPr lang="cs-CZ" sz="2000" b="0"/>
                    </a:p>
                  </a:txBody>
                  <a:tcPr marL="102305" marR="102305" marT="51152" marB="51152" anchor="ctr"/>
                </a:tc>
                <a:extLst>
                  <a:ext uri="{0D108BD9-81ED-4DB2-BD59-A6C34878D82A}">
                    <a16:rowId xmlns:a16="http://schemas.microsoft.com/office/drawing/2014/main" val="3295341624"/>
                  </a:ext>
                </a:extLst>
              </a:tr>
              <a:tr h="450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/>
                        <a:t>Tlačítko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Name, Text, </a:t>
                      </a:r>
                      <a:r>
                        <a:rPr lang="cs-CZ" sz="2000" b="0" dirty="0" err="1"/>
                        <a:t>Enabled</a:t>
                      </a:r>
                      <a:endParaRPr lang="cs-CZ" sz="2000" b="0" dirty="0"/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err="1"/>
                        <a:t>Click</a:t>
                      </a:r>
                      <a:endParaRPr lang="cs-CZ" sz="2000" b="0"/>
                    </a:p>
                  </a:txBody>
                  <a:tcPr marL="102305" marR="102305" marT="51152" marB="51152" anchor="ctr"/>
                </a:tc>
                <a:extLst>
                  <a:ext uri="{0D108BD9-81ED-4DB2-BD59-A6C34878D82A}">
                    <a16:rowId xmlns:a16="http://schemas.microsoft.com/office/drawing/2014/main" val="2652458679"/>
                  </a:ext>
                </a:extLst>
              </a:tr>
              <a:tr h="450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 err="1"/>
                        <a:t>TextBox</a:t>
                      </a:r>
                      <a:endParaRPr lang="cs-CZ" sz="2000" b="1"/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Name, Text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err="1"/>
                        <a:t>TextChange</a:t>
                      </a:r>
                      <a:endParaRPr lang="cs-CZ" sz="2000" b="0"/>
                    </a:p>
                  </a:txBody>
                  <a:tcPr marL="102305" marR="102305" marT="51152" marB="51152" anchor="ctr"/>
                </a:tc>
                <a:extLst>
                  <a:ext uri="{0D108BD9-81ED-4DB2-BD59-A6C34878D82A}">
                    <a16:rowId xmlns:a16="http://schemas.microsoft.com/office/drawing/2014/main" val="2387804501"/>
                  </a:ext>
                </a:extLst>
              </a:tr>
              <a:tr h="450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 err="1"/>
                        <a:t>CheckBox</a:t>
                      </a:r>
                      <a:endParaRPr lang="cs-CZ" sz="2000" b="1"/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Name, Text, </a:t>
                      </a:r>
                      <a:r>
                        <a:rPr lang="cs-CZ" sz="2000" b="0" dirty="0" err="1"/>
                        <a:t>Checked</a:t>
                      </a:r>
                      <a:endParaRPr lang="cs-CZ" sz="2000" b="0" dirty="0"/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 err="1"/>
                        <a:t>CheckedChanged</a:t>
                      </a:r>
                      <a:endParaRPr lang="cs-CZ" sz="2000" b="0" dirty="0"/>
                    </a:p>
                  </a:txBody>
                  <a:tcPr marL="102305" marR="102305" marT="51152" marB="51152" anchor="ctr"/>
                </a:tc>
                <a:extLst>
                  <a:ext uri="{0D108BD9-81ED-4DB2-BD59-A6C34878D82A}">
                    <a16:rowId xmlns:a16="http://schemas.microsoft.com/office/drawing/2014/main" val="3153876087"/>
                  </a:ext>
                </a:extLst>
              </a:tr>
              <a:tr h="450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 err="1"/>
                        <a:t>RadioButton</a:t>
                      </a:r>
                      <a:endParaRPr lang="cs-CZ" sz="2000" b="1"/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Name, Text, </a:t>
                      </a:r>
                      <a:r>
                        <a:rPr lang="cs-CZ" sz="2000" b="0" dirty="0" err="1"/>
                        <a:t>Checked</a:t>
                      </a:r>
                      <a:endParaRPr lang="cs-CZ" sz="2000" b="0" dirty="0"/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 err="1"/>
                        <a:t>CheckedChanged</a:t>
                      </a:r>
                      <a:endParaRPr lang="cs-CZ" sz="2000" b="0" dirty="0"/>
                    </a:p>
                  </a:txBody>
                  <a:tcPr marL="102305" marR="102305" marT="51152" marB="51152" anchor="ctr"/>
                </a:tc>
                <a:extLst>
                  <a:ext uri="{0D108BD9-81ED-4DB2-BD59-A6C34878D82A}">
                    <a16:rowId xmlns:a16="http://schemas.microsoft.com/office/drawing/2014/main" val="2389176436"/>
                  </a:ext>
                </a:extLst>
              </a:tr>
              <a:tr h="450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 err="1"/>
                        <a:t>GroupBox</a:t>
                      </a:r>
                      <a:endParaRPr lang="cs-CZ" sz="2000" b="1"/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/>
                        <a:t>Name, Text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-</a:t>
                      </a:r>
                    </a:p>
                  </a:txBody>
                  <a:tcPr marL="102305" marR="102305" marT="51152" marB="51152" anchor="ctr"/>
                </a:tc>
                <a:extLst>
                  <a:ext uri="{0D108BD9-81ED-4DB2-BD59-A6C34878D82A}">
                    <a16:rowId xmlns:a16="http://schemas.microsoft.com/office/drawing/2014/main" val="1996272416"/>
                  </a:ext>
                </a:extLst>
              </a:tr>
              <a:tr h="450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/>
                        <a:t>Label (štítek)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/>
                        <a:t>Name, Text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 err="1"/>
                        <a:t>Click</a:t>
                      </a:r>
                      <a:endParaRPr lang="cs-CZ" sz="2000" b="0" dirty="0"/>
                    </a:p>
                  </a:txBody>
                  <a:tcPr marL="102305" marR="102305" marT="51152" marB="51152" anchor="ctr"/>
                </a:tc>
                <a:extLst>
                  <a:ext uri="{0D108BD9-81ED-4DB2-BD59-A6C34878D82A}">
                    <a16:rowId xmlns:a16="http://schemas.microsoft.com/office/drawing/2014/main" val="2063786014"/>
                  </a:ext>
                </a:extLst>
              </a:tr>
              <a:tr h="450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 dirty="0"/>
                        <a:t>Panel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/>
                        <a:t>Name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 err="1"/>
                        <a:t>Paint</a:t>
                      </a:r>
                      <a:endParaRPr lang="cs-CZ" sz="2000" b="0" dirty="0"/>
                    </a:p>
                  </a:txBody>
                  <a:tcPr marL="102305" marR="102305" marT="51152" marB="51152" anchor="ctr"/>
                </a:tc>
                <a:extLst>
                  <a:ext uri="{0D108BD9-81ED-4DB2-BD59-A6C34878D82A}">
                    <a16:rowId xmlns:a16="http://schemas.microsoft.com/office/drawing/2014/main" val="676306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92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E967B9-20ED-47E6-82C3-4048284A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575"/>
          </a:xfrm>
        </p:spPr>
        <p:txBody>
          <a:bodyPr/>
          <a:lstStyle/>
          <a:p>
            <a:r>
              <a:rPr lang="cs-CZ" dirty="0"/>
              <a:t>Komponenta WFA - tlačítko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656272-3AE9-4B70-AA87-C7E7FE7B3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649"/>
            <a:ext cx="8596668" cy="4451713"/>
          </a:xfrm>
        </p:spPr>
        <p:txBody>
          <a:bodyPr/>
          <a:lstStyle/>
          <a:p>
            <a:r>
              <a:rPr lang="cs-CZ" dirty="0"/>
              <a:t>Jeden ze základních prvků</a:t>
            </a:r>
          </a:p>
          <a:p>
            <a:r>
              <a:rPr lang="cs-CZ" dirty="0"/>
              <a:t>Vhodný pro spuštění algoritmu – výpočet, zobrazení, …</a:t>
            </a:r>
          </a:p>
          <a:p>
            <a:r>
              <a:rPr lang="cs-CZ" dirty="0"/>
              <a:t>Implementaci celého algoritmu pak můžeme psát do jedné události</a:t>
            </a:r>
          </a:p>
          <a:p>
            <a:r>
              <a:rPr lang="cs-CZ" dirty="0"/>
              <a:t>Pro kód je důležitá vlastnost Name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AEA9F59-2E5C-4AB6-8958-9B1EBDD6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40787"/>
            <a:ext cx="2557830" cy="270761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CC71931-52D2-443F-9C21-AE1D73DB6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09" y="4077140"/>
            <a:ext cx="5432455" cy="12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1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E967B9-20ED-47E6-82C3-4048284A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575"/>
          </a:xfrm>
        </p:spPr>
        <p:txBody>
          <a:bodyPr/>
          <a:lstStyle/>
          <a:p>
            <a:r>
              <a:rPr lang="cs-CZ" dirty="0"/>
              <a:t>Komponenta WFA - </a:t>
            </a:r>
            <a:r>
              <a:rPr lang="cs-CZ" dirty="0" err="1"/>
              <a:t>textbox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656272-3AE9-4B70-AA87-C7E7FE7B3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649"/>
            <a:ext cx="8596668" cy="4451713"/>
          </a:xfrm>
        </p:spPr>
        <p:txBody>
          <a:bodyPr/>
          <a:lstStyle/>
          <a:p>
            <a:r>
              <a:rPr lang="cs-CZ" dirty="0"/>
              <a:t>Jeden ze základních prvků</a:t>
            </a:r>
          </a:p>
          <a:p>
            <a:r>
              <a:rPr lang="cs-CZ" dirty="0"/>
              <a:t>Ideální pro získání vstupních hodnot od uživatele a zobrazení výsledku</a:t>
            </a:r>
          </a:p>
          <a:p>
            <a:r>
              <a:rPr lang="cs-CZ" dirty="0"/>
              <a:t>Vhodný pro součinnosti s tlačítkem</a:t>
            </a:r>
          </a:p>
          <a:p>
            <a:r>
              <a:rPr lang="cs-CZ" dirty="0"/>
              <a:t>Pro kód je důležitá vlastnost Name</a:t>
            </a: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7005429-82CC-4690-80B2-815F71BDC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03830"/>
            <a:ext cx="2608844" cy="2737532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5FC1BEE-BAC6-46CC-A5EE-D61E06999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186" y="3920329"/>
            <a:ext cx="7350535" cy="134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0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2B6E90-FC43-4451-8768-1770FC19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466"/>
          </a:xfrm>
        </p:spPr>
        <p:txBody>
          <a:bodyPr/>
          <a:lstStyle/>
          <a:p>
            <a:r>
              <a:rPr lang="cs-CZ" dirty="0"/>
              <a:t>Komponenta WFA – checkbox, </a:t>
            </a:r>
            <a:r>
              <a:rPr lang="cs-CZ" dirty="0" err="1"/>
              <a:t>radio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599BD4-69B0-4EC8-AB53-901CD61E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8919"/>
            <a:ext cx="8596668" cy="4392444"/>
          </a:xfrm>
        </p:spPr>
        <p:txBody>
          <a:bodyPr/>
          <a:lstStyle/>
          <a:p>
            <a:r>
              <a:rPr lang="cs-CZ" dirty="0"/>
              <a:t>Základní komponenty</a:t>
            </a:r>
          </a:p>
          <a:p>
            <a:r>
              <a:rPr lang="cs-CZ" dirty="0"/>
              <a:t>Používáme je pro označení možností</a:t>
            </a:r>
          </a:p>
          <a:p>
            <a:r>
              <a:rPr lang="cs-CZ" dirty="0"/>
              <a:t>Vhodné pro volbu režimu fungování aplikace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8AB5E9C-558F-4367-8207-8A0A9578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2490082" cy="261236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456E02A-459C-41E1-BF7B-0B2628DB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118" y="3429000"/>
            <a:ext cx="7068747" cy="261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7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DBB90E-A759-49BD-9E59-7088F32F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4367"/>
          </a:xfrm>
        </p:spPr>
        <p:txBody>
          <a:bodyPr/>
          <a:lstStyle/>
          <a:p>
            <a:r>
              <a:rPr lang="cs-CZ" dirty="0"/>
              <a:t>Komponenta WFA - label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5F9BD8-B4AD-491A-8914-0EA2EECF5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967"/>
            <a:ext cx="8596668" cy="4467395"/>
          </a:xfrm>
        </p:spPr>
        <p:txBody>
          <a:bodyPr/>
          <a:lstStyle/>
          <a:p>
            <a:r>
              <a:rPr lang="cs-CZ" dirty="0"/>
              <a:t>Základní komponenta</a:t>
            </a:r>
          </a:p>
          <a:p>
            <a:r>
              <a:rPr lang="cs-CZ" dirty="0"/>
              <a:t>Vhodná pro označení vstupního pole nebo pro zobrazení výsledku</a:t>
            </a:r>
          </a:p>
          <a:p>
            <a:r>
              <a:rPr lang="cs-CZ" dirty="0"/>
              <a:t>Uživatel nemá možnost s labelem výrazně interagovat</a:t>
            </a:r>
          </a:p>
          <a:p>
            <a:r>
              <a:rPr lang="cs-CZ" dirty="0"/>
              <a:t>Jakákoliv manipulace s labelem není intuitivní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C2381A0-C855-4761-8563-A1863EA1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3051509" cy="2612362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4FFE2F2-D4E4-4E7A-A814-3E745C3CB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837" y="2909887"/>
            <a:ext cx="6602706" cy="16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0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1D0308-8FD6-4640-88E8-DAAF5515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966"/>
          </a:xfrm>
        </p:spPr>
        <p:txBody>
          <a:bodyPr>
            <a:normAutofit/>
          </a:bodyPr>
          <a:lstStyle/>
          <a:p>
            <a:r>
              <a:rPr lang="cs-CZ" dirty="0"/>
              <a:t>Vlastnosti komponent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B6F9FF-AE74-4670-B7B4-4443CC72C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0"/>
            <a:ext cx="8596668" cy="5054683"/>
          </a:xfrm>
        </p:spPr>
        <p:txBody>
          <a:bodyPr>
            <a:normAutofit/>
          </a:bodyPr>
          <a:lstStyle/>
          <a:p>
            <a:r>
              <a:rPr lang="cs-CZ" dirty="0"/>
              <a:t>Vlastnosti komponent = atributy objektu (komponenta je rovněž objekt)</a:t>
            </a:r>
          </a:p>
          <a:p>
            <a:r>
              <a:rPr lang="cs-CZ" dirty="0"/>
              <a:t>Vlastnosti jsou zpřístupněné stejným způsobem jako u objektů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Opět musíme dávat pozor na datové typy</a:t>
            </a:r>
          </a:p>
          <a:p>
            <a:r>
              <a:rPr lang="cs-CZ" dirty="0"/>
              <a:t>Vstupy a výstupy jsou stejně jako v konzolových aplikacích řetězce – </a:t>
            </a:r>
            <a:r>
              <a:rPr lang="cs-CZ" b="1" dirty="0" err="1"/>
              <a:t>string</a:t>
            </a:r>
            <a:endParaRPr lang="cs-CZ" b="1" dirty="0"/>
          </a:p>
          <a:p>
            <a:pPr lvl="1"/>
            <a:r>
              <a:rPr lang="cs-CZ" dirty="0"/>
              <a:t>Pokud zobrazujeme číslo, lze počítat s automatickou konverzí na </a:t>
            </a:r>
            <a:r>
              <a:rPr lang="cs-CZ" dirty="0" err="1"/>
              <a:t>string</a:t>
            </a:r>
            <a:endParaRPr lang="cs-CZ" dirty="0"/>
          </a:p>
          <a:p>
            <a:r>
              <a:rPr lang="cs-CZ" dirty="0" err="1"/>
              <a:t>CheckBox</a:t>
            </a:r>
            <a:r>
              <a:rPr lang="cs-CZ" dirty="0"/>
              <a:t>, </a:t>
            </a:r>
            <a:r>
              <a:rPr lang="cs-CZ" dirty="0" err="1"/>
              <a:t>RadioButton</a:t>
            </a:r>
            <a:r>
              <a:rPr lang="cs-CZ" dirty="0"/>
              <a:t> – vlastnosti zaškrtnutí jsou </a:t>
            </a:r>
            <a:r>
              <a:rPr lang="cs-CZ" b="1" dirty="0" err="1"/>
              <a:t>bool</a:t>
            </a:r>
            <a:endParaRPr lang="cs-CZ" b="1" dirty="0"/>
          </a:p>
          <a:p>
            <a:r>
              <a:rPr lang="cs-CZ" dirty="0"/>
              <a:t>Ostatní vlastnosti komponent – velikost, pozice, písmo, … jsou v panelu napravo dole </a:t>
            </a:r>
          </a:p>
          <a:p>
            <a:r>
              <a:rPr lang="cs-CZ" dirty="0"/>
              <a:t>Vlastnosti formuláře neuvozujeme názvem, voláme pouze vlastnost</a:t>
            </a:r>
          </a:p>
          <a:p>
            <a:endParaRPr lang="cs-CZ" b="1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21C9D0B-372B-4E9D-88E7-08A93B0E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708" y="2596169"/>
            <a:ext cx="4051920" cy="101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013E3E-3E13-433D-A228-6ABA421D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4485"/>
          </a:xfrm>
        </p:spPr>
        <p:txBody>
          <a:bodyPr/>
          <a:lstStyle/>
          <a:p>
            <a:r>
              <a:rPr lang="cs-CZ" dirty="0"/>
              <a:t>Události komponent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A9B3AD-BE1D-478B-B930-097063C73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8839"/>
            <a:ext cx="8596668" cy="4272523"/>
          </a:xfrm>
        </p:spPr>
        <p:txBody>
          <a:bodyPr/>
          <a:lstStyle/>
          <a:p>
            <a:r>
              <a:rPr lang="cs-CZ" dirty="0"/>
              <a:t>Základní události se generují dvojklikem na komponentu</a:t>
            </a:r>
          </a:p>
          <a:p>
            <a:r>
              <a:rPr lang="cs-CZ" dirty="0"/>
              <a:t>Ostatní události komponenty lze nalézt v na stejném místě jako vlastnosti pod tlačítkem blesku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Události jsou vyvolané akcí uživatele</a:t>
            </a:r>
          </a:p>
          <a:p>
            <a:r>
              <a:rPr lang="cs-CZ" dirty="0"/>
              <a:t>Vyvoláním události se vykoná veškerý kód obsažený v obslužné funkci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B496E25-18A4-45E4-860F-58287C43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508" y="2962119"/>
            <a:ext cx="4328320" cy="12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9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E6D5C0-5779-45BE-9EDA-6B8E60E6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Jednoduchá formulářová aplikace</a:t>
            </a:r>
            <a:br>
              <a:rPr lang="cs-CZ" dirty="0"/>
            </a:br>
            <a:r>
              <a:rPr lang="cs-CZ" sz="2800" i="1" dirty="0"/>
              <a:t>Prohození vstupních hodnot</a:t>
            </a:r>
            <a:endParaRPr lang="cs-CZ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81911E-DB72-4451-B5CE-4749E937A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cs-CZ" dirty="0"/>
              <a:t>Aplikace prohodí hodnoty ve vstupních kolonkách </a:t>
            </a:r>
          </a:p>
          <a:p>
            <a:r>
              <a:rPr lang="cs-CZ" dirty="0"/>
              <a:t>Pokud je některá z kolonek prázdná, zobrazíme upozornění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70160F-1BCC-4294-BC8E-0772A679B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59126"/>
            <a:ext cx="3090862" cy="248223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BB5C8180-90B9-49A9-84A5-9E0201A0B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020" y="2718104"/>
            <a:ext cx="5291337" cy="41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632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3648</TotalTime>
  <Words>313</Words>
  <Application>Microsoft Office PowerPoint</Application>
  <PresentationFormat>Širokoúhlá obrazovka</PresentationFormat>
  <Paragraphs>73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Fazeta</vt:lpstr>
      <vt:lpstr>Programování</vt:lpstr>
      <vt:lpstr>Základní komponenty WFA</vt:lpstr>
      <vt:lpstr>Komponenta WFA - tlačítko</vt:lpstr>
      <vt:lpstr>Komponenta WFA - textbox</vt:lpstr>
      <vt:lpstr>Komponenta WFA – checkbox, radio</vt:lpstr>
      <vt:lpstr>Komponenta WFA - label</vt:lpstr>
      <vt:lpstr>Vlastnosti komponent</vt:lpstr>
      <vt:lpstr>Události komponent</vt:lpstr>
      <vt:lpstr>Jednoduchá formulářová aplikace Prohození vstupních hodnot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287</cp:revision>
  <dcterms:created xsi:type="dcterms:W3CDTF">2020-10-25T17:23:37Z</dcterms:created>
  <dcterms:modified xsi:type="dcterms:W3CDTF">2021-04-18T16:25:57Z</dcterms:modified>
</cp:coreProperties>
</file>