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385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619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528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9269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8995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4251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323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526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235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073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519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187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114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120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833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59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859ED-9BFA-4F71-8132-5C6DFE8C59B7}" type="datetimeFigureOut">
              <a:rPr lang="cs-CZ" smtClean="0"/>
              <a:t>28.08.2021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827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ladecek@hradebni.cz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wiss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olearn.com/learning/1080" TargetMode="External"/><Relationship Id="rId2" Type="http://schemas.openxmlformats.org/officeDocument/2006/relationships/hyperlink" Target="https://docs.microsoft.com/cs-cz/dotnet/cshar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ktní pozadí dat">
            <a:extLst>
              <a:ext uri="{FF2B5EF4-FFF2-40B4-BE49-F238E27FC236}">
                <a16:creationId xmlns:a16="http://schemas.microsoft.com/office/drawing/2014/main" id="{256076A9-2FE7-462F-8AA7-63603D64E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0" t="9091" r="4701"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2F2D0089-EE06-49C0-9C5F-56B94DF2D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3632297"/>
            <a:ext cx="10602096" cy="2170389"/>
          </a:xfrm>
          <a:custGeom>
            <a:avLst/>
            <a:gdLst>
              <a:gd name="T0" fmla="*/ 2253 w 2259"/>
              <a:gd name="T1" fmla="*/ 195 h 413"/>
              <a:gd name="T2" fmla="*/ 2064 w 2259"/>
              <a:gd name="T3" fmla="*/ 7 h 413"/>
              <a:gd name="T4" fmla="*/ 2062 w 2259"/>
              <a:gd name="T5" fmla="*/ 5 h 413"/>
              <a:gd name="T6" fmla="*/ 2048 w 2259"/>
              <a:gd name="T7" fmla="*/ 0 h 413"/>
              <a:gd name="T8" fmla="*/ 891 w 2259"/>
              <a:gd name="T9" fmla="*/ 0 h 413"/>
              <a:gd name="T10" fmla="*/ 851 w 2259"/>
              <a:gd name="T11" fmla="*/ 0 h 413"/>
              <a:gd name="T12" fmla="*/ 541 w 2259"/>
              <a:gd name="T13" fmla="*/ 0 h 413"/>
              <a:gd name="T14" fmla="*/ 54 w 2259"/>
              <a:gd name="T15" fmla="*/ 0 h 413"/>
              <a:gd name="T16" fmla="*/ 0 w 2259"/>
              <a:gd name="T17" fmla="*/ 0 h 413"/>
              <a:gd name="T18" fmla="*/ 0 w 2259"/>
              <a:gd name="T19" fmla="*/ 413 h 413"/>
              <a:gd name="T20" fmla="*/ 54 w 2259"/>
              <a:gd name="T21" fmla="*/ 413 h 413"/>
              <a:gd name="T22" fmla="*/ 541 w 2259"/>
              <a:gd name="T23" fmla="*/ 413 h 413"/>
              <a:gd name="T24" fmla="*/ 851 w 2259"/>
              <a:gd name="T25" fmla="*/ 413 h 413"/>
              <a:gd name="T26" fmla="*/ 891 w 2259"/>
              <a:gd name="T27" fmla="*/ 413 h 413"/>
              <a:gd name="T28" fmla="*/ 2048 w 2259"/>
              <a:gd name="T29" fmla="*/ 413 h 413"/>
              <a:gd name="T30" fmla="*/ 2062 w 2259"/>
              <a:gd name="T31" fmla="*/ 408 h 413"/>
              <a:gd name="T32" fmla="*/ 2064 w 2259"/>
              <a:gd name="T33" fmla="*/ 406 h 413"/>
              <a:gd name="T34" fmla="*/ 2253 w 2259"/>
              <a:gd name="T35" fmla="*/ 217 h 413"/>
              <a:gd name="T36" fmla="*/ 2253 w 2259"/>
              <a:gd name="T37" fmla="*/ 1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59" h="413">
                <a:moveTo>
                  <a:pt x="2253" y="195"/>
                </a:moveTo>
                <a:cubicBezTo>
                  <a:pt x="2064" y="7"/>
                  <a:pt x="2064" y="7"/>
                  <a:pt x="2064" y="7"/>
                </a:cubicBezTo>
                <a:cubicBezTo>
                  <a:pt x="2064" y="6"/>
                  <a:pt x="2063" y="5"/>
                  <a:pt x="2062" y="5"/>
                </a:cubicBezTo>
                <a:cubicBezTo>
                  <a:pt x="2058" y="2"/>
                  <a:pt x="2053" y="0"/>
                  <a:pt x="2048" y="0"/>
                </a:cubicBezTo>
                <a:cubicBezTo>
                  <a:pt x="891" y="0"/>
                  <a:pt x="891" y="0"/>
                  <a:pt x="891" y="0"/>
                </a:cubicBezTo>
                <a:cubicBezTo>
                  <a:pt x="851" y="0"/>
                  <a:pt x="851" y="0"/>
                  <a:pt x="851" y="0"/>
                </a:cubicBezTo>
                <a:cubicBezTo>
                  <a:pt x="541" y="0"/>
                  <a:pt x="541" y="0"/>
                  <a:pt x="541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13"/>
                  <a:pt x="0" y="413"/>
                  <a:pt x="0" y="413"/>
                </a:cubicBezTo>
                <a:cubicBezTo>
                  <a:pt x="54" y="413"/>
                  <a:pt x="54" y="413"/>
                  <a:pt x="54" y="413"/>
                </a:cubicBezTo>
                <a:cubicBezTo>
                  <a:pt x="541" y="413"/>
                  <a:pt x="541" y="413"/>
                  <a:pt x="541" y="413"/>
                </a:cubicBezTo>
                <a:cubicBezTo>
                  <a:pt x="851" y="413"/>
                  <a:pt x="851" y="413"/>
                  <a:pt x="851" y="413"/>
                </a:cubicBezTo>
                <a:cubicBezTo>
                  <a:pt x="891" y="413"/>
                  <a:pt x="891" y="413"/>
                  <a:pt x="891" y="413"/>
                </a:cubicBezTo>
                <a:cubicBezTo>
                  <a:pt x="2048" y="413"/>
                  <a:pt x="2048" y="413"/>
                  <a:pt x="2048" y="413"/>
                </a:cubicBezTo>
                <a:cubicBezTo>
                  <a:pt x="2053" y="413"/>
                  <a:pt x="2058" y="411"/>
                  <a:pt x="2062" y="408"/>
                </a:cubicBezTo>
                <a:cubicBezTo>
                  <a:pt x="2063" y="407"/>
                  <a:pt x="2064" y="406"/>
                  <a:pt x="2064" y="406"/>
                </a:cubicBezTo>
                <a:cubicBezTo>
                  <a:pt x="2253" y="217"/>
                  <a:pt x="2253" y="217"/>
                  <a:pt x="2253" y="217"/>
                </a:cubicBezTo>
                <a:cubicBezTo>
                  <a:pt x="2259" y="211"/>
                  <a:pt x="2259" y="201"/>
                  <a:pt x="2253" y="195"/>
                </a:cubicBezTo>
                <a:close/>
              </a:path>
            </a:pathLst>
          </a:custGeom>
          <a:solidFill>
            <a:schemeClr val="tx1">
              <a:alpha val="9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413EF5E-D86E-487D-AAC7-BB92A2561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962400"/>
            <a:ext cx="8458200" cy="958911"/>
          </a:xfrm>
        </p:spPr>
        <p:txBody>
          <a:bodyPr>
            <a:normAutofit/>
          </a:bodyPr>
          <a:lstStyle/>
          <a:p>
            <a:r>
              <a:rPr lang="cs-CZ" sz="4400">
                <a:solidFill>
                  <a:srgbClr val="FEFFFF"/>
                </a:solidFill>
              </a:rPr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29E3B79-1D13-410B-AA2C-AA2AC6E35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8458200" cy="524935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EFFFF"/>
                </a:solidFill>
              </a:rPr>
              <a:t>Harmonogram a požadavky na klasifikaci</a:t>
            </a:r>
          </a:p>
        </p:txBody>
      </p:sp>
    </p:spTree>
    <p:extLst>
      <p:ext uri="{BB962C8B-B14F-4D97-AF65-F5344CB8AC3E}">
        <p14:creationId xmlns:p14="http://schemas.microsoft.com/office/powerpoint/2010/main" val="35418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0022D7-6A87-43BF-9B2E-DAB5E612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633466" cy="1280890"/>
          </a:xfrm>
        </p:spPr>
        <p:txBody>
          <a:bodyPr>
            <a:normAutofit/>
          </a:bodyPr>
          <a:lstStyle/>
          <a:p>
            <a:r>
              <a:rPr lang="cs-CZ" dirty="0"/>
              <a:t>Are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ready</a:t>
            </a:r>
            <a:r>
              <a:rPr lang="cs-CZ" dirty="0"/>
              <a:t> </a:t>
            </a:r>
            <a:r>
              <a:rPr lang="cs-CZ" dirty="0" err="1"/>
              <a:t>kids</a:t>
            </a:r>
            <a:r>
              <a:rPr lang="cs-CZ" dirty="0"/>
              <a:t>?</a:t>
            </a:r>
          </a:p>
        </p:txBody>
      </p:sp>
      <p:sp>
        <p:nvSpPr>
          <p:cNvPr id="46" name="Content Placeholder 8">
            <a:extLst>
              <a:ext uri="{FF2B5EF4-FFF2-40B4-BE49-F238E27FC236}">
                <a16:creationId xmlns:a16="http://schemas.microsoft.com/office/drawing/2014/main" id="{E45519F3-3522-4AC8-A679-84D269166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040467"/>
            <a:ext cx="4637179" cy="3870755"/>
          </a:xfrm>
        </p:spPr>
        <p:txBody>
          <a:bodyPr>
            <a:normAutofit/>
          </a:bodyPr>
          <a:lstStyle/>
          <a:p>
            <a:r>
              <a:rPr lang="cs-CZ" dirty="0"/>
              <a:t>Zkusíme si, co si po prázdninách pamatujeme</a:t>
            </a:r>
          </a:p>
          <a:p>
            <a:r>
              <a:rPr lang="cs-CZ" dirty="0"/>
              <a:t>Dá se opět pouze získat</a:t>
            </a:r>
          </a:p>
          <a:p>
            <a:endParaRPr lang="cs-CZ" dirty="0"/>
          </a:p>
          <a:p>
            <a:r>
              <a:rPr lang="cs-CZ" dirty="0"/>
              <a:t>Jde to i bez telefonu, píšete si odpovědi </a:t>
            </a:r>
            <a:r>
              <a:rPr lang="cs-CZ"/>
              <a:t>na papír</a:t>
            </a:r>
            <a:endParaRPr lang="en-US"/>
          </a:p>
        </p:txBody>
      </p:sp>
      <p:pic>
        <p:nvPicPr>
          <p:cNvPr id="5" name="Zástupný obsah 4" descr="Obsah obrázku text, klipart, snímek obrazovky&#10;&#10;Popis byl vytvořen automaticky">
            <a:extLst>
              <a:ext uri="{FF2B5EF4-FFF2-40B4-BE49-F238E27FC236}">
                <a16:creationId xmlns:a16="http://schemas.microsoft.com/office/drawing/2014/main" id="{BCE3F413-D1FF-4243-90D3-54AA88AAD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10" y="1274994"/>
            <a:ext cx="4001315" cy="400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341DEF-81B7-4EEC-8909-6F2B6087D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5AC064-ADE7-4B0C-8245-B2F1EB5B8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37B7EBB-C9FD-4E5D-BD7F-BB6092F9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8B2AE09-B233-4FDA-B631-5206203CA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88F32931-9845-458F-B8F8-8E78CCEE7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148BE82D-39C4-48EF-997D-8BFA63F38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852DC9DE-9D71-4A37-B4FA-E42217110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F47E097E-D860-4834-88D3-8BC8D6507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A387B9-DEF4-466D-9126-83B19CE7B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54CD8CA-8183-40A6-AEF0-5DBAB801B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5A88D6FA-1489-4872-9E82-BAE278A57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7DE90D4-F72A-4FE4-862E-C424D270D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5A3D158C-2B8A-4243-A03E-63081E204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E3129423-824E-4B81-A87E-447D1E3A8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9E48F8-A2B8-4478-8AC8-5E209D09A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0847DF35-E732-4994-9178-C716F67AC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4587982D-A0D3-4EE2-8CEF-37993A51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BB673465-572A-42D0-BD59-7EC8540B5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A4FC5299-7FE6-4E03-8940-7DE35873E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86E2AF04-90CB-449E-AB7A-D10235983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C11C6385-7122-4AD4-AE84-D76BCB361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D487FA13-07EC-4E0F-B832-08E2BCC2F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9F4E74A1-DFE6-4E08-8F2F-B4BBEA92F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13CC4D3F-FA7A-4C14-BDC3-BC2BB704D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1B592E45-964E-4F95-9828-EFC8B12D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BCE85C42-D558-4570-A659-2A22AE3F6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9EAFB9C6-4F7C-4206-9FAC-19FA84406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869B9BD5-B6A1-432C-B861-7CF14849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r>
              <a:rPr lang="cs-CZ" dirty="0"/>
              <a:t>Pro připomenutí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1A4BE3-B040-48E2-8AC0-783C1FA5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2B22D258-32DB-4A09-A867-02C497F2B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7" name="Obrázek 6" descr="Obsah obrázku osoba, muž&#10;&#10;Popis byl vytvořen automaticky">
            <a:extLst>
              <a:ext uri="{FF2B5EF4-FFF2-40B4-BE49-F238E27FC236}">
                <a16:creationId xmlns:a16="http://schemas.microsoft.com/office/drawing/2014/main" id="{0E0EDE5B-BBD1-4379-8676-FFCF828239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5" r="29915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BF3791-BA9C-45DB-801D-67A99B8D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67" y="2133600"/>
            <a:ext cx="6847944" cy="3777622"/>
          </a:xfrm>
        </p:spPr>
        <p:txBody>
          <a:bodyPr>
            <a:normAutofit/>
          </a:bodyPr>
          <a:lstStyle/>
          <a:p>
            <a:r>
              <a:rPr lang="cs-CZ" dirty="0"/>
              <a:t>Bc. David Sládeček</a:t>
            </a:r>
          </a:p>
          <a:p>
            <a:r>
              <a:rPr lang="cs-CZ" dirty="0"/>
              <a:t>Kabinet: H1 4. patro, H2 nad učebnou LV2</a:t>
            </a:r>
          </a:p>
          <a:p>
            <a:endParaRPr lang="cs-CZ" dirty="0"/>
          </a:p>
          <a:p>
            <a:r>
              <a:rPr lang="cs-CZ" dirty="0"/>
              <a:t>Konzultační hodiny – dle předchozí domluvy</a:t>
            </a:r>
          </a:p>
          <a:p>
            <a:endParaRPr lang="cs-CZ" dirty="0"/>
          </a:p>
          <a:p>
            <a:r>
              <a:rPr lang="cs-CZ" dirty="0"/>
              <a:t>Kontakt</a:t>
            </a:r>
          </a:p>
          <a:p>
            <a:pPr lvl="1"/>
            <a:r>
              <a:rPr lang="cs-CZ" dirty="0">
                <a:hlinkClick r:id="rId3"/>
              </a:rPr>
              <a:t>sladecek@hradebni.cz</a:t>
            </a:r>
            <a:endParaRPr lang="cs-CZ" dirty="0"/>
          </a:p>
          <a:p>
            <a:pPr lvl="1"/>
            <a:r>
              <a:rPr lang="cs-CZ" dirty="0">
                <a:hlinkClick r:id="rId4"/>
              </a:rPr>
              <a:t>https://github.com/dawissl</a:t>
            </a:r>
            <a:endParaRPr lang="cs-CZ" dirty="0"/>
          </a:p>
          <a:p>
            <a:pPr lvl="1"/>
            <a:r>
              <a:rPr lang="cs-CZ" dirty="0"/>
              <a:t>MS </a:t>
            </a:r>
            <a:r>
              <a:rPr lang="cs-CZ" dirty="0" err="1"/>
              <a:t>Teams</a:t>
            </a:r>
            <a:r>
              <a:rPr lang="cs-CZ" dirty="0"/>
              <a:t> (online téměř 24/7)</a:t>
            </a:r>
          </a:p>
        </p:txBody>
      </p:sp>
    </p:spTree>
    <p:extLst>
      <p:ext uri="{BB962C8B-B14F-4D97-AF65-F5344CB8AC3E}">
        <p14:creationId xmlns:p14="http://schemas.microsoft.com/office/powerpoint/2010/main" val="131183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A758071-F3F8-4591-AB33-A542432C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Požadavky na klasifikaci za pololetí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88E74D-0595-44FB-A5DC-BED0A84AA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Napsání a odevzdání 50% testů různých vah</a:t>
            </a:r>
          </a:p>
          <a:p>
            <a:pPr lvl="1"/>
            <a:r>
              <a:rPr lang="cs-CZ">
                <a:solidFill>
                  <a:schemeClr val="tx2">
                    <a:lumMod val="75000"/>
                  </a:schemeClr>
                </a:solidFill>
              </a:rPr>
              <a:t>Tzn. Polovinu všech testů z vahou A, polovinu testů z vahou B, …</a:t>
            </a: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Odevzdaný a ohodnocený seminární projekt</a:t>
            </a: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Odevzdané všechny zadané domácí úkoly</a:t>
            </a: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Aktivní přístup v hodinách</a:t>
            </a:r>
          </a:p>
          <a:p>
            <a:endParaRPr lang="cs-CZ">
              <a:solidFill>
                <a:schemeClr val="tx2">
                  <a:lumMod val="75000"/>
                </a:schemeClr>
              </a:solidFill>
            </a:endParaRP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Za aktivity nad rámec výuky lze po předchozí domluvě získat bonusové známky</a:t>
            </a: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Absence nepřekračuje hodnotu uvedenou ve školním řádu</a:t>
            </a:r>
          </a:p>
          <a:p>
            <a:endParaRPr lang="cs-CZ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44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D8F32AA-E650-4007-BC29-C9DDCEE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Studijní materiály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7A37D63-563B-4ACB-94AC-68DF098A2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Učebnice Programování II. – Ing. Dana Vodičková</a:t>
            </a: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Pracovní sešit Programování II. – Ing. Dana Vodičková</a:t>
            </a: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Prezentace</a:t>
            </a: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Vlastní poznámky a zdrojové kódy</a:t>
            </a:r>
          </a:p>
          <a:p>
            <a:endParaRPr lang="cs-CZ">
              <a:solidFill>
                <a:schemeClr val="tx2">
                  <a:lumMod val="75000"/>
                </a:schemeClr>
              </a:solidFill>
            </a:endParaRP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Online zdroje:</a:t>
            </a:r>
          </a:p>
          <a:p>
            <a:pPr lvl="1"/>
            <a:r>
              <a:rPr lang="cs-CZ">
                <a:solidFill>
                  <a:schemeClr val="tx2">
                    <a:lumMod val="75000"/>
                  </a:schemeClr>
                </a:solidFill>
              </a:rPr>
              <a:t>Dokumentace C# - </a:t>
            </a:r>
            <a:r>
              <a:rPr lang="cs-CZ">
                <a:solidFill>
                  <a:schemeClr val="tx2">
                    <a:lumMod val="75000"/>
                  </a:schemeClr>
                </a:solidFill>
                <a:hlinkClick r:id="rId2"/>
              </a:rPr>
              <a:t>https://docs.microsoft.com/cs-cz/dotnet/csharp/</a:t>
            </a:r>
            <a:endParaRPr lang="cs-CZ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cs-CZ">
                <a:solidFill>
                  <a:schemeClr val="tx2">
                    <a:lumMod val="75000"/>
                  </a:schemeClr>
                </a:solidFill>
              </a:rPr>
              <a:t>Sololearn - </a:t>
            </a:r>
            <a:r>
              <a:rPr lang="cs-CZ">
                <a:solidFill>
                  <a:schemeClr val="tx2">
                    <a:lumMod val="75000"/>
                  </a:schemeClr>
                </a:solidFill>
                <a:hlinkClick r:id="rId3"/>
              </a:rPr>
              <a:t>https://www.sololearn.com/learning/1080</a:t>
            </a:r>
            <a:endParaRPr lang="cs-CZ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73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69E83F1-B967-4C18-89B5-588FFF62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Struktura výuky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AEBF79-80D7-415C-9659-A5A900E43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Týdenní hodinová dotace 1+1</a:t>
            </a:r>
          </a:p>
          <a:p>
            <a:pPr marL="0" indent="0">
              <a:buNone/>
            </a:pPr>
            <a:endParaRPr lang="cs-CZ">
              <a:solidFill>
                <a:schemeClr val="tx2">
                  <a:lumMod val="75000"/>
                </a:schemeClr>
              </a:solidFill>
            </a:endParaRP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Teoretická hodina</a:t>
            </a:r>
          </a:p>
          <a:p>
            <a:pPr lvl="1"/>
            <a:r>
              <a:rPr lang="cs-CZ">
                <a:solidFill>
                  <a:schemeClr val="tx2">
                    <a:lumMod val="75000"/>
                  </a:schemeClr>
                </a:solidFill>
              </a:rPr>
              <a:t>Analýza a návrh vytvářených aplikací</a:t>
            </a:r>
          </a:p>
          <a:p>
            <a:pPr lvl="1"/>
            <a:r>
              <a:rPr lang="cs-CZ">
                <a:solidFill>
                  <a:schemeClr val="tx2">
                    <a:lumMod val="75000"/>
                  </a:schemeClr>
                </a:solidFill>
              </a:rPr>
              <a:t>Teorie programování</a:t>
            </a: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Praktická hodina</a:t>
            </a:r>
          </a:p>
          <a:p>
            <a:pPr lvl="1"/>
            <a:r>
              <a:rPr lang="cs-CZ">
                <a:solidFill>
                  <a:schemeClr val="tx2">
                    <a:lumMod val="75000"/>
                  </a:schemeClr>
                </a:solidFill>
              </a:rPr>
              <a:t>Implementace navrženého řešení	</a:t>
            </a:r>
          </a:p>
          <a:p>
            <a:pPr lvl="1"/>
            <a:r>
              <a:rPr lang="cs-CZ">
                <a:solidFill>
                  <a:schemeClr val="tx2">
                    <a:lumMod val="75000"/>
                  </a:schemeClr>
                </a:solidFill>
              </a:rPr>
              <a:t>Procvičování teorie</a:t>
            </a: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Domácí příprava </a:t>
            </a:r>
          </a:p>
          <a:p>
            <a:pPr lvl="1"/>
            <a:r>
              <a:rPr lang="cs-CZ">
                <a:solidFill>
                  <a:schemeClr val="tx2">
                    <a:lumMod val="75000"/>
                  </a:schemeClr>
                </a:solidFill>
              </a:rPr>
              <a:t>Dokončování některých implementací</a:t>
            </a:r>
          </a:p>
          <a:p>
            <a:pPr marL="457200" lvl="1" indent="0">
              <a:buNone/>
            </a:pPr>
            <a:endParaRPr lang="cs-CZ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83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8E3FDFA-D609-4F8B-9BB5-8F85C493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Tematické celky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59E17D-2A35-4594-9D74-FD9F38199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Opakování znalostí 1. ročníku</a:t>
            </a:r>
          </a:p>
          <a:p>
            <a:pPr lvl="1"/>
            <a:r>
              <a:rPr lang="cs-CZ">
                <a:solidFill>
                  <a:schemeClr val="tx2">
                    <a:lumMod val="75000"/>
                  </a:schemeClr>
                </a:solidFill>
              </a:rPr>
              <a:t>Datové struktury, pole, základy OOP, základy algoritmizace, …</a:t>
            </a: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Práce se souborem</a:t>
            </a:r>
          </a:p>
          <a:p>
            <a:pPr lvl="1"/>
            <a:r>
              <a:rPr lang="cs-CZ">
                <a:solidFill>
                  <a:schemeClr val="tx2">
                    <a:lumMod val="75000"/>
                  </a:schemeClr>
                </a:solidFill>
              </a:rPr>
              <a:t>Vytvoření souboru, zápis a čtení </a:t>
            </a: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Tabulkové prvky ve formulářích</a:t>
            </a:r>
          </a:p>
          <a:p>
            <a:pPr lvl="1"/>
            <a:r>
              <a:rPr lang="cs-CZ">
                <a:solidFill>
                  <a:schemeClr val="tx2">
                    <a:lumMod val="75000"/>
                  </a:schemeClr>
                </a:solidFill>
              </a:rPr>
              <a:t>Práce s maticemi</a:t>
            </a: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Grafika a Animace v C#</a:t>
            </a: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Objektově orientované programování</a:t>
            </a: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Práce s repositáři a verzovacími systémy</a:t>
            </a:r>
          </a:p>
        </p:txBody>
      </p:sp>
    </p:spTree>
    <p:extLst>
      <p:ext uri="{BB962C8B-B14F-4D97-AF65-F5344CB8AC3E}">
        <p14:creationId xmlns:p14="http://schemas.microsoft.com/office/powerpoint/2010/main" val="366416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6EC322-6E3B-43E0-8235-7A4FF1C9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cs-CZ" sz="3200"/>
              <a:t>S čím budeme opět pracovat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AF6690D-7639-48A7-BC52-278288FE1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cs-CZ" sz="1600" dirty="0" err="1">
                <a:solidFill>
                  <a:srgbClr val="000000"/>
                </a:solidFill>
              </a:rPr>
              <a:t>Visual</a:t>
            </a:r>
            <a:r>
              <a:rPr lang="cs-CZ" sz="1600" dirty="0">
                <a:solidFill>
                  <a:srgbClr val="000000"/>
                </a:solidFill>
              </a:rPr>
              <a:t> studio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</a:rPr>
              <a:t>Snad verze 2019 </a:t>
            </a:r>
            <a:r>
              <a:rPr lang="cs-CZ" sz="1400" dirty="0" err="1">
                <a:solidFill>
                  <a:srgbClr val="000000"/>
                </a:solidFill>
              </a:rPr>
              <a:t>Comunnity</a:t>
            </a:r>
            <a:endParaRPr lang="cs-CZ" sz="1400" dirty="0">
              <a:solidFill>
                <a:srgbClr val="000000"/>
              </a:solidFill>
            </a:endParaRPr>
          </a:p>
          <a:p>
            <a:r>
              <a:rPr lang="cs-CZ" sz="1600" dirty="0">
                <a:solidFill>
                  <a:srgbClr val="000000"/>
                </a:solidFill>
              </a:rPr>
              <a:t>Git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</a:rPr>
              <a:t>Plugin ve VS</a:t>
            </a:r>
          </a:p>
          <a:p>
            <a:r>
              <a:rPr lang="cs-CZ" sz="1600" dirty="0">
                <a:solidFill>
                  <a:srgbClr val="000000"/>
                </a:solidFill>
              </a:rPr>
              <a:t>MS </a:t>
            </a:r>
            <a:r>
              <a:rPr lang="cs-CZ" sz="1600" dirty="0" err="1">
                <a:solidFill>
                  <a:srgbClr val="000000"/>
                </a:solidFill>
              </a:rPr>
              <a:t>Teams</a:t>
            </a:r>
            <a:endParaRPr lang="cs-CZ" sz="1600" dirty="0">
              <a:solidFill>
                <a:srgbClr val="000000"/>
              </a:solidFill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</a:rPr>
              <a:t>Komunikace a zadávání úloh</a:t>
            </a:r>
          </a:p>
          <a:p>
            <a:r>
              <a:rPr lang="cs-CZ" sz="1600" dirty="0" err="1">
                <a:solidFill>
                  <a:srgbClr val="000000"/>
                </a:solidFill>
              </a:rPr>
              <a:t>Kahoot</a:t>
            </a:r>
            <a:r>
              <a:rPr lang="cs-CZ" sz="1600" dirty="0">
                <a:solidFill>
                  <a:srgbClr val="000000"/>
                </a:solidFill>
              </a:rPr>
              <a:t>!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8EE3F1C9-DC4D-4A37-9C68-E1C2228B23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4" r="7" b="884"/>
          <a:stretch/>
        </p:blipFill>
        <p:spPr>
          <a:xfrm>
            <a:off x="6106666" y="623190"/>
            <a:ext cx="2647024" cy="2563582"/>
          </a:xfrm>
          <a:prstGeom prst="rect">
            <a:avLst/>
          </a:prstGeom>
        </p:spPr>
      </p:pic>
      <p:pic>
        <p:nvPicPr>
          <p:cNvPr id="5" name="Zástupný obsah 4" descr="Obsah obrázku text, podepsat, klipart&#10;&#10;Popis byl vytvořen automaticky">
            <a:extLst>
              <a:ext uri="{FF2B5EF4-FFF2-40B4-BE49-F238E27FC236}">
                <a16:creationId xmlns:a16="http://schemas.microsoft.com/office/drawing/2014/main" id="{9ECBF32D-C5E9-46CF-B1B8-D51FAB5BA7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" r="1" b="1577"/>
          <a:stretch/>
        </p:blipFill>
        <p:spPr>
          <a:xfrm>
            <a:off x="8896519" y="623190"/>
            <a:ext cx="2647024" cy="2563582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99A19F85-BA2E-486A-9869-106FA118FC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2" r="7" b="7"/>
          <a:stretch/>
        </p:blipFill>
        <p:spPr>
          <a:xfrm>
            <a:off x="6106666" y="3328978"/>
            <a:ext cx="2647024" cy="2563582"/>
          </a:xfrm>
          <a:prstGeom prst="rect">
            <a:avLst/>
          </a:prstGeom>
        </p:spPr>
      </p:pic>
      <p:pic>
        <p:nvPicPr>
          <p:cNvPr id="9" name="Obrázek 8" descr="Obsah obrázku text, klipart, snímek obrazovky&#10;&#10;Popis byl vytvořen automaticky">
            <a:extLst>
              <a:ext uri="{FF2B5EF4-FFF2-40B4-BE49-F238E27FC236}">
                <a16:creationId xmlns:a16="http://schemas.microsoft.com/office/drawing/2014/main" id="{677637D5-FDDE-421A-80E8-3DDC2846C2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" r="4" b="2113"/>
          <a:stretch/>
        </p:blipFill>
        <p:spPr>
          <a:xfrm>
            <a:off x="8896519" y="3328978"/>
            <a:ext cx="2647024" cy="256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4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354EB41-6A9A-44FC-96C6-D5381E98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Přednášky mimo rámec osnovy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262FBC-1C0D-4F30-AF8D-2593367A7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Prezentace o programování v komerční sféře a praxi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Zájmové prezentace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Prezentace studentských projektů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Jak a kde se sebevzdělávat v programování</a:t>
            </a:r>
          </a:p>
          <a:p>
            <a:endParaRPr lang="cs-CZ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Termínově prozatím před Vánočními prázdninami a před koncem školního roku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Očekávám vaši iniciativu s návrhem témat</a:t>
            </a:r>
          </a:p>
        </p:txBody>
      </p:sp>
    </p:spTree>
    <p:extLst>
      <p:ext uri="{BB962C8B-B14F-4D97-AF65-F5344CB8AC3E}">
        <p14:creationId xmlns:p14="http://schemas.microsoft.com/office/powerpoint/2010/main" val="139191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F40B07-91D4-4061-9CD4-305C270A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 descr="Image result for programming meme | Programing jokes, Computer humor,  Programmer humor">
            <a:extLst>
              <a:ext uri="{FF2B5EF4-FFF2-40B4-BE49-F238E27FC236}">
                <a16:creationId xmlns:a16="http://schemas.microsoft.com/office/drawing/2014/main" id="{C83AB5BB-D4CE-407D-889F-97A66CAF1E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0208" y="624108"/>
            <a:ext cx="4204403" cy="539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AA33753-9E25-4C3E-9656-67455E453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90"/>
          <a:stretch/>
        </p:blipFill>
        <p:spPr bwMode="auto">
          <a:xfrm>
            <a:off x="1603946" y="624109"/>
            <a:ext cx="5696263" cy="482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40572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TM02892315[[fn=Stébla]]</Template>
  <TotalTime>51</TotalTime>
  <Words>342</Words>
  <Application>Microsoft Office PowerPoint</Application>
  <PresentationFormat>Širokoúhlá obrazovka</PresentationFormat>
  <Paragraphs>72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Stébla</vt:lpstr>
      <vt:lpstr>Programování</vt:lpstr>
      <vt:lpstr>Pro připomenutí</vt:lpstr>
      <vt:lpstr>Požadavky na klasifikaci za pololetí</vt:lpstr>
      <vt:lpstr>Studijní materiály</vt:lpstr>
      <vt:lpstr>Struktura výuky</vt:lpstr>
      <vt:lpstr>Tematické celky</vt:lpstr>
      <vt:lpstr>S čím budeme opět pracovat</vt:lpstr>
      <vt:lpstr>Přednášky mimo rámec osnovy</vt:lpstr>
      <vt:lpstr>Prezentace aplikace PowerPoint</vt:lpstr>
      <vt:lpstr>Are you ready kids?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4</cp:revision>
  <dcterms:created xsi:type="dcterms:W3CDTF">2021-08-28T14:09:11Z</dcterms:created>
  <dcterms:modified xsi:type="dcterms:W3CDTF">2021-08-28T15:00:53Z</dcterms:modified>
</cp:coreProperties>
</file>