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Letem </a:t>
            </a:r>
            <a:r>
              <a:rPr lang="cs-CZ">
                <a:solidFill>
                  <a:srgbClr val="FEFFFF"/>
                </a:solidFill>
              </a:rPr>
              <a:t>světem programkem</a:t>
            </a:r>
            <a:endParaRPr lang="cs-CZ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19A2B-F073-469E-9D94-B0CBAD0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 dirty="0"/>
              <a:t>Datové struktury - 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81CED-1F74-42B5-859E-6C042C5B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Dynamická homogenní datová struktura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Oproti poli nedefinujeme jeho velikost – ta se mění podle počtu prvků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Pro práci s listem využíváme funkce </a:t>
            </a:r>
            <a:r>
              <a:rPr lang="cs-CZ" sz="1500" b="1">
                <a:solidFill>
                  <a:srgbClr val="000000"/>
                </a:solidFill>
              </a:rPr>
              <a:t>Add()</a:t>
            </a:r>
            <a:r>
              <a:rPr lang="cs-CZ" sz="1500">
                <a:solidFill>
                  <a:srgbClr val="000000"/>
                </a:solidFill>
              </a:rPr>
              <a:t> pro přidání a </a:t>
            </a:r>
            <a:r>
              <a:rPr lang="cs-CZ" sz="1500" b="1">
                <a:solidFill>
                  <a:srgbClr val="000000"/>
                </a:solidFill>
              </a:rPr>
              <a:t>Remove()</a:t>
            </a:r>
            <a:r>
              <a:rPr lang="cs-CZ" sz="1500">
                <a:solidFill>
                  <a:srgbClr val="000000"/>
                </a:solidFill>
              </a:rPr>
              <a:t> případně </a:t>
            </a:r>
            <a:r>
              <a:rPr lang="cs-CZ" sz="1500" b="1">
                <a:solidFill>
                  <a:srgbClr val="000000"/>
                </a:solidFill>
              </a:rPr>
              <a:t>RemoveAt() </a:t>
            </a:r>
            <a:r>
              <a:rPr lang="cs-CZ" sz="1500">
                <a:solidFill>
                  <a:srgbClr val="000000"/>
                </a:solidFill>
              </a:rPr>
              <a:t>pro odebrání – nová položka se přidává vždy na konec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Pro editaci prvku na příslušném poli využíváme indexace stejně jako u pole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Pokud nám stačí zjistit hodnotu na příslušném indexu, lze využít funkce </a:t>
            </a:r>
            <a:r>
              <a:rPr lang="cs-CZ" sz="1500" b="1">
                <a:solidFill>
                  <a:srgbClr val="000000"/>
                </a:solidFill>
              </a:rPr>
              <a:t>ElementAt()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9EA06B1-AA00-461F-9678-7B6D2399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388513"/>
            <a:ext cx="5451627" cy="37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134A25-4EA3-4DFE-8CAD-194DC8E8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700"/>
              <a:t>Ošetření výjimek a chyb v chodu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15A58-6422-4BA9-8461-9AA7D711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>
                <a:solidFill>
                  <a:srgbClr val="000000"/>
                </a:solidFill>
              </a:rPr>
              <a:t>Pro kritickou sekci kódu je vhodné mít vymyšleno, co se má stát pokud se vyskytne problém</a:t>
            </a:r>
          </a:p>
          <a:p>
            <a:r>
              <a:rPr lang="cs-CZ" sz="1600" b="1">
                <a:solidFill>
                  <a:srgbClr val="000000"/>
                </a:solidFill>
              </a:rPr>
              <a:t>try-catch</a:t>
            </a:r>
            <a:r>
              <a:rPr lang="cs-CZ" sz="1600">
                <a:solidFill>
                  <a:srgbClr val="000000"/>
                </a:solidFill>
              </a:rPr>
              <a:t> funguje jako pískoviště, kde si v sekci </a:t>
            </a:r>
            <a:r>
              <a:rPr lang="cs-CZ" sz="1600" b="1">
                <a:solidFill>
                  <a:srgbClr val="000000"/>
                </a:solidFill>
              </a:rPr>
              <a:t>try</a:t>
            </a:r>
            <a:r>
              <a:rPr lang="cs-CZ" sz="1600">
                <a:solidFill>
                  <a:srgbClr val="000000"/>
                </a:solidFill>
              </a:rPr>
              <a:t> necháme proběhnout kód, kde se může objevit výjimka (Exception) v části </a:t>
            </a:r>
            <a:r>
              <a:rPr lang="cs-CZ" sz="1600" b="1">
                <a:solidFill>
                  <a:srgbClr val="000000"/>
                </a:solidFill>
              </a:rPr>
              <a:t>catch</a:t>
            </a:r>
            <a:r>
              <a:rPr lang="cs-CZ" sz="1600">
                <a:solidFill>
                  <a:srgbClr val="000000"/>
                </a:solidFill>
              </a:rPr>
              <a:t> pak říkáme, co se má stát</a:t>
            </a:r>
          </a:p>
          <a:p>
            <a:r>
              <a:rPr lang="cs-CZ" sz="1600">
                <a:solidFill>
                  <a:srgbClr val="000000"/>
                </a:solidFill>
              </a:rPr>
              <a:t>Mimo výjimky, které již existují lze vyhazovat i výjimky vlastní pomocí </a:t>
            </a:r>
            <a:r>
              <a:rPr lang="cs-CZ" sz="1600" b="1">
                <a:solidFill>
                  <a:srgbClr val="000000"/>
                </a:solidFill>
              </a:rPr>
              <a:t>throw</a:t>
            </a:r>
          </a:p>
          <a:p>
            <a:endParaRPr lang="cs-CZ" sz="1600">
              <a:solidFill>
                <a:srgbClr val="00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6185EF3-DA87-491B-9C15-BCA5B9AC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37728"/>
            <a:ext cx="5451627" cy="32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B28FF2-DE8A-4662-A8C0-843C3E7C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700"/>
              <a:t>Deklarace a inicializace proměnné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02E96A-90C4-4E36-8DC5-C8E1AA5C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Clr>
                <a:srgbClr val="3AE1FB"/>
              </a:buClr>
            </a:pPr>
            <a:r>
              <a:rPr lang="cs-CZ" sz="1600">
                <a:solidFill>
                  <a:srgbClr val="000000"/>
                </a:solidFill>
              </a:rPr>
              <a:t>Proměnná je pojmenované místo v paměti</a:t>
            </a:r>
          </a:p>
          <a:p>
            <a:pPr>
              <a:buClr>
                <a:srgbClr val="3AE1FB"/>
              </a:buClr>
            </a:pPr>
            <a:r>
              <a:rPr lang="cs-CZ" sz="1600">
                <a:solidFill>
                  <a:srgbClr val="000000"/>
                </a:solidFill>
              </a:rPr>
              <a:t>Určením datového typu proměnné víme, jak s ní pracovat</a:t>
            </a:r>
          </a:p>
          <a:p>
            <a:pPr>
              <a:buClr>
                <a:srgbClr val="3AE1FB"/>
              </a:buClr>
            </a:pPr>
            <a:r>
              <a:rPr lang="cs-CZ" sz="1600">
                <a:solidFill>
                  <a:srgbClr val="000000"/>
                </a:solidFill>
              </a:rPr>
              <a:t>Pokud pomocí přiřazovacího operátoru nenastavíme počáteční hodnotu, nelze na 100% určit, jaká hodnota se zde nachází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Zástupný obsah 8">
            <a:extLst>
              <a:ext uri="{FF2B5EF4-FFF2-40B4-BE49-F238E27FC236}">
                <a16:creationId xmlns:a16="http://schemas.microsoft.com/office/drawing/2014/main" id="{F9E9FA5D-99B0-4F94-BAB7-466AE7587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6" b="3"/>
          <a:stretch/>
        </p:blipFill>
        <p:spPr>
          <a:xfrm>
            <a:off x="6091916" y="1209875"/>
            <a:ext cx="5451627" cy="41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076850-3CD8-4C8A-813A-21F257DB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Načtení a výpis hodnoty z konzole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61FE3-F93D-4C87-95EC-DB8DD7CA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>
                <a:solidFill>
                  <a:srgbClr val="000000"/>
                </a:solidFill>
              </a:rPr>
              <a:t>Musíme mít na paměti, že konzole pracuje s textovým řetězcem</a:t>
            </a:r>
          </a:p>
          <a:p>
            <a:r>
              <a:rPr lang="cs-CZ" sz="1600" dirty="0">
                <a:solidFill>
                  <a:srgbClr val="000000"/>
                </a:solidFill>
              </a:rPr>
              <a:t>Načtená hodnota je datového typu </a:t>
            </a:r>
            <a:r>
              <a:rPr lang="cs-CZ" sz="1600" dirty="0" err="1">
                <a:solidFill>
                  <a:srgbClr val="000000"/>
                </a:solidFill>
              </a:rPr>
              <a:t>string</a:t>
            </a:r>
            <a:endParaRPr lang="cs-CZ" sz="1600" dirty="0">
              <a:solidFill>
                <a:srgbClr val="000000"/>
              </a:solidFill>
            </a:endParaRPr>
          </a:p>
          <a:p>
            <a:r>
              <a:rPr lang="cs-CZ" sz="1600" dirty="0">
                <a:solidFill>
                  <a:srgbClr val="000000"/>
                </a:solidFill>
              </a:rPr>
              <a:t>Pro získání hodnoty z daného řetězce lze využít příslušné funkce </a:t>
            </a:r>
            <a:r>
              <a:rPr lang="cs-CZ" sz="1600" dirty="0" err="1">
                <a:solidFill>
                  <a:srgbClr val="000000"/>
                </a:solidFill>
              </a:rPr>
              <a:t>Parse</a:t>
            </a:r>
            <a:r>
              <a:rPr lang="cs-CZ" sz="1600" dirty="0">
                <a:solidFill>
                  <a:srgbClr val="000000"/>
                </a:solidFill>
              </a:rPr>
              <a:t>() nebo konverze pomocí </a:t>
            </a:r>
            <a:r>
              <a:rPr lang="cs-CZ" sz="1600" dirty="0" err="1">
                <a:solidFill>
                  <a:srgbClr val="000000"/>
                </a:solidFill>
              </a:rPr>
              <a:t>ConvertToX</a:t>
            </a:r>
            <a:r>
              <a:rPr lang="cs-CZ" sz="1600" dirty="0">
                <a:solidFill>
                  <a:srgbClr val="000000"/>
                </a:solidFill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</a:rPr>
              <a:t>Pří výpisu do konzole kompilátor sám převádí netextové hodnoty na řetězec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6CB295C-55F5-4AD6-9E75-EE7E7198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5" y="4022411"/>
            <a:ext cx="5451627" cy="2412100"/>
          </a:xfrm>
          <a:prstGeom prst="rect">
            <a:avLst/>
          </a:prstGeom>
        </p:spPr>
      </p:pic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DCFC82C1-8027-4594-844C-65C8F2D7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5" y="1329897"/>
            <a:ext cx="5451627" cy="22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8B3390-1F79-4CD2-9345-0E8E366C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700"/>
              <a:t>Načtení a výpis hodnoty ve formulářové aplikaci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F12D99-AA3A-4EFE-945B-04262194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>
                <a:solidFill>
                  <a:srgbClr val="000000"/>
                </a:solidFill>
              </a:rPr>
              <a:t>Pro zápis a čtení využíváme parametru </a:t>
            </a:r>
            <a:r>
              <a:rPr lang="cs-CZ" sz="1600" b="1">
                <a:solidFill>
                  <a:srgbClr val="000000"/>
                </a:solidFill>
              </a:rPr>
              <a:t>Text</a:t>
            </a:r>
            <a:r>
              <a:rPr lang="cs-CZ" sz="1600">
                <a:solidFill>
                  <a:srgbClr val="000000"/>
                </a:solidFill>
              </a:rPr>
              <a:t> příslušné komponenty</a:t>
            </a:r>
          </a:p>
          <a:p>
            <a:r>
              <a:rPr lang="cs-CZ" sz="1600">
                <a:solidFill>
                  <a:srgbClr val="000000"/>
                </a:solidFill>
              </a:rPr>
              <a:t>Většina komponent také pracuje s textem jako hodnotou a je nutné převedení na potřebný datový typ</a:t>
            </a:r>
          </a:p>
          <a:p>
            <a:r>
              <a:rPr lang="cs-CZ" sz="1600">
                <a:solidFill>
                  <a:srgbClr val="000000"/>
                </a:solidFill>
              </a:rPr>
              <a:t>Pro rychlé převedení hodnoty na řetězec využíváme metody ToString()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</a:endParaRP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B71E33EB-87CB-46B1-B43C-1402FD25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34" y="645106"/>
            <a:ext cx="4932791" cy="269883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77EC80C-EA15-459A-A432-2AC8E26C1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/>
          <a:stretch/>
        </p:blipFill>
        <p:spPr>
          <a:xfrm>
            <a:off x="6367274" y="3508528"/>
            <a:ext cx="4912858" cy="24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19A2B-F073-469E-9D94-B0CBAD0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700"/>
              <a:t>Základní programovací konstrukce </a:t>
            </a:r>
            <a:br>
              <a:rPr lang="cs-CZ" sz="2700"/>
            </a:br>
            <a:r>
              <a:rPr lang="cs-CZ" sz="2700"/>
              <a:t>if-else rozhodovací blok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81CED-1F74-42B5-859E-6C042C5B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lnSpcReduction="10000"/>
          </a:bodyPr>
          <a:lstStyle/>
          <a:p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Zkráceně hovoříme o </a:t>
            </a:r>
            <a:r>
              <a:rPr lang="cs-CZ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if-else</a:t>
            </a:r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bloku</a:t>
            </a:r>
          </a:p>
          <a:p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Konstrukce nám umožňuje rozhodnout se, kterou část kódu má vykonat na základě pravdivostní podmínky (</a:t>
            </a:r>
            <a:r>
              <a:rPr lang="cs-CZ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</a:t>
            </a:r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cs-CZ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If-else</a:t>
            </a:r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blok musí mít vždy blok kódu pokud je podmínka splněna</a:t>
            </a:r>
          </a:p>
          <a:p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Pokud podmínka splněná není provede se část kódu, která následuje za klíčovým slovem </a:t>
            </a:r>
            <a:r>
              <a:rPr lang="cs-CZ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cs-CZ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(tato větev není povinná)</a:t>
            </a:r>
          </a:p>
          <a:p>
            <a:r>
              <a:rPr lang="cs-CZ" sz="1600" dirty="0">
                <a:solidFill>
                  <a:srgbClr val="000000"/>
                </a:solidFill>
              </a:rPr>
              <a:t>Podmínka musí mít podobu výrazu, u kterého lze rozhodnout, zda je pravdivý či nikoliv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Zástupný obsah 3" descr="Obsah obrázku text&#10;&#10;Popis byl vytvořen automaticky">
            <a:extLst>
              <a:ext uri="{FF2B5EF4-FFF2-40B4-BE49-F238E27FC236}">
                <a16:creationId xmlns:a16="http://schemas.microsoft.com/office/drawing/2014/main" id="{BC372E53-92C4-4CB4-A305-9D29E8FF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50" y="645106"/>
            <a:ext cx="5433358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4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19A2B-F073-469E-9D94-B0CBAD0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Základní programovací konstrukce </a:t>
            </a:r>
            <a:br>
              <a:rPr lang="cs-CZ" sz="2000" dirty="0"/>
            </a:br>
            <a:r>
              <a:rPr lang="cs-CZ" sz="2000" dirty="0"/>
              <a:t>rozhodovací blok s více možnostmi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81CED-1F74-42B5-859E-6C042C5B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400" dirty="0">
                <a:solidFill>
                  <a:srgbClr val="000000"/>
                </a:solidFill>
              </a:rPr>
              <a:t>Zkráceně hovoříme o </a:t>
            </a:r>
            <a:r>
              <a:rPr lang="cs-CZ" sz="1400" b="1" dirty="0">
                <a:solidFill>
                  <a:srgbClr val="000000"/>
                </a:solidFill>
              </a:rPr>
              <a:t>switch–case</a:t>
            </a:r>
            <a:r>
              <a:rPr lang="cs-CZ" sz="1400" dirty="0">
                <a:solidFill>
                  <a:srgbClr val="000000"/>
                </a:solidFill>
              </a:rPr>
              <a:t> bloku</a:t>
            </a:r>
          </a:p>
          <a:p>
            <a:pPr>
              <a:lnSpc>
                <a:spcPct val="90000"/>
              </a:lnSpc>
            </a:pPr>
            <a:r>
              <a:rPr lang="cs-CZ" sz="1400" dirty="0">
                <a:solidFill>
                  <a:srgbClr val="000000"/>
                </a:solidFill>
              </a:rPr>
              <a:t>Používáme v momentě, kdy máme více než dvě možnosti jak se zachovat, pokud proměnná obsahuje konkrétní hodnotu</a:t>
            </a:r>
          </a:p>
          <a:p>
            <a:pPr>
              <a:lnSpc>
                <a:spcPct val="90000"/>
              </a:lnSpc>
            </a:pPr>
            <a:r>
              <a:rPr lang="cs-CZ" sz="1400" dirty="0">
                <a:solidFill>
                  <a:srgbClr val="000000"/>
                </a:solidFill>
              </a:rPr>
              <a:t>Sledované proměnná může být libovolného typu – číslo, řetězec, enumerace, objekt, …</a:t>
            </a:r>
          </a:p>
          <a:p>
            <a:pPr>
              <a:lnSpc>
                <a:spcPct val="90000"/>
              </a:lnSpc>
            </a:pPr>
            <a:r>
              <a:rPr lang="cs-CZ" sz="1400" dirty="0">
                <a:solidFill>
                  <a:srgbClr val="000000"/>
                </a:solidFill>
              </a:rPr>
              <a:t>Jednotlivé případy jsou označené klíčovým slovem </a:t>
            </a:r>
            <a:r>
              <a:rPr lang="cs-CZ" sz="1400" b="1" dirty="0">
                <a:solidFill>
                  <a:srgbClr val="000000"/>
                </a:solidFill>
              </a:rPr>
              <a:t>case</a:t>
            </a:r>
          </a:p>
          <a:p>
            <a:pPr>
              <a:lnSpc>
                <a:spcPct val="90000"/>
              </a:lnSpc>
            </a:pPr>
            <a:r>
              <a:rPr lang="cs-CZ" sz="1400" dirty="0">
                <a:solidFill>
                  <a:srgbClr val="000000"/>
                </a:solidFill>
              </a:rPr>
              <a:t>Každý případ je ukončen řídícím příkazem </a:t>
            </a:r>
            <a:r>
              <a:rPr lang="cs-CZ" sz="1400" b="1" dirty="0" err="1">
                <a:solidFill>
                  <a:srgbClr val="000000"/>
                </a:solidFill>
              </a:rPr>
              <a:t>break</a:t>
            </a:r>
            <a:r>
              <a:rPr lang="cs-CZ" sz="1400" dirty="0">
                <a:solidFill>
                  <a:srgbClr val="000000"/>
                </a:solidFill>
              </a:rPr>
              <a:t>, který ukončí další hledání možností a opustí switch-case blok – bez něj by vykonal kód následujícího případu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E14BF26-7E3C-42A2-B8AD-5B8A6E7D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349851"/>
            <a:ext cx="5451627" cy="38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19A2B-F073-469E-9D94-B0CBAD0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/>
              <a:t>Základní programovací konstrukce </a:t>
            </a:r>
            <a:br>
              <a:rPr lang="cs-CZ" sz="2000"/>
            </a:br>
            <a:r>
              <a:rPr lang="cs-CZ" sz="2000"/>
              <a:t>cykly s neznámým počtem opakování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81CED-1F74-42B5-859E-6C042C5B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/>
              <a:t>Cykly </a:t>
            </a:r>
            <a:r>
              <a:rPr lang="cs-CZ" sz="1600" b="1" dirty="0" err="1"/>
              <a:t>while</a:t>
            </a:r>
            <a:r>
              <a:rPr lang="cs-CZ" sz="1600" dirty="0"/>
              <a:t> a </a:t>
            </a:r>
            <a:r>
              <a:rPr lang="cs-CZ" sz="1600" b="1" dirty="0"/>
              <a:t>do-</a:t>
            </a:r>
            <a:r>
              <a:rPr lang="cs-CZ" sz="1600" b="1" dirty="0" err="1"/>
              <a:t>while</a:t>
            </a:r>
            <a:endParaRPr lang="cs-CZ" sz="1600" b="1" dirty="0"/>
          </a:p>
          <a:p>
            <a:r>
              <a:rPr lang="cs-CZ" sz="1600" dirty="0"/>
              <a:t>Používáme v momentě, kdy není jasné kolikrát se má určitá část kódu opakovat</a:t>
            </a:r>
          </a:p>
          <a:p>
            <a:r>
              <a:rPr lang="cs-CZ" sz="1600" dirty="0"/>
              <a:t>O tom, zda se má tělo vykonat rozhoduje pravdivostní podmínka na konci nebo začátku cyklu</a:t>
            </a:r>
          </a:p>
          <a:p>
            <a:r>
              <a:rPr lang="cs-CZ" sz="1600" dirty="0"/>
              <a:t>Rozdíl mezi těmito cykly je v tom, kdy se kontroluje podmínka pro další pokračování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4FA5F2-5CC4-4860-AB9A-B09F5AC4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56259"/>
            <a:ext cx="5451627" cy="32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19A2B-F073-469E-9D94-B0CBAD0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Základní programovací konstrukce </a:t>
            </a:r>
            <a:br>
              <a:rPr lang="cs-CZ" sz="2000" dirty="0"/>
            </a:br>
            <a:r>
              <a:rPr lang="cs-CZ" sz="2000" dirty="0"/>
              <a:t>cykly s pevným počtem opakování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81CED-1F74-42B5-859E-6C042C5B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Cykly </a:t>
            </a:r>
            <a:r>
              <a:rPr lang="cs-CZ" sz="1600" b="1">
                <a:solidFill>
                  <a:srgbClr val="000000"/>
                </a:solidFill>
              </a:rPr>
              <a:t>for </a:t>
            </a:r>
            <a:r>
              <a:rPr lang="cs-CZ" sz="1600">
                <a:solidFill>
                  <a:srgbClr val="000000"/>
                </a:solidFill>
              </a:rPr>
              <a:t>a </a:t>
            </a:r>
            <a:r>
              <a:rPr lang="cs-CZ" sz="1600" b="1">
                <a:solidFill>
                  <a:srgbClr val="000000"/>
                </a:solidFill>
              </a:rPr>
              <a:t>foreach</a:t>
            </a:r>
          </a:p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Nejvhodnější použití v momentech, kdy víme, kolikrát se má příslušný kód opakovat</a:t>
            </a:r>
          </a:p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Počet kroků je hlídán pomocí tzv. indexu, který iteruje (zvyšuje/zmenšuje se)</a:t>
            </a:r>
          </a:p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Cyklus </a:t>
            </a:r>
            <a:r>
              <a:rPr lang="cs-CZ" sz="1600" b="1">
                <a:solidFill>
                  <a:srgbClr val="000000"/>
                </a:solidFill>
              </a:rPr>
              <a:t>foreach</a:t>
            </a:r>
            <a:r>
              <a:rPr lang="cs-CZ" sz="1600">
                <a:solidFill>
                  <a:srgbClr val="000000"/>
                </a:solidFill>
              </a:rPr>
              <a:t> nám umožňuje iterovat skrze jednotlivé prvky v datové struktuře (pole, list, …) bez řídící proměnné</a:t>
            </a:r>
          </a:p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Cyklus </a:t>
            </a:r>
            <a:r>
              <a:rPr lang="cs-CZ" sz="1600" b="1">
                <a:solidFill>
                  <a:srgbClr val="000000"/>
                </a:solidFill>
              </a:rPr>
              <a:t>for </a:t>
            </a:r>
            <a:r>
              <a:rPr lang="cs-CZ" sz="1600">
                <a:solidFill>
                  <a:srgbClr val="000000"/>
                </a:solidFill>
              </a:rPr>
              <a:t>musí obsahovat řídící proměnnou, kterou můžeme uvnitř těla využívat</a:t>
            </a:r>
            <a:endParaRPr lang="cs-CZ" sz="1600" b="1">
              <a:solidFill>
                <a:srgbClr val="000000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34A0F9A-CE25-49DB-A153-82787F3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33028"/>
            <a:ext cx="5451627" cy="34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9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19A2B-F073-469E-9D94-B0CBAD0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Datové struktury - pole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81CED-1F74-42B5-859E-6C042C5B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Statická homogenní datová struktura</a:t>
            </a:r>
          </a:p>
          <a:p>
            <a:pPr lvl="1">
              <a:lnSpc>
                <a:spcPct val="90000"/>
              </a:lnSpc>
            </a:pPr>
            <a:r>
              <a:rPr lang="cs-CZ">
                <a:solidFill>
                  <a:srgbClr val="000000"/>
                </a:solidFill>
              </a:rPr>
              <a:t>umožňuje uchovávat více hodnot stejného datového typu</a:t>
            </a:r>
          </a:p>
          <a:p>
            <a:pPr lvl="1">
              <a:lnSpc>
                <a:spcPct val="90000"/>
              </a:lnSpc>
            </a:pPr>
            <a:r>
              <a:rPr lang="cs-CZ">
                <a:solidFill>
                  <a:srgbClr val="000000"/>
                </a:solidFill>
              </a:rPr>
              <a:t>Po stanovení velikosti pole již nelze v průběhu měnit počet prvků</a:t>
            </a:r>
          </a:p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Dle datového typu, jednotlivých položek pole lze využívat speciální funkce – řazení, suma, průměr, vyhledávání, …</a:t>
            </a:r>
          </a:p>
          <a:p>
            <a:pPr>
              <a:lnSpc>
                <a:spcPct val="90000"/>
              </a:lnSpc>
            </a:pPr>
            <a:r>
              <a:rPr lang="cs-CZ" sz="1600">
                <a:solidFill>
                  <a:srgbClr val="000000"/>
                </a:solidFill>
              </a:rPr>
              <a:t>Pro práci s konkrétní položkou musíme uvést její index (začínáme od 0)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CF051A-58CA-4C8A-B541-97C8CCB8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259215"/>
            <a:ext cx="5451627" cy="20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2171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633</Words>
  <Application>Microsoft Office PowerPoint</Application>
  <PresentationFormat>Širokoúhlá obrazovka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Stébla</vt:lpstr>
      <vt:lpstr>Programování</vt:lpstr>
      <vt:lpstr>Deklarace a inicializace proměnné</vt:lpstr>
      <vt:lpstr>Načtení a výpis hodnoty z konzole</vt:lpstr>
      <vt:lpstr>Načtení a výpis hodnoty ve formulářové aplikaci</vt:lpstr>
      <vt:lpstr>Základní programovací konstrukce  if-else rozhodovací blok</vt:lpstr>
      <vt:lpstr>Základní programovací konstrukce  rozhodovací blok s více možnostmi</vt:lpstr>
      <vt:lpstr>Základní programovací konstrukce  cykly s neznámým počtem opakování</vt:lpstr>
      <vt:lpstr>Základní programovací konstrukce  cykly s pevným počtem opakování</vt:lpstr>
      <vt:lpstr>Datové struktury - pole</vt:lpstr>
      <vt:lpstr>Datové struktury - list</vt:lpstr>
      <vt:lpstr>Ošetření výjimek a chyb v chodu programu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10</cp:revision>
  <dcterms:created xsi:type="dcterms:W3CDTF">2021-08-28T14:09:11Z</dcterms:created>
  <dcterms:modified xsi:type="dcterms:W3CDTF">2021-08-28T15:51:19Z</dcterms:modified>
</cp:coreProperties>
</file>