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Styl s motivem 1 – zvýraznění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List1!$B$2:$B$6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9</c:v>
                </c:pt>
                <c:pt idx="3">
                  <c:v>16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93-417D-A0B8-38C5ABC8CCE7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t2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List1!$C$2:$C$6</c:f>
              <c:numCache>
                <c:formatCode>General</c:formatCode>
                <c:ptCount val="5"/>
                <c:pt idx="0">
                  <c:v>0</c:v>
                </c:pt>
                <c:pt idx="1">
                  <c:v>0.69299999999999995</c:v>
                </c:pt>
                <c:pt idx="2">
                  <c:v>1.0980000000000001</c:v>
                </c:pt>
                <c:pt idx="3">
                  <c:v>1.3859999999999999</c:v>
                </c:pt>
                <c:pt idx="4">
                  <c:v>1.609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BF-43DD-8E36-BBFF48274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2589144"/>
        <c:axId val="512590944"/>
      </c:lineChart>
      <c:catAx>
        <c:axId val="512589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b="1" dirty="0"/>
                  <a:t>Velikost vstupu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12590944"/>
        <c:crosses val="autoZero"/>
        <c:auto val="1"/>
        <c:lblAlgn val="ctr"/>
        <c:lblOffset val="100"/>
        <c:noMultiLvlLbl val="0"/>
      </c:catAx>
      <c:valAx>
        <c:axId val="51259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b="1" dirty="0"/>
                  <a:t>Čas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12589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1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91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6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73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30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9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6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4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9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4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4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7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12.04.2023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2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A65BDAB9-42B9-4804-8008-D12F332BA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AB646C-DDAF-4266-A8C5-84777B9D2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EFFFF"/>
                </a:solidFill>
              </a:rPr>
              <a:t>Programování</a:t>
            </a:r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07" r="19528"/>
          <a:stretch/>
        </p:blipFill>
        <p:spPr>
          <a:xfrm>
            <a:off x="6111242" y="-5534"/>
            <a:ext cx="6080758" cy="6863534"/>
          </a:xfrm>
          <a:prstGeom prst="rect">
            <a:avLst/>
          </a:prstGeom>
        </p:spPr>
      </p:pic>
      <p:sp>
        <p:nvSpPr>
          <p:cNvPr id="22" name="Freeform 27">
            <a:extLst>
              <a:ext uri="{FF2B5EF4-FFF2-40B4-BE49-F238E27FC236}">
                <a16:creationId xmlns:a16="http://schemas.microsoft.com/office/drawing/2014/main" id="{FD806A9B-2314-4181-A38D-D5B6445B8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</p:spPr>
        <p:txBody>
          <a:bodyPr anchor="ctr">
            <a:normAutofit/>
          </a:bodyPr>
          <a:lstStyle/>
          <a:p>
            <a:r>
              <a:rPr lang="cs-CZ" sz="1600" dirty="0">
                <a:solidFill>
                  <a:srgbClr val="FEFFFF"/>
                </a:solidFill>
              </a:rPr>
              <a:t>Složitost algoritmů</a:t>
            </a:r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E702D2-ED76-D04B-70EE-7446BC2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Složitost algoritmů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AE5FEC-AA68-B16C-DBE3-A62A5FA1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Každý navržený algoritmus má svou složitost</a:t>
            </a:r>
          </a:p>
          <a:p>
            <a:r>
              <a:rPr lang="cs-CZ" dirty="0"/>
              <a:t>Není tím myšleno, jak komplikovaný návrh je, ale jak je náročný pro jeho vyřešení procesorem</a:t>
            </a:r>
          </a:p>
          <a:p>
            <a:r>
              <a:rPr lang="cs-CZ" b="1" dirty="0"/>
              <a:t>Časová složitost </a:t>
            </a:r>
          </a:p>
          <a:p>
            <a:pPr lvl="1"/>
            <a:r>
              <a:rPr lang="cs-CZ" dirty="0"/>
              <a:t>Doba výpočtu řešení pro konkrétní množství zpracovaných dat</a:t>
            </a:r>
          </a:p>
          <a:p>
            <a:r>
              <a:rPr lang="cs-CZ" b="1" dirty="0"/>
              <a:t>Paměťová složitost</a:t>
            </a:r>
          </a:p>
          <a:p>
            <a:pPr lvl="1"/>
            <a:r>
              <a:rPr lang="cs-CZ" dirty="0"/>
              <a:t>Velikost paměti potřebná k řešení algoritmu</a:t>
            </a:r>
          </a:p>
        </p:txBody>
      </p:sp>
    </p:spTree>
    <p:extLst>
      <p:ext uri="{BB962C8B-B14F-4D97-AF65-F5344CB8AC3E}">
        <p14:creationId xmlns:p14="http://schemas.microsoft.com/office/powerpoint/2010/main" val="16324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AB264F-C81E-A23E-B0B8-45B3FCCB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Asymptotická složitost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1D033C-2CFD-6FEB-84F7-2B8E721A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Skutečná složitost (náročnost) je odvislá od mnoha faktorů</a:t>
            </a:r>
          </a:p>
          <a:p>
            <a:pPr lvl="1"/>
            <a:r>
              <a:rPr lang="cs-CZ" dirty="0"/>
              <a:t>Implementace, výkon procesoru, přenosová rychlost pamětí, ...</a:t>
            </a:r>
          </a:p>
          <a:p>
            <a:endParaRPr lang="cs-CZ" dirty="0"/>
          </a:p>
          <a:p>
            <a:r>
              <a:rPr lang="cs-CZ" b="1" dirty="0"/>
              <a:t>Odhad složitosti</a:t>
            </a:r>
          </a:p>
          <a:p>
            <a:r>
              <a:rPr lang="cs-CZ" dirty="0"/>
              <a:t>= popis růstu složitosti s rostoucí velikostí vstupních dat bez určení konkrétní hodnoty</a:t>
            </a:r>
          </a:p>
          <a:p>
            <a:r>
              <a:rPr lang="cs-CZ" dirty="0"/>
              <a:t>Zajímá nás složitost blížící se k nekonečně velkému vstupu</a:t>
            </a:r>
          </a:p>
          <a:p>
            <a:r>
              <a:rPr lang="cs-CZ" dirty="0"/>
              <a:t>Konstantní hodnoty tak lze ignorovat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8345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1B121-12B5-4977-A064-636AB0B9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E04BB4-795E-F4A9-DA49-58BE6344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cs-CZ" dirty="0"/>
              <a:t>Porovnání dvou algoritmů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D05F70-AB3E-4472-B26B-EFE6A5A5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2567DB-FF28-CC0A-B6B3-CE2EF517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cs-CZ" dirty="0"/>
              <a:t>Jak lze porovnat rychlost dvou algoritmů, řešící stejný problém?</a:t>
            </a:r>
          </a:p>
          <a:p>
            <a:r>
              <a:rPr lang="cs-CZ" dirty="0"/>
              <a:t>Každému algoritmu náleží spojitá neklesající matematická funkce</a:t>
            </a:r>
          </a:p>
          <a:p>
            <a:r>
              <a:rPr lang="cs-CZ" dirty="0"/>
              <a:t>Jedná se o závislost velikosti vstupních dat a času, který je potřebný k dosažení řešení</a:t>
            </a:r>
          </a:p>
          <a:p>
            <a:r>
              <a:rPr lang="cs-CZ" dirty="0"/>
              <a:t>Čím „pomaleji“ funkce roste, tím je algoritmus rychlejší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1F6BE39-9E37-45F0-B10C-92305CFB7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61A17017-672A-D982-3C48-363D5955D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320296"/>
              </p:ext>
            </p:extLst>
          </p:nvPr>
        </p:nvGraphicFramePr>
        <p:xfrm>
          <a:off x="7562088" y="645106"/>
          <a:ext cx="3981455" cy="5247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631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22CB80-CED4-50BE-D100-86267770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Výpočet složitosti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B877E9-BA0A-40DA-0189-DB0D5B06E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Jedná se o součet a následné zjednodušování elementárních operací vzhledem k velikosti vstupu</a:t>
            </a:r>
          </a:p>
          <a:p>
            <a:r>
              <a:rPr lang="cs-CZ" dirty="0"/>
              <a:t>Elementární operace</a:t>
            </a:r>
          </a:p>
          <a:p>
            <a:r>
              <a:rPr lang="cs-CZ" dirty="0"/>
              <a:t>Aritmetické operace, porovnání, přesun hodnoty v paměti</a:t>
            </a:r>
          </a:p>
          <a:p>
            <a:r>
              <a:rPr lang="cs-CZ" dirty="0"/>
              <a:t>V kódu procházíme jednotlivé kroky a ohodnocujeme potřebným počtem operací</a:t>
            </a:r>
          </a:p>
          <a:p>
            <a:r>
              <a:rPr lang="cs-CZ" dirty="0"/>
              <a:t>Pro výpočet řešíme vždy nejhorší možnou náročnost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193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1A16102-08F7-45C6-C911-0CEF972D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 sz="3300"/>
              <a:t>Výpočet složitosti - příklad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289D723-0A9B-0A9B-4343-8A9883E9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922875"/>
          </a:xfrm>
        </p:spPr>
        <p:txBody>
          <a:bodyPr>
            <a:normAutofit/>
          </a:bodyPr>
          <a:lstStyle/>
          <a:p>
            <a:r>
              <a:rPr lang="cs-CZ" dirty="0"/>
              <a:t>Jednotlivé elementární operace jsou ohodnoceny jako 1 </a:t>
            </a:r>
          </a:p>
          <a:p>
            <a:r>
              <a:rPr lang="cs-CZ" dirty="0"/>
              <a:t>Cyklus se opakuje N</a:t>
            </a:r>
          </a:p>
          <a:p>
            <a:r>
              <a:rPr lang="cs-CZ" dirty="0"/>
              <a:t>V nejhorším případě je složitost:</a:t>
            </a:r>
            <a:br>
              <a:rPr lang="cs-CZ" dirty="0"/>
            </a:br>
            <a:r>
              <a:rPr lang="cs-CZ" dirty="0"/>
              <a:t>1 + 1 + 1 + 1 + N + N + 1 + 1 = 2N + 6</a:t>
            </a:r>
          </a:p>
          <a:p>
            <a:r>
              <a:rPr lang="cs-CZ" dirty="0"/>
              <a:t>Jednotlivé konstanty můžeme odstranit a celková složitost je tak </a:t>
            </a:r>
            <a:r>
              <a:rPr lang="cs-CZ" b="1" dirty="0"/>
              <a:t>N</a:t>
            </a:r>
          </a:p>
          <a:p>
            <a:r>
              <a:rPr lang="cs-CZ" dirty="0"/>
              <a:t>Zapisujeme </a:t>
            </a:r>
            <a:r>
              <a:rPr lang="el-GR" sz="1800" dirty="0">
                <a:latin typeface="Arial" panose="020B0604020202020204" pitchFamily="34" charset="0"/>
              </a:rPr>
              <a:t>ϴ </a:t>
            </a:r>
            <a:r>
              <a:rPr lang="cs-CZ" dirty="0"/>
              <a:t>(n)</a:t>
            </a:r>
            <a:endParaRPr lang="en-US" dirty="0"/>
          </a:p>
        </p:txBody>
      </p:sp>
      <p:pic>
        <p:nvPicPr>
          <p:cNvPr id="9" name="Zástupný obsah 8" descr="Obsah obrázku text&#10;&#10;Popis byl vytvořen automaticky">
            <a:extLst>
              <a:ext uri="{FF2B5EF4-FFF2-40B4-BE49-F238E27FC236}">
                <a16:creationId xmlns:a16="http://schemas.microsoft.com/office/drawing/2014/main" id="{69A752FE-BD23-2FEB-AFA2-75ED428A6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799068"/>
            <a:ext cx="6953577" cy="4934796"/>
          </a:xfrm>
          <a:prstGeom prst="rect">
            <a:avLst/>
          </a:prstGeom>
        </p:spPr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93742979-67D1-F754-EE0A-D4D6D4B38084}"/>
              </a:ext>
            </a:extLst>
          </p:cNvPr>
          <p:cNvSpPr/>
          <p:nvPr/>
        </p:nvSpPr>
        <p:spPr>
          <a:xfrm>
            <a:off x="9330717" y="17163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77929B19-A298-9459-95CE-451F666FE2E4}"/>
              </a:ext>
            </a:extLst>
          </p:cNvPr>
          <p:cNvSpPr/>
          <p:nvPr/>
        </p:nvSpPr>
        <p:spPr>
          <a:xfrm>
            <a:off x="9583766" y="21735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45F156D9-EB05-FE24-097A-9E990F14868E}"/>
              </a:ext>
            </a:extLst>
          </p:cNvPr>
          <p:cNvSpPr/>
          <p:nvPr/>
        </p:nvSpPr>
        <p:spPr>
          <a:xfrm>
            <a:off x="8791845" y="26307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925325CB-563D-1635-B5D2-83A13C5163B0}"/>
              </a:ext>
            </a:extLst>
          </p:cNvPr>
          <p:cNvSpPr/>
          <p:nvPr/>
        </p:nvSpPr>
        <p:spPr>
          <a:xfrm>
            <a:off x="10004151" y="39495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512183BC-C1E1-CB01-77DD-F207A03E3002}"/>
              </a:ext>
            </a:extLst>
          </p:cNvPr>
          <p:cNvSpPr/>
          <p:nvPr/>
        </p:nvSpPr>
        <p:spPr>
          <a:xfrm>
            <a:off x="6969178" y="32664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2E4642B8-E971-E097-5A1A-5A3ADB493BC5}"/>
              </a:ext>
            </a:extLst>
          </p:cNvPr>
          <p:cNvSpPr/>
          <p:nvPr/>
        </p:nvSpPr>
        <p:spPr>
          <a:xfrm>
            <a:off x="8823587" y="330411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5B9C4606-CEDB-6310-A083-872CDF69668E}"/>
              </a:ext>
            </a:extLst>
          </p:cNvPr>
          <p:cNvSpPr/>
          <p:nvPr/>
        </p:nvSpPr>
        <p:spPr>
          <a:xfrm>
            <a:off x="10393895" y="32664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</a:t>
            </a:r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9AAD6775-C4B4-B7EE-5B0D-63C701003096}"/>
              </a:ext>
            </a:extLst>
          </p:cNvPr>
          <p:cNvSpPr/>
          <p:nvPr/>
        </p:nvSpPr>
        <p:spPr>
          <a:xfrm>
            <a:off x="8366387" y="469095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40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B5E4CBEC-18A2-4509-A45D-D5E653582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E47D7B-6D70-DEC1-EDE5-59DC751F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cs-CZ" sz="3200">
                <a:solidFill>
                  <a:schemeClr val="bg1"/>
                </a:solidFill>
              </a:rPr>
              <a:t>Přehled základních složitostí algoritmů</a:t>
            </a: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0A5EA4A7-4381-4FC6-AA9A-C9EA77B84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" name="Rectangle 39">
            <a:extLst>
              <a:ext uri="{FF2B5EF4-FFF2-40B4-BE49-F238E27FC236}">
                <a16:creationId xmlns:a16="http://schemas.microsoft.com/office/drawing/2014/main" id="{E6295D53-0474-4725-85BE-1F15FCC2D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46DA1BCE-B390-EDB8-3A8D-443FCA72C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793023"/>
              </p:ext>
            </p:extLst>
          </p:nvPr>
        </p:nvGraphicFramePr>
        <p:xfrm>
          <a:off x="4713144" y="1011456"/>
          <a:ext cx="6832213" cy="4749773"/>
        </p:xfrm>
        <a:graphic>
          <a:graphicData uri="http://schemas.openxmlformats.org/drawingml/2006/table">
            <a:tbl>
              <a:tblPr firstRow="1" bandRow="1">
                <a:noFill/>
                <a:tableStyleId>{3C2FFA5D-87B4-456A-9821-1D502468CF0F}</a:tableStyleId>
              </a:tblPr>
              <a:tblGrid>
                <a:gridCol w="1138176">
                  <a:extLst>
                    <a:ext uri="{9D8B030D-6E8A-4147-A177-3AD203B41FA5}">
                      <a16:colId xmlns:a16="http://schemas.microsoft.com/office/drawing/2014/main" val="2496689685"/>
                    </a:ext>
                  </a:extLst>
                </a:gridCol>
                <a:gridCol w="1534807">
                  <a:extLst>
                    <a:ext uri="{9D8B030D-6E8A-4147-A177-3AD203B41FA5}">
                      <a16:colId xmlns:a16="http://schemas.microsoft.com/office/drawing/2014/main" val="2296101275"/>
                    </a:ext>
                  </a:extLst>
                </a:gridCol>
                <a:gridCol w="4159230">
                  <a:extLst>
                    <a:ext uri="{9D8B030D-6E8A-4147-A177-3AD203B41FA5}">
                      <a16:colId xmlns:a16="http://schemas.microsoft.com/office/drawing/2014/main" val="2638783829"/>
                    </a:ext>
                  </a:extLst>
                </a:gridCol>
              </a:tblGrid>
              <a:tr h="435666">
                <a:tc>
                  <a:txBody>
                    <a:bodyPr/>
                    <a:lstStyle/>
                    <a:p>
                      <a:pPr fontAlgn="b"/>
                      <a:r>
                        <a:rPr lang="cs-CZ" sz="2300" b="1" cap="none" spc="30">
                          <a:solidFill>
                            <a:schemeClr val="tx1"/>
                          </a:solidFill>
                          <a:effectLst/>
                        </a:rPr>
                        <a:t>Notace</a:t>
                      </a:r>
                    </a:p>
                  </a:txBody>
                  <a:tcPr marL="0" marR="8715" marT="28012" marB="280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cs-CZ" sz="2300" b="1" cap="none" spc="30">
                          <a:solidFill>
                            <a:schemeClr val="tx1"/>
                          </a:solidFill>
                          <a:effectLst/>
                        </a:rPr>
                        <a:t>Název</a:t>
                      </a:r>
                    </a:p>
                  </a:txBody>
                  <a:tcPr marL="0" marR="8715" marT="28012" marB="280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cs-CZ" sz="2300" b="1" cap="none" spc="30">
                          <a:solidFill>
                            <a:schemeClr val="tx1"/>
                          </a:solidFill>
                          <a:effectLst/>
                        </a:rPr>
                        <a:t>Příklady algoritmů</a:t>
                      </a:r>
                    </a:p>
                  </a:txBody>
                  <a:tcPr marL="0" marR="8715" marT="28012" marB="280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196177"/>
                  </a:ext>
                </a:extLst>
              </a:tr>
              <a:tr h="608231"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</a:p>
                  </a:txBody>
                  <a:tcPr marL="0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Konstantní</a:t>
                      </a:r>
                    </a:p>
                  </a:txBody>
                  <a:tcPr marL="0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Získání prvku z pole s konstantním indexem</a:t>
                      </a:r>
                    </a:p>
                  </a:txBody>
                  <a:tcPr marL="0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322860"/>
                  </a:ext>
                </a:extLst>
              </a:tr>
              <a:tr h="608231"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O(log n)</a:t>
                      </a:r>
                    </a:p>
                  </a:txBody>
                  <a:tcPr marL="43575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Logaritmická</a:t>
                      </a:r>
                    </a:p>
                  </a:txBody>
                  <a:tcPr marL="43575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Vyhledávání binárním hledáním, třídění QuickSort</a:t>
                      </a:r>
                    </a:p>
                  </a:txBody>
                  <a:tcPr marL="43575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583773"/>
                  </a:ext>
                </a:extLst>
              </a:tr>
              <a:tr h="608231"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</a:p>
                  </a:txBody>
                  <a:tcPr marL="0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Lineární</a:t>
                      </a:r>
                    </a:p>
                  </a:txBody>
                  <a:tcPr marL="0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Prohledávání pole, výpis všech prvků v poli</a:t>
                      </a:r>
                    </a:p>
                  </a:txBody>
                  <a:tcPr marL="0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33574"/>
                  </a:ext>
                </a:extLst>
              </a:tr>
              <a:tr h="608231"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O(n log n)</a:t>
                      </a:r>
                    </a:p>
                  </a:txBody>
                  <a:tcPr marL="43575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Lineárně-logaritmická</a:t>
                      </a:r>
                    </a:p>
                  </a:txBody>
                  <a:tcPr marL="43575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MergeSort, HeapSort, Quicksort v nejhorším případě</a:t>
                      </a:r>
                    </a:p>
                  </a:txBody>
                  <a:tcPr marL="43575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83793"/>
                  </a:ext>
                </a:extLst>
              </a:tr>
              <a:tr h="349384"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</a:p>
                  </a:txBody>
                  <a:tcPr marL="0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Kvadratická</a:t>
                      </a:r>
                    </a:p>
                  </a:txBody>
                  <a:tcPr marL="0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BubbleSort, SelectionSort, InsertionSort</a:t>
                      </a:r>
                    </a:p>
                  </a:txBody>
                  <a:tcPr marL="0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425807"/>
                  </a:ext>
                </a:extLst>
              </a:tr>
              <a:tr h="349384"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O(n^3)</a:t>
                      </a:r>
                    </a:p>
                  </a:txBody>
                  <a:tcPr marL="43575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Kubická</a:t>
                      </a:r>
                    </a:p>
                  </a:txBody>
                  <a:tcPr marL="43575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Násobení matic</a:t>
                      </a:r>
                    </a:p>
                  </a:txBody>
                  <a:tcPr marL="43575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21623"/>
                  </a:ext>
                </a:extLst>
              </a:tr>
              <a:tr h="608231"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O(2^n)</a:t>
                      </a:r>
                    </a:p>
                  </a:txBody>
                  <a:tcPr marL="0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Exponenciální</a:t>
                      </a:r>
                    </a:p>
                  </a:txBody>
                  <a:tcPr marL="0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Hledání všech možností, řešení problému obchodního cestujícího</a:t>
                      </a:r>
                    </a:p>
                  </a:txBody>
                  <a:tcPr marL="0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789191"/>
                  </a:ext>
                </a:extLst>
              </a:tr>
              <a:tr h="349384"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O(n!)</a:t>
                      </a:r>
                    </a:p>
                  </a:txBody>
                  <a:tcPr marL="43575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Faktoriální</a:t>
                      </a:r>
                    </a:p>
                  </a:txBody>
                  <a:tcPr marL="43575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cs-CZ" sz="1700" cap="none" spc="0">
                          <a:solidFill>
                            <a:schemeClr val="tx1"/>
                          </a:solidFill>
                          <a:effectLst/>
                        </a:rPr>
                        <a:t>Řešení problému obchodního cestujícího</a:t>
                      </a:r>
                    </a:p>
                  </a:txBody>
                  <a:tcPr marL="43575" marR="56022" marT="28012" marB="280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16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278924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1407</TotalTime>
  <Words>362</Words>
  <Application>Microsoft Office PowerPoint</Application>
  <PresentationFormat>Širokoúhlá obrazovka</PresentationFormat>
  <Paragraphs>73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Stébla</vt:lpstr>
      <vt:lpstr>Programování</vt:lpstr>
      <vt:lpstr>Složitost algoritmů</vt:lpstr>
      <vt:lpstr>Asymptotická složitost</vt:lpstr>
      <vt:lpstr>Porovnání dvou algoritmů</vt:lpstr>
      <vt:lpstr>Výpočet složitosti algoritmu</vt:lpstr>
      <vt:lpstr>Výpočet složitosti - příklad</vt:lpstr>
      <vt:lpstr>Přehled základních složitostí algoritmů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83</cp:revision>
  <dcterms:created xsi:type="dcterms:W3CDTF">2022-09-21T15:44:15Z</dcterms:created>
  <dcterms:modified xsi:type="dcterms:W3CDTF">2023-04-12T17:56:35Z</dcterms:modified>
</cp:coreProperties>
</file>