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Konstanta, </a:t>
            </a:r>
            <a:r>
              <a:rPr lang="cs-CZ" dirty="0" err="1"/>
              <a:t>Enum</a:t>
            </a:r>
            <a:r>
              <a:rPr lang="cs-CZ" dirty="0"/>
              <a:t>, </a:t>
            </a:r>
            <a:r>
              <a:rPr lang="cs-CZ" dirty="0" err="1"/>
              <a:t>Struct</a:t>
            </a:r>
            <a:r>
              <a:rPr lang="cs-CZ" dirty="0"/>
              <a:t>, rekurze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9BA57-D278-4F8E-973A-F9D82637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r>
              <a:rPr lang="cs-CZ" dirty="0"/>
              <a:t>Konstanta - </a:t>
            </a:r>
            <a:r>
              <a:rPr lang="cs-CZ" dirty="0" err="1"/>
              <a:t>const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F9AFFA-C96D-47FF-9A94-D81F20F2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2869"/>
            <a:ext cx="8596668" cy="4198494"/>
          </a:xfrm>
        </p:spPr>
        <p:txBody>
          <a:bodyPr/>
          <a:lstStyle/>
          <a:p>
            <a:r>
              <a:rPr lang="cs-CZ" dirty="0"/>
              <a:t>V matematice, fyzice, chemii a dalších oborech je konstanta pevně dané číslo</a:t>
            </a:r>
          </a:p>
          <a:p>
            <a:r>
              <a:rPr lang="cs-CZ" dirty="0"/>
              <a:t>V programování chápeme konstantu jako proměnnou, která se v průběhu programu nemění</a:t>
            </a:r>
          </a:p>
          <a:p>
            <a:pPr lvl="1"/>
            <a:r>
              <a:rPr lang="cs-CZ" dirty="0"/>
              <a:t>Konstanta může být libovolného datového typu</a:t>
            </a:r>
          </a:p>
          <a:p>
            <a:r>
              <a:rPr lang="cs-CZ" dirty="0"/>
              <a:t>Konstanty knihovny </a:t>
            </a:r>
            <a:r>
              <a:rPr lang="cs-CZ" dirty="0" err="1"/>
              <a:t>Math</a:t>
            </a:r>
            <a:r>
              <a:rPr lang="cs-CZ" dirty="0"/>
              <a:t>: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Doporučení pojmenovávat konstanty velkými písmeny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4BE2BC1-22CD-4530-94B5-0E151165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05" y="3706126"/>
            <a:ext cx="4048125" cy="73342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4DB61E2-B03A-4934-A44D-C8F3883F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81" y="5156148"/>
            <a:ext cx="3427371" cy="8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7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1C4A2C-FBBB-436E-8D7E-BBC6FA70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407"/>
          </a:xfrm>
        </p:spPr>
        <p:txBody>
          <a:bodyPr/>
          <a:lstStyle/>
          <a:p>
            <a:r>
              <a:rPr lang="cs-CZ" dirty="0"/>
              <a:t>Výčtový typ - </a:t>
            </a:r>
            <a:r>
              <a:rPr lang="cs-CZ" dirty="0" err="1"/>
              <a:t>enum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D96A27-05AA-4E75-97BD-7CF27E2C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3831"/>
            <a:ext cx="8596668" cy="4257532"/>
          </a:xfrm>
        </p:spPr>
        <p:txBody>
          <a:bodyPr/>
          <a:lstStyle/>
          <a:p>
            <a:r>
              <a:rPr lang="cs-CZ" dirty="0"/>
              <a:t>= typ hodnoty definovaný sadou pojmenovaných konstant reprezentované jako celočíselná hodnota </a:t>
            </a:r>
            <a:r>
              <a:rPr lang="cs-CZ" dirty="0" err="1"/>
              <a:t>int</a:t>
            </a:r>
            <a:endParaRPr lang="cs-CZ" dirty="0"/>
          </a:p>
          <a:p>
            <a:r>
              <a:rPr lang="cs-CZ" dirty="0"/>
              <a:t>Vhodné pokud chceme vytvořit výčet hodnot, které se budou v programu objevovat</a:t>
            </a:r>
          </a:p>
          <a:p>
            <a:r>
              <a:rPr lang="cs-CZ" dirty="0"/>
              <a:t>Přestože si jednotlivé proměnné pojmenujeme podle naší potřeby, kompilátor je čte jako hodnoty </a:t>
            </a:r>
            <a:r>
              <a:rPr lang="cs-CZ" dirty="0" err="1"/>
              <a:t>int</a:t>
            </a:r>
            <a:endParaRPr lang="cs-CZ" dirty="0"/>
          </a:p>
          <a:p>
            <a:endParaRPr lang="cs-CZ" dirty="0"/>
          </a:p>
          <a:p>
            <a:r>
              <a:rPr lang="cs-CZ" dirty="0"/>
              <a:t>Hodnoty jsou podle pořadí reprezentovány číslicemi od 0</a:t>
            </a:r>
          </a:p>
          <a:p>
            <a:r>
              <a:rPr lang="cs-CZ" dirty="0"/>
              <a:t>Pokud chceme můžeme reprezentované hodnoty změnit případně posunout</a:t>
            </a:r>
          </a:p>
          <a:p>
            <a:endParaRPr lang="cs-CZ" dirty="0"/>
          </a:p>
          <a:p>
            <a:r>
              <a:rPr lang="cs-CZ" dirty="0"/>
              <a:t>Volání výčtového typu: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B0EB365-49E3-4273-A029-927A4449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54" y="3852637"/>
            <a:ext cx="7523427" cy="34766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BAB485D-FDD4-487F-8F42-E4218D77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67" y="5003213"/>
            <a:ext cx="6396999" cy="34766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C1AD4DF3-1125-47E3-BF3E-AFD6F289D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415" y="5446869"/>
            <a:ext cx="1469662" cy="3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9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C97B29-C130-446E-A4BD-68C59516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r>
              <a:rPr lang="cs-CZ" dirty="0" err="1"/>
              <a:t>Stukura</a:t>
            </a:r>
            <a:r>
              <a:rPr lang="cs-CZ" dirty="0"/>
              <a:t> - </a:t>
            </a:r>
            <a:r>
              <a:rPr lang="cs-CZ" dirty="0" err="1"/>
              <a:t>struct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BC4B7E-E93B-48B0-9D4E-DBAE482B4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2191"/>
            <a:ext cx="8596668" cy="4339171"/>
          </a:xfrm>
        </p:spPr>
        <p:txBody>
          <a:bodyPr>
            <a:normAutofit lnSpcReduction="10000"/>
          </a:bodyPr>
          <a:lstStyle/>
          <a:p>
            <a:r>
              <a:rPr lang="cs-CZ" dirty="0"/>
              <a:t>Hodnotový typ, který zapouzdřuje jiné hodnoty</a:t>
            </a:r>
          </a:p>
          <a:p>
            <a:r>
              <a:rPr lang="cs-CZ" dirty="0"/>
              <a:t>Vhodné pro reprezentaci jednoduchých objektů</a:t>
            </a:r>
          </a:p>
          <a:p>
            <a:r>
              <a:rPr lang="cs-CZ" dirty="0"/>
              <a:t>Nemají zbytečnou složitost oproti objektům vytvořené z třídy</a:t>
            </a:r>
          </a:p>
          <a:p>
            <a:r>
              <a:rPr lang="cs-CZ" dirty="0"/>
              <a:t>Výhodou je vyšší rychlost při manipulaci oproti třídám</a:t>
            </a:r>
          </a:p>
          <a:p>
            <a:r>
              <a:rPr lang="cs-CZ" dirty="0"/>
              <a:t>Pro získání a úpravu hodnot jednotlivých položek struktur využíváme příslušných funkcí – </a:t>
            </a:r>
            <a:r>
              <a:rPr lang="cs-CZ" b="1" dirty="0" err="1"/>
              <a:t>get</a:t>
            </a:r>
            <a:r>
              <a:rPr lang="cs-CZ" dirty="0"/>
              <a:t>,</a:t>
            </a:r>
            <a:r>
              <a:rPr lang="cs-CZ" b="1" dirty="0"/>
              <a:t> set</a:t>
            </a:r>
          </a:p>
          <a:p>
            <a:pPr lvl="1"/>
            <a:r>
              <a:rPr lang="cs-CZ" dirty="0"/>
              <a:t>Položky struktury musí začínat velkým písmenem</a:t>
            </a:r>
          </a:p>
          <a:p>
            <a:r>
              <a:rPr lang="cs-CZ" dirty="0"/>
              <a:t>Oproti proměnné nemáme možnost nejprve strukturu deklarovat a následně ji přiřadit hodnotu</a:t>
            </a:r>
          </a:p>
          <a:p>
            <a:r>
              <a:rPr lang="cs-CZ" dirty="0"/>
              <a:t>Pokud chceme vytvořit proměnnou, která bude obsahovat strukturu využijeme tzv. </a:t>
            </a:r>
            <a:r>
              <a:rPr lang="cs-CZ" b="1" dirty="0"/>
              <a:t>konstruktoru</a:t>
            </a:r>
            <a:r>
              <a:rPr lang="cs-CZ" dirty="0"/>
              <a:t>, který nám strukturu vytvoří a vyplní příslušnými hodnotami</a:t>
            </a:r>
          </a:p>
          <a:p>
            <a:r>
              <a:rPr lang="cs-CZ" dirty="0"/>
              <a:t>Struktury mohou mít své vlastní vnitřní funkce</a:t>
            </a:r>
          </a:p>
        </p:txBody>
      </p:sp>
    </p:spTree>
    <p:extLst>
      <p:ext uri="{BB962C8B-B14F-4D97-AF65-F5344CB8AC3E}">
        <p14:creationId xmlns:p14="http://schemas.microsoft.com/office/powerpoint/2010/main" val="417551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B4F869-41FD-45CD-AD03-EF65FDF7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695"/>
          </a:xfrm>
        </p:spPr>
        <p:txBody>
          <a:bodyPr/>
          <a:lstStyle/>
          <a:p>
            <a:r>
              <a:rPr lang="cs-CZ" dirty="0" err="1"/>
              <a:t>Stuktura</a:t>
            </a:r>
            <a:r>
              <a:rPr lang="cs-CZ" dirty="0"/>
              <a:t> - </a:t>
            </a:r>
            <a:r>
              <a:rPr lang="cs-CZ" dirty="0" err="1"/>
              <a:t>struct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833EA97-28BA-4150-BD5A-D44F614EC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82" y="1308295"/>
            <a:ext cx="4826832" cy="5287195"/>
          </a:xfrm>
        </p:spPr>
      </p:pic>
      <p:sp>
        <p:nvSpPr>
          <p:cNvPr id="7" name="Šipka: doleva 6">
            <a:extLst>
              <a:ext uri="{FF2B5EF4-FFF2-40B4-BE49-F238E27FC236}">
                <a16:creationId xmlns:a16="http://schemas.microsoft.com/office/drawing/2014/main" id="{F349702C-EAAA-4E09-911A-B16D77A05973}"/>
              </a:ext>
            </a:extLst>
          </p:cNvPr>
          <p:cNvSpPr/>
          <p:nvPr/>
        </p:nvSpPr>
        <p:spPr>
          <a:xfrm>
            <a:off x="5500468" y="2137159"/>
            <a:ext cx="3249637" cy="12098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Konstruktor struktury</a:t>
            </a:r>
          </a:p>
        </p:txBody>
      </p:sp>
      <p:sp>
        <p:nvSpPr>
          <p:cNvPr id="8" name="Šipka: doleva 7">
            <a:extLst>
              <a:ext uri="{FF2B5EF4-FFF2-40B4-BE49-F238E27FC236}">
                <a16:creationId xmlns:a16="http://schemas.microsoft.com/office/drawing/2014/main" id="{5317A1D5-05C1-44D0-9D77-5CA2B176428D}"/>
              </a:ext>
            </a:extLst>
          </p:cNvPr>
          <p:cNvSpPr/>
          <p:nvPr/>
        </p:nvSpPr>
        <p:spPr>
          <a:xfrm>
            <a:off x="5500467" y="3587868"/>
            <a:ext cx="3249637" cy="12098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Výčet datových typů, které tvoří strukturu</a:t>
            </a:r>
          </a:p>
        </p:txBody>
      </p:sp>
      <p:sp>
        <p:nvSpPr>
          <p:cNvPr id="11" name="Šipka: doleva 10">
            <a:extLst>
              <a:ext uri="{FF2B5EF4-FFF2-40B4-BE49-F238E27FC236}">
                <a16:creationId xmlns:a16="http://schemas.microsoft.com/office/drawing/2014/main" id="{75F33517-D577-46C9-B101-C220BF948A2E}"/>
              </a:ext>
            </a:extLst>
          </p:cNvPr>
          <p:cNvSpPr/>
          <p:nvPr/>
        </p:nvSpPr>
        <p:spPr>
          <a:xfrm>
            <a:off x="5500467" y="5038578"/>
            <a:ext cx="3249637" cy="12098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Vlastní funkce struktury</a:t>
            </a:r>
          </a:p>
        </p:txBody>
      </p:sp>
    </p:spTree>
    <p:extLst>
      <p:ext uri="{BB962C8B-B14F-4D97-AF65-F5344CB8AC3E}">
        <p14:creationId xmlns:p14="http://schemas.microsoft.com/office/powerpoint/2010/main" val="71460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D8FF79-A8D4-4A1F-A67F-FFDDBEFF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cs-CZ" dirty="0"/>
              <a:t>Rekurze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5A54D7-0F75-4FC9-932C-DED82B6B6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/>
          <a:lstStyle/>
          <a:p>
            <a:r>
              <a:rPr lang="cs-CZ" dirty="0"/>
              <a:t>Obecně se jedná o stav, kdy objekt obsahuje sám sebe</a:t>
            </a:r>
          </a:p>
          <a:p>
            <a:r>
              <a:rPr lang="cs-CZ" b="1" dirty="0"/>
              <a:t>Rekurzivní program </a:t>
            </a:r>
            <a:r>
              <a:rPr lang="cs-CZ" dirty="0"/>
              <a:t>= program, který volá sám sebe</a:t>
            </a:r>
          </a:p>
          <a:p>
            <a:r>
              <a:rPr lang="cs-CZ" dirty="0"/>
              <a:t>Rekurzivní algoritmus vzniká tehdy, když rozdělením algoritmu na menší části nám vznikne stejný algoritmus, který řeší menší rozsah vstupních dat</a:t>
            </a:r>
          </a:p>
          <a:p>
            <a:r>
              <a:rPr lang="cs-CZ" dirty="0"/>
              <a:t>Nejčastěji se s rekurzí setkáváme u funkcí</a:t>
            </a:r>
          </a:p>
          <a:p>
            <a:r>
              <a:rPr lang="cs-CZ" dirty="0"/>
              <a:t>Přímá rekurze – funkce volá sama sebe</a:t>
            </a:r>
          </a:p>
          <a:p>
            <a:r>
              <a:rPr lang="cs-CZ" dirty="0"/>
              <a:t>Nepřímá rekurze – funkce volá jinou funkci, která opět volá funkci původní</a:t>
            </a:r>
          </a:p>
          <a:p>
            <a:r>
              <a:rPr lang="cs-CZ" dirty="0"/>
              <a:t>Lineární rekurze – funkce se v jednom průchodu zavolá jen jednou</a:t>
            </a:r>
          </a:p>
          <a:p>
            <a:r>
              <a:rPr lang="cs-CZ" dirty="0"/>
              <a:t>Stromová rekurze –funkce se v jednom průchodu zavolá vícekrát 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93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D8FF79-A8D4-4A1F-A67F-FFDDBEFF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cs-CZ" dirty="0"/>
              <a:t>Rekurze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5A54D7-0F75-4FC9-932C-DED82B6B6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Pozor na zacyklení !!!</a:t>
            </a:r>
          </a:p>
          <a:p>
            <a:r>
              <a:rPr lang="cs-CZ" dirty="0"/>
              <a:t>U každé rekurze musíme dávat pozor, aby počet opakování nebyl příliš velký nebo dokonce nekonečný</a:t>
            </a:r>
          </a:p>
          <a:p>
            <a:r>
              <a:rPr lang="cs-CZ" dirty="0"/>
              <a:t>Počet volání = </a:t>
            </a:r>
            <a:r>
              <a:rPr lang="cs-CZ" b="1" dirty="0"/>
              <a:t>hloubka rekurze</a:t>
            </a:r>
          </a:p>
          <a:p>
            <a:r>
              <a:rPr lang="cs-CZ" dirty="0"/>
              <a:t>Při konstrukce funkce využívající rekurzi musí vždy dojít ke zmenšení rozsahu problému řešení</a:t>
            </a:r>
          </a:p>
          <a:p>
            <a:r>
              <a:rPr lang="cs-CZ" dirty="0"/>
              <a:t>Nutná je ukončující podmínka pro rekurzi</a:t>
            </a:r>
          </a:p>
          <a:p>
            <a:r>
              <a:rPr lang="cs-CZ" dirty="0"/>
              <a:t>Rekurze nemusí být vždy vhodné řešení kvůli paměťové náročnosti</a:t>
            </a:r>
          </a:p>
          <a:p>
            <a:r>
              <a:rPr lang="cs-CZ" dirty="0"/>
              <a:t>Pokud lze využít iterativního cyklu (</a:t>
            </a:r>
            <a:r>
              <a:rPr lang="cs-CZ" dirty="0" err="1"/>
              <a:t>for</a:t>
            </a:r>
            <a:r>
              <a:rPr lang="cs-CZ" dirty="0"/>
              <a:t> cyklus) použijeme jej místo rekurze</a:t>
            </a:r>
          </a:p>
          <a:p>
            <a:r>
              <a:rPr lang="cs-CZ" dirty="0"/>
              <a:t>V obecnosti platí, že každý iterativní algoritmus lze zapsat rekurzivně – platí i obráceně</a:t>
            </a:r>
          </a:p>
          <a:p>
            <a:r>
              <a:rPr lang="cs-CZ" dirty="0" err="1"/>
              <a:t>Fibonacciho</a:t>
            </a:r>
            <a:r>
              <a:rPr lang="cs-CZ" dirty="0"/>
              <a:t> posloupnost – lze řešit rekurzivně, ale pro paměťovou náročnost je lepší </a:t>
            </a:r>
            <a:r>
              <a:rPr lang="cs-CZ"/>
              <a:t>použít iterativního řešení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443649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414</Words>
  <Application>Microsoft Office PowerPoint</Application>
  <PresentationFormat>Širokoúhlá obrazovka</PresentationFormat>
  <Paragraphs>52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Fazeta</vt:lpstr>
      <vt:lpstr>Programování</vt:lpstr>
      <vt:lpstr>Konstanta - const</vt:lpstr>
      <vt:lpstr>Výčtový typ - enum</vt:lpstr>
      <vt:lpstr>Stukura - struct</vt:lpstr>
      <vt:lpstr>Stuktura - struct</vt:lpstr>
      <vt:lpstr>Rekurze</vt:lpstr>
      <vt:lpstr>Rekurze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83</cp:revision>
  <dcterms:created xsi:type="dcterms:W3CDTF">2020-10-25T17:23:37Z</dcterms:created>
  <dcterms:modified xsi:type="dcterms:W3CDTF">2020-12-06T19:50:15Z</dcterms:modified>
</cp:coreProperties>
</file>