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větlý sty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0389B-1DDA-4BBA-A767-7DE526163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Programování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4769CE-920F-4D59-AD90-29D528C70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Rekapitulace, co bychom doposud měli znát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0474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98BA45-0FB9-4C1B-8A35-5A1A91946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4505"/>
          </a:xfrm>
        </p:spPr>
        <p:txBody>
          <a:bodyPr/>
          <a:lstStyle/>
          <a:p>
            <a:r>
              <a:rPr lang="cs-CZ"/>
              <a:t>Rozhodování o pravdivosti tvrzení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590F9C2-9E26-4A1C-B696-A2198DA10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3849"/>
            <a:ext cx="8596668" cy="4287513"/>
          </a:xfrm>
        </p:spPr>
        <p:txBody>
          <a:bodyPr/>
          <a:lstStyle/>
          <a:p>
            <a:r>
              <a:rPr lang="cs-CZ" dirty="0"/>
              <a:t>V mnoha programovacích konstrukcí potřebujeme rozhodnout konkrétní výraz (podmínku) zda je pravdivá či nikoliv (</a:t>
            </a:r>
            <a:r>
              <a:rPr lang="cs-CZ" b="1" i="1" dirty="0" err="1"/>
              <a:t>true</a:t>
            </a:r>
            <a:r>
              <a:rPr lang="cs-CZ" dirty="0"/>
              <a:t>/</a:t>
            </a:r>
            <a:r>
              <a:rPr lang="cs-CZ" b="1" i="1" dirty="0" err="1"/>
              <a:t>false</a:t>
            </a:r>
            <a:r>
              <a:rPr lang="cs-CZ" dirty="0"/>
              <a:t>)</a:t>
            </a:r>
          </a:p>
          <a:p>
            <a:r>
              <a:rPr lang="cs-CZ" dirty="0"/>
              <a:t>Mimo operandů logického součtu (</a:t>
            </a:r>
            <a:r>
              <a:rPr lang="en-US" dirty="0"/>
              <a:t>||</a:t>
            </a:r>
            <a:r>
              <a:rPr lang="cs-CZ" dirty="0"/>
              <a:t>) a součinu</a:t>
            </a:r>
            <a:r>
              <a:rPr lang="en-US" dirty="0"/>
              <a:t>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&amp;&amp;</a:t>
            </a:r>
            <a:r>
              <a:rPr lang="en-US" dirty="0"/>
              <a:t>)</a:t>
            </a:r>
            <a:r>
              <a:rPr lang="cs-CZ" dirty="0"/>
              <a:t> lze použít pro rozhodnutí o pravdivosti operátory </a:t>
            </a:r>
            <a:r>
              <a:rPr lang="cs-CZ" b="1" dirty="0"/>
              <a:t>&lt;</a:t>
            </a:r>
            <a:r>
              <a:rPr lang="cs-CZ" dirty="0"/>
              <a:t>, </a:t>
            </a:r>
            <a:r>
              <a:rPr lang="cs-CZ" b="1" dirty="0"/>
              <a:t>&gt;</a:t>
            </a:r>
            <a:r>
              <a:rPr lang="cs-CZ" dirty="0"/>
              <a:t>, </a:t>
            </a:r>
            <a:r>
              <a:rPr lang="cs-CZ" b="1" dirty="0"/>
              <a:t>&lt;=</a:t>
            </a:r>
            <a:r>
              <a:rPr lang="cs-CZ" dirty="0"/>
              <a:t>, </a:t>
            </a:r>
            <a:r>
              <a:rPr lang="cs-CZ" b="1" dirty="0"/>
              <a:t>&gt;=</a:t>
            </a:r>
            <a:r>
              <a:rPr lang="cs-CZ" dirty="0"/>
              <a:t>. </a:t>
            </a:r>
          </a:p>
          <a:p>
            <a:r>
              <a:rPr lang="cs-CZ" dirty="0"/>
              <a:t>Další možností rozhodnutí pravdivosti o nějakém tvrzení je porovnání hodnot pomocí </a:t>
            </a:r>
            <a:r>
              <a:rPr lang="cs-CZ" b="1" dirty="0"/>
              <a:t>==</a:t>
            </a:r>
            <a:r>
              <a:rPr lang="cs-CZ" dirty="0"/>
              <a:t> případně rozhodnutí o jejich nerovnosti </a:t>
            </a:r>
            <a:r>
              <a:rPr lang="cs-CZ" b="1" dirty="0"/>
              <a:t>!=</a:t>
            </a:r>
          </a:p>
          <a:p>
            <a:r>
              <a:rPr lang="cs-CZ" dirty="0"/>
              <a:t>Tvrzení lze negovat (obrátit pravdivostní hodnotu) pomocí operandu </a:t>
            </a:r>
            <a:r>
              <a:rPr lang="cs-CZ" b="1" dirty="0"/>
              <a:t>!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908CA6C1-E93B-4F6F-B18B-0C9ED08B2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931" y="4193201"/>
            <a:ext cx="5663474" cy="267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91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9245E3-9290-4144-BB3B-5B0D1960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4426"/>
          </a:xfrm>
        </p:spPr>
        <p:txBody>
          <a:bodyPr/>
          <a:lstStyle/>
          <a:p>
            <a:r>
              <a:rPr lang="cs-CZ" dirty="0"/>
              <a:t>Rozhodovací podmínka – </a:t>
            </a:r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else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714D2C9-F789-41C5-9378-3D3B47C09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3929"/>
            <a:ext cx="8596668" cy="4407434"/>
          </a:xfrm>
        </p:spPr>
        <p:txBody>
          <a:bodyPr/>
          <a:lstStyle/>
          <a:p>
            <a:r>
              <a:rPr lang="cs-CZ" dirty="0"/>
              <a:t>Základní konstrukcí pro řešení daného algoritmu je využít </a:t>
            </a:r>
            <a:r>
              <a:rPr lang="cs-CZ" b="1" dirty="0" err="1"/>
              <a:t>if</a:t>
            </a:r>
            <a:r>
              <a:rPr lang="cs-CZ" b="1" dirty="0"/>
              <a:t> </a:t>
            </a:r>
            <a:r>
              <a:rPr lang="cs-CZ" b="1" dirty="0" err="1"/>
              <a:t>else</a:t>
            </a:r>
            <a:endParaRPr lang="cs-CZ" b="1" dirty="0"/>
          </a:p>
          <a:p>
            <a:r>
              <a:rPr lang="cs-CZ" dirty="0"/>
              <a:t>Podmínka může být úplná nebo částečná (není nutné implementovat </a:t>
            </a:r>
            <a:r>
              <a:rPr lang="cs-CZ" dirty="0" err="1"/>
              <a:t>else</a:t>
            </a:r>
            <a:r>
              <a:rPr lang="cs-CZ" dirty="0"/>
              <a:t>)</a:t>
            </a:r>
          </a:p>
          <a:p>
            <a:r>
              <a:rPr lang="cs-CZ" dirty="0"/>
              <a:t>Pro rozhodnutí, která část programu se má vykonat se rozhoduje na základě pravdivostní podmínky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DDAC58D-44C9-47AC-A425-8905CC4CE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878" y="3157497"/>
            <a:ext cx="5776966" cy="354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98F54A-EB10-4631-A927-4AE8BDCCF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9515"/>
          </a:xfrm>
        </p:spPr>
        <p:txBody>
          <a:bodyPr/>
          <a:lstStyle/>
          <a:p>
            <a:r>
              <a:rPr lang="cs-CZ" dirty="0"/>
              <a:t>Cykly s neznámým počtem opakování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D6755A0-B995-4F33-BDD8-7E08744AA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9115"/>
            <a:ext cx="8596668" cy="4692247"/>
          </a:xfrm>
        </p:spPr>
        <p:txBody>
          <a:bodyPr/>
          <a:lstStyle/>
          <a:p>
            <a:r>
              <a:rPr lang="cs-CZ" dirty="0"/>
              <a:t>V případě, že potřebujeme opakovat nějakou část kódu, ale nevíme, kolikrát by se měla opakovat používáme konstrukce </a:t>
            </a:r>
            <a:r>
              <a:rPr lang="cs-CZ" b="1" dirty="0" err="1"/>
              <a:t>while</a:t>
            </a:r>
            <a:r>
              <a:rPr lang="cs-CZ" dirty="0"/>
              <a:t> nebo </a:t>
            </a:r>
            <a:r>
              <a:rPr lang="cs-CZ" b="1" dirty="0"/>
              <a:t>do-</a:t>
            </a:r>
            <a:r>
              <a:rPr lang="cs-CZ" b="1" dirty="0" err="1"/>
              <a:t>while</a:t>
            </a:r>
            <a:endParaRPr lang="cs-CZ" b="1" dirty="0"/>
          </a:p>
          <a:p>
            <a:endParaRPr lang="cs-CZ" b="1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7A27603E-C5C8-4F2A-B6D0-FD48201D8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10" y="2285233"/>
            <a:ext cx="8782316" cy="375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56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89A287-231F-4E89-8526-ED6C4243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407"/>
          </a:xfrm>
        </p:spPr>
        <p:txBody>
          <a:bodyPr/>
          <a:lstStyle/>
          <a:p>
            <a:r>
              <a:rPr lang="cs-CZ" dirty="0"/>
              <a:t>Cyklus s pevným počtem opakování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0EE11AF-CF5E-4C9A-AB1F-388AA7465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4007"/>
            <a:ext cx="8596668" cy="4527355"/>
          </a:xfrm>
        </p:spPr>
        <p:txBody>
          <a:bodyPr/>
          <a:lstStyle/>
          <a:p>
            <a:r>
              <a:rPr lang="cs-CZ" dirty="0"/>
              <a:t>Pokud potřebujeme určitou část kódu vykonávat opakovaně a víme, kolikrát se má opakovat je vhodné využít konstrukci </a:t>
            </a:r>
            <a:r>
              <a:rPr lang="cs-CZ" b="1" dirty="0" err="1"/>
              <a:t>for</a:t>
            </a:r>
            <a:r>
              <a:rPr lang="cs-CZ" b="1" dirty="0"/>
              <a:t>, </a:t>
            </a:r>
            <a:r>
              <a:rPr lang="cs-CZ" dirty="0"/>
              <a:t>později si ještě řekneme o </a:t>
            </a:r>
            <a:r>
              <a:rPr lang="cs-CZ" b="1" dirty="0" err="1"/>
              <a:t>foreach</a:t>
            </a:r>
            <a:r>
              <a:rPr lang="cs-CZ" dirty="0"/>
              <a:t>, která je vhodná pro použití s kolekcemi</a:t>
            </a:r>
          </a:p>
          <a:p>
            <a:endParaRPr lang="cs-CZ" b="1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99C56F-CED1-46BB-A879-019907CA3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00" y="2768892"/>
            <a:ext cx="8836136" cy="273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52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23F331-9196-402C-A745-4EF9E8BCC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9475"/>
          </a:xfrm>
        </p:spPr>
        <p:txBody>
          <a:bodyPr/>
          <a:lstStyle/>
          <a:p>
            <a:r>
              <a:rPr lang="cs-CZ"/>
              <a:t>Rozhodování podle hodnoty proměnné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51E5DA-00F9-4BF1-8912-BFAD88B00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4144"/>
            <a:ext cx="8596668" cy="4752208"/>
          </a:xfrm>
        </p:spPr>
        <p:txBody>
          <a:bodyPr/>
          <a:lstStyle/>
          <a:p>
            <a:r>
              <a:rPr lang="cs-CZ" dirty="0"/>
              <a:t>V momentě, kdy chceme na základě hodnoty v proměnné rozhodnout, která část kódu by se měla vykonat používáme konstrukci </a:t>
            </a:r>
            <a:r>
              <a:rPr lang="cs-CZ" b="1" dirty="0"/>
              <a:t>switch-case</a:t>
            </a:r>
          </a:p>
          <a:p>
            <a:endParaRPr lang="cs-CZ" b="1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4205B690-23A4-4088-AAB4-00D2B72D3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688" y="1932622"/>
            <a:ext cx="5563960" cy="481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70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F776C0-1630-4E61-9BE4-DDF5871B4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9495"/>
          </a:xfrm>
        </p:spPr>
        <p:txBody>
          <a:bodyPr/>
          <a:lstStyle/>
          <a:p>
            <a:r>
              <a:rPr lang="cs-CZ" dirty="0"/>
              <a:t>Funkce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18E340-5B3C-4766-9ADD-8DDAAC40C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8997"/>
            <a:ext cx="8596668" cy="4512365"/>
          </a:xfrm>
        </p:spPr>
        <p:txBody>
          <a:bodyPr/>
          <a:lstStyle/>
          <a:p>
            <a:r>
              <a:rPr lang="cs-CZ" dirty="0"/>
              <a:t>Každá funkce, ať již předdefinovaná nebo námi vytvořená musí mít:</a:t>
            </a:r>
          </a:p>
          <a:p>
            <a:pPr lvl="1"/>
            <a:r>
              <a:rPr lang="cs-CZ" dirty="0"/>
              <a:t>Návratový typ (</a:t>
            </a:r>
            <a:r>
              <a:rPr lang="cs-CZ" dirty="0" err="1"/>
              <a:t>void</a:t>
            </a:r>
            <a:r>
              <a:rPr lang="cs-CZ" dirty="0"/>
              <a:t>, </a:t>
            </a:r>
            <a:r>
              <a:rPr lang="cs-CZ" dirty="0" err="1"/>
              <a:t>int</a:t>
            </a:r>
            <a:r>
              <a:rPr lang="cs-CZ" dirty="0"/>
              <a:t>, </a:t>
            </a:r>
            <a:r>
              <a:rPr lang="cs-CZ" dirty="0" err="1"/>
              <a:t>bool</a:t>
            </a:r>
            <a:r>
              <a:rPr lang="cs-CZ" dirty="0"/>
              <a:t>, double[], …)</a:t>
            </a:r>
          </a:p>
          <a:p>
            <a:pPr lvl="1"/>
            <a:r>
              <a:rPr lang="cs-CZ" dirty="0"/>
              <a:t>Název</a:t>
            </a:r>
          </a:p>
          <a:p>
            <a:pPr lvl="1"/>
            <a:r>
              <a:rPr lang="cs-CZ" dirty="0"/>
              <a:t>Viditelnost </a:t>
            </a:r>
          </a:p>
          <a:p>
            <a:pPr lvl="1"/>
            <a:r>
              <a:rPr lang="cs-CZ" dirty="0"/>
              <a:t>Seznam vstupních argumentů – může být prázdný</a:t>
            </a:r>
          </a:p>
          <a:p>
            <a:r>
              <a:rPr lang="cs-CZ" dirty="0"/>
              <a:t>Pokud není návratový typ </a:t>
            </a:r>
            <a:r>
              <a:rPr lang="cs-CZ" dirty="0" err="1"/>
              <a:t>void</a:t>
            </a:r>
            <a:r>
              <a:rPr lang="cs-CZ" dirty="0"/>
              <a:t> (nic nevracíme) funkce musí obsahovat instrukci </a:t>
            </a:r>
            <a:r>
              <a:rPr lang="cs-CZ" b="1" dirty="0"/>
              <a:t>return</a:t>
            </a:r>
            <a:r>
              <a:rPr lang="cs-CZ" dirty="0"/>
              <a:t> pro vrácení hodnoty, kterou pomocí funkce získáváme</a:t>
            </a:r>
          </a:p>
          <a:p>
            <a:r>
              <a:rPr lang="cs-CZ" dirty="0"/>
              <a:t>Funkce používáme pro členění aplikace do menších lépe testovatelných částí, pro zpřehlednění a pro omezení opakování kódu</a:t>
            </a:r>
          </a:p>
          <a:p>
            <a:r>
              <a:rPr lang="cs-CZ" dirty="0"/>
              <a:t>Duplicita kódu je nežádoucí!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4878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77B5A4-39C7-430D-9103-3334C45C1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4544"/>
          </a:xfrm>
        </p:spPr>
        <p:txBody>
          <a:bodyPr/>
          <a:lstStyle/>
          <a:p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199DD844-80FC-4F6C-9184-8723321E9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103" y="50306"/>
            <a:ext cx="7975129" cy="6807694"/>
          </a:xfrm>
        </p:spPr>
      </p:pic>
    </p:spTree>
    <p:extLst>
      <p:ext uri="{BB962C8B-B14F-4D97-AF65-F5344CB8AC3E}">
        <p14:creationId xmlns:p14="http://schemas.microsoft.com/office/powerpoint/2010/main" val="1547829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0F446045-2B25-4600-A244-8BC2A796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/>
              <a:t>Prostor</a:t>
            </a:r>
            <a:r>
              <a:rPr lang="en-US" sz="4800" dirty="0"/>
              <a:t> pro </a:t>
            </a:r>
            <a:r>
              <a:rPr lang="en-US" sz="4800" dirty="0" err="1"/>
              <a:t>dotazy</a:t>
            </a:r>
            <a:endParaRPr lang="en-US" sz="4800" dirty="0"/>
          </a:p>
        </p:txBody>
      </p:sp>
      <p:pic>
        <p:nvPicPr>
          <p:cNvPr id="7" name="Graphic 6" descr="Otazník">
            <a:extLst>
              <a:ext uri="{FF2B5EF4-FFF2-40B4-BE49-F238E27FC236}">
                <a16:creationId xmlns:a16="http://schemas.microsoft.com/office/drawing/2014/main" id="{BB0A2150-6579-4C81-BC8E-D835B0B41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865653" y="413521"/>
            <a:ext cx="4539479" cy="453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0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2800FF-3BAC-4D3A-9C93-87DB3D19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9E1881-3615-4CB7-8E9E-77DDC99A7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pojmenované místo v paměti, které je určitého datového typu</a:t>
            </a:r>
          </a:p>
          <a:p>
            <a:r>
              <a:rPr lang="cs-CZ" dirty="0"/>
              <a:t>Název proměnné se může skládat z písmen, číslic a podtržítek</a:t>
            </a:r>
          </a:p>
          <a:p>
            <a:pPr lvl="1"/>
            <a:r>
              <a:rPr lang="cs-CZ" dirty="0"/>
              <a:t>Název </a:t>
            </a:r>
            <a:r>
              <a:rPr lang="cs-CZ" b="1" dirty="0"/>
              <a:t>nesmí</a:t>
            </a:r>
            <a:r>
              <a:rPr lang="cs-CZ" dirty="0"/>
              <a:t> začínat číslicí </a:t>
            </a:r>
            <a:r>
              <a:rPr lang="cs-CZ" b="1" dirty="0" err="1">
                <a:solidFill>
                  <a:srgbClr val="FF0000"/>
                </a:solidFill>
              </a:rPr>
              <a:t>int</a:t>
            </a:r>
            <a:r>
              <a:rPr lang="cs-CZ" b="1" dirty="0">
                <a:solidFill>
                  <a:srgbClr val="FF0000"/>
                </a:solidFill>
              </a:rPr>
              <a:t> 1jmenoUzivatele</a:t>
            </a:r>
            <a:r>
              <a:rPr lang="cs-CZ" dirty="0"/>
              <a:t>; !</a:t>
            </a:r>
          </a:p>
          <a:p>
            <a:r>
              <a:rPr lang="cs-CZ" dirty="0"/>
              <a:t>Názvy proměnných jsou case sensitive (citlivé na velká malí písmena)</a:t>
            </a:r>
          </a:p>
          <a:p>
            <a:r>
              <a:rPr lang="cs-CZ" dirty="0"/>
              <a:t>Např.: </a:t>
            </a:r>
            <a:r>
              <a:rPr lang="cs-CZ" b="1" dirty="0" err="1"/>
              <a:t>nazevpromenne</a:t>
            </a:r>
            <a:r>
              <a:rPr lang="cs-CZ" dirty="0"/>
              <a:t> není stejná proměnná jako </a:t>
            </a:r>
            <a:r>
              <a:rPr lang="cs-CZ" b="1" dirty="0" err="1"/>
              <a:t>nazevPromenne</a:t>
            </a:r>
            <a:endParaRPr lang="cs-CZ" b="1" dirty="0"/>
          </a:p>
          <a:p>
            <a:r>
              <a:rPr lang="cs-CZ" dirty="0"/>
              <a:t>Proměnou, kterou deklarujeme (definujeme) je třeba i inicializovat (přiřadit jí hodnotu)</a:t>
            </a:r>
          </a:p>
          <a:p>
            <a:pPr lvl="1"/>
            <a:r>
              <a:rPr lang="cs-CZ" dirty="0"/>
              <a:t>Většina datových typů automaticky inicializuje hodnoty proměnných</a:t>
            </a:r>
          </a:p>
        </p:txBody>
      </p:sp>
    </p:spTree>
    <p:extLst>
      <p:ext uri="{BB962C8B-B14F-4D97-AF65-F5344CB8AC3E}">
        <p14:creationId xmlns:p14="http://schemas.microsoft.com/office/powerpoint/2010/main" val="4122829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B46BA1-87A1-4802-80F8-14892875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102"/>
          </a:xfrm>
        </p:spPr>
        <p:txBody>
          <a:bodyPr/>
          <a:lstStyle/>
          <a:p>
            <a:r>
              <a:rPr lang="cs-CZ" dirty="0"/>
              <a:t>Přehled vybraných datových typů</a:t>
            </a:r>
          </a:p>
        </p:txBody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A182A23F-F7D3-44C7-9272-D9D070265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288290"/>
              </p:ext>
            </p:extLst>
          </p:nvPr>
        </p:nvGraphicFramePr>
        <p:xfrm>
          <a:off x="677334" y="1392702"/>
          <a:ext cx="9197657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074">
                  <a:extLst>
                    <a:ext uri="{9D8B030D-6E8A-4147-A177-3AD203B41FA5}">
                      <a16:colId xmlns:a16="http://schemas.microsoft.com/office/drawing/2014/main" val="3334953867"/>
                    </a:ext>
                  </a:extLst>
                </a:gridCol>
                <a:gridCol w="4050988">
                  <a:extLst>
                    <a:ext uri="{9D8B030D-6E8A-4147-A177-3AD203B41FA5}">
                      <a16:colId xmlns:a16="http://schemas.microsoft.com/office/drawing/2014/main" val="2828588935"/>
                    </a:ext>
                  </a:extLst>
                </a:gridCol>
                <a:gridCol w="2188556">
                  <a:extLst>
                    <a:ext uri="{9D8B030D-6E8A-4147-A177-3AD203B41FA5}">
                      <a16:colId xmlns:a16="http://schemas.microsoft.com/office/drawing/2014/main" val="3030765348"/>
                    </a:ext>
                  </a:extLst>
                </a:gridCol>
                <a:gridCol w="1463039">
                  <a:extLst>
                    <a:ext uri="{9D8B030D-6E8A-4147-A177-3AD203B41FA5}">
                      <a16:colId xmlns:a16="http://schemas.microsoft.com/office/drawing/2014/main" val="213281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Datový 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Uchovávaná hodnota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Výchozí hodnota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Velikost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19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Celočíselná hodnota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55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int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Celočíselná hodnota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98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Celočíselná hodnota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93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Desetinné číslo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587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float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Desetinné číslo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8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char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Znak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288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bool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Pravdivostní hodnota (</a:t>
                      </a:r>
                      <a:r>
                        <a:rPr lang="cs-CZ" dirty="0" err="1"/>
                        <a:t>true</a:t>
                      </a:r>
                      <a:r>
                        <a:rPr lang="cs-CZ" dirty="0"/>
                        <a:t>/</a:t>
                      </a:r>
                      <a:r>
                        <a:rPr lang="cs-CZ" dirty="0" err="1"/>
                        <a:t>false</a:t>
                      </a:r>
                      <a:r>
                        <a:rPr lang="cs-CZ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654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dirty="0" err="1"/>
                        <a:t>string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Řetězec / pole znaků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null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18 + (2*x)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618503"/>
                  </a:ext>
                </a:extLst>
              </a:tr>
            </a:tbl>
          </a:graphicData>
        </a:graphic>
      </p:graphicFrame>
      <p:sp>
        <p:nvSpPr>
          <p:cNvPr id="6" name="Bublinový popisek: se šipkou nahoru 5">
            <a:extLst>
              <a:ext uri="{FF2B5EF4-FFF2-40B4-BE49-F238E27FC236}">
                <a16:creationId xmlns:a16="http://schemas.microsoft.com/office/drawing/2014/main" id="{DB2A91A2-03AA-4747-B2C3-9F700D7AEB38}"/>
              </a:ext>
            </a:extLst>
          </p:cNvPr>
          <p:cNvSpPr/>
          <p:nvPr/>
        </p:nvSpPr>
        <p:spPr>
          <a:xfrm>
            <a:off x="5810735" y="4792308"/>
            <a:ext cx="2869809" cy="1684824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Není vhodné spoléhat na obsah výchozích hodnot!</a:t>
            </a:r>
          </a:p>
        </p:txBody>
      </p:sp>
    </p:spTree>
    <p:extLst>
      <p:ext uri="{BB962C8B-B14F-4D97-AF65-F5344CB8AC3E}">
        <p14:creationId xmlns:p14="http://schemas.microsoft.com/office/powerpoint/2010/main" val="117878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273913-2CAE-4A86-B118-D3684247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7169"/>
          </a:xfrm>
        </p:spPr>
        <p:txBody>
          <a:bodyPr/>
          <a:lstStyle/>
          <a:p>
            <a:r>
              <a:rPr lang="cs-CZ" dirty="0"/>
              <a:t>Deklarace a inicializace proměnných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11202D5-EB9F-4BCA-A205-7A2E6F818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584721"/>
            <a:ext cx="4185623" cy="576262"/>
          </a:xfrm>
        </p:spPr>
        <p:txBody>
          <a:bodyPr/>
          <a:lstStyle/>
          <a:p>
            <a:r>
              <a:rPr lang="cs-CZ" dirty="0"/>
              <a:t>Deklarace s inicializaci</a:t>
            </a:r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C8DD9CF7-27C7-4248-A338-857741A269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9268" y="2728912"/>
            <a:ext cx="3838575" cy="1447800"/>
          </a:xfrm>
        </p:spPr>
      </p:pic>
      <p:sp>
        <p:nvSpPr>
          <p:cNvPr id="6" name="Zástupný text 5">
            <a:extLst>
              <a:ext uri="{FF2B5EF4-FFF2-40B4-BE49-F238E27FC236}">
                <a16:creationId xmlns:a16="http://schemas.microsoft.com/office/drawing/2014/main" id="{189A4D56-3CA9-44AC-931C-FE7FE5073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593347"/>
            <a:ext cx="4185618" cy="576262"/>
          </a:xfrm>
        </p:spPr>
        <p:txBody>
          <a:bodyPr/>
          <a:lstStyle/>
          <a:p>
            <a:r>
              <a:rPr lang="cs-CZ" dirty="0"/>
              <a:t>Deklarace bez inicializace</a:t>
            </a:r>
          </a:p>
        </p:txBody>
      </p:sp>
      <p:pic>
        <p:nvPicPr>
          <p:cNvPr id="11" name="Zástupný obsah 10">
            <a:extLst>
              <a:ext uri="{FF2B5EF4-FFF2-40B4-BE49-F238E27FC236}">
                <a16:creationId xmlns:a16="http://schemas.microsoft.com/office/drawing/2014/main" id="{99EB6444-3D94-41ED-A9A1-9ED94B5EEDA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595279" y="2728912"/>
            <a:ext cx="3171825" cy="1400175"/>
          </a:xfrm>
        </p:spPr>
      </p:pic>
      <p:sp>
        <p:nvSpPr>
          <p:cNvPr id="12" name="Bublinový popisek: se šipkou nahoru 11">
            <a:extLst>
              <a:ext uri="{FF2B5EF4-FFF2-40B4-BE49-F238E27FC236}">
                <a16:creationId xmlns:a16="http://schemas.microsoft.com/office/drawing/2014/main" id="{C0C2E2A1-03BC-49E8-9EA9-9E5DC4A0F0FE}"/>
              </a:ext>
            </a:extLst>
          </p:cNvPr>
          <p:cNvSpPr/>
          <p:nvPr/>
        </p:nvSpPr>
        <p:spPr>
          <a:xfrm>
            <a:off x="5746286" y="4378351"/>
            <a:ext cx="2869809" cy="1684824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Proměnné obsahují příslušné výchozí hodnoty</a:t>
            </a:r>
          </a:p>
        </p:txBody>
      </p:sp>
    </p:spTree>
    <p:extLst>
      <p:ext uri="{BB962C8B-B14F-4D97-AF65-F5344CB8AC3E}">
        <p14:creationId xmlns:p14="http://schemas.microsoft.com/office/powerpoint/2010/main" val="149137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3F1C612D-6D38-4458-BCDF-B37FAF07C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– přiřazení hodnoty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B665EC63-932B-4165-8A39-7AEDFAFBE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Využívá se operátoru </a:t>
            </a:r>
            <a:r>
              <a:rPr lang="cs-CZ" sz="3200" b="1" dirty="0"/>
              <a:t>=</a:t>
            </a:r>
          </a:p>
          <a:p>
            <a:r>
              <a:rPr lang="cs-CZ" dirty="0"/>
              <a:t>Vždy platí, že vlevo je proměnná a vpravo hodnota</a:t>
            </a:r>
          </a:p>
          <a:p>
            <a:pPr lvl="1"/>
            <a:r>
              <a:rPr lang="cs-CZ" b="1" dirty="0"/>
              <a:t>PROMĚNNÁ = HODNOTA  -&gt; </a:t>
            </a:r>
            <a:r>
              <a:rPr lang="cs-CZ" b="1" dirty="0">
                <a:solidFill>
                  <a:srgbClr val="00B050"/>
                </a:solidFill>
              </a:rPr>
              <a:t>takto ANO</a:t>
            </a:r>
          </a:p>
          <a:p>
            <a:pPr lvl="1"/>
            <a:r>
              <a:rPr lang="cs-CZ" dirty="0"/>
              <a:t>HODNOTA = PROMĚNNÁ  </a:t>
            </a:r>
            <a:r>
              <a:rPr lang="cs-CZ" b="1" dirty="0"/>
              <a:t>-&gt; </a:t>
            </a:r>
            <a:r>
              <a:rPr lang="cs-CZ" b="1" dirty="0">
                <a:solidFill>
                  <a:srgbClr val="FF0000"/>
                </a:solidFill>
              </a:rPr>
              <a:t>takto NE</a:t>
            </a:r>
          </a:p>
          <a:p>
            <a:r>
              <a:rPr lang="cs-CZ" dirty="0"/>
              <a:t>Pozor ve vývojovém diagramu se používá pro přiřazení symbolu</a:t>
            </a:r>
            <a:r>
              <a:rPr lang="cs-CZ" sz="2000" dirty="0"/>
              <a:t> </a:t>
            </a:r>
            <a:r>
              <a:rPr lang="cs-CZ" sz="2000" b="1" dirty="0"/>
              <a:t>:= </a:t>
            </a:r>
          </a:p>
          <a:p>
            <a:r>
              <a:rPr lang="cs-CZ" dirty="0"/>
              <a:t>Operátor </a:t>
            </a:r>
            <a:r>
              <a:rPr lang="cs-CZ" sz="2400" b="1" dirty="0"/>
              <a:t>=</a:t>
            </a:r>
            <a:r>
              <a:rPr lang="cs-CZ" dirty="0"/>
              <a:t> se </a:t>
            </a:r>
            <a:r>
              <a:rPr lang="cs-CZ" b="1" dirty="0"/>
              <a:t>nepoužívá</a:t>
            </a:r>
            <a:r>
              <a:rPr lang="cs-CZ" dirty="0"/>
              <a:t>, pokud chceme zjistit, zda mají dvě proměnné stejnou hodnotu. Pro porovnání používáme </a:t>
            </a:r>
            <a:r>
              <a:rPr lang="cs-CZ" sz="2000" b="1" dirty="0"/>
              <a:t>==</a:t>
            </a:r>
            <a:r>
              <a:rPr lang="cs-C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785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860DACC-402C-475B-8D30-13B4A60C0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cs-CZ" dirty="0"/>
              <a:t>Přehled vybraných operátorů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9EB02984-D974-4F55-83B6-EEBC6E4D41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629204"/>
              </p:ext>
            </p:extLst>
          </p:nvPr>
        </p:nvGraphicFramePr>
        <p:xfrm>
          <a:off x="454855" y="2085523"/>
          <a:ext cx="11282289" cy="4095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74">
                  <a:extLst>
                    <a:ext uri="{9D8B030D-6E8A-4147-A177-3AD203B41FA5}">
                      <a16:colId xmlns:a16="http://schemas.microsoft.com/office/drawing/2014/main" val="3896414187"/>
                    </a:ext>
                  </a:extLst>
                </a:gridCol>
                <a:gridCol w="6147581">
                  <a:extLst>
                    <a:ext uri="{9D8B030D-6E8A-4147-A177-3AD203B41FA5}">
                      <a16:colId xmlns:a16="http://schemas.microsoft.com/office/drawing/2014/main" val="4178092138"/>
                    </a:ext>
                  </a:extLst>
                </a:gridCol>
                <a:gridCol w="4121834">
                  <a:extLst>
                    <a:ext uri="{9D8B030D-6E8A-4147-A177-3AD203B41FA5}">
                      <a16:colId xmlns:a16="http://schemas.microsoft.com/office/drawing/2014/main" val="1879175555"/>
                    </a:ext>
                  </a:extLst>
                </a:gridCol>
              </a:tblGrid>
              <a:tr h="356029">
                <a:tc>
                  <a:txBody>
                    <a:bodyPr/>
                    <a:lstStyle/>
                    <a:p>
                      <a:r>
                        <a:rPr lang="cs-CZ" sz="1600"/>
                        <a:t>Operátor</a:t>
                      </a:r>
                    </a:p>
                  </a:txBody>
                  <a:tcPr marL="67401" marR="67401" marT="33700" marB="33700"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Význam</a:t>
                      </a:r>
                    </a:p>
                  </a:txBody>
                  <a:tcPr marL="67401" marR="67401" marT="33700" marB="33700"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Příklad použití v C#</a:t>
                      </a:r>
                    </a:p>
                  </a:txBody>
                  <a:tcPr marL="67401" marR="67401" marT="33700" marB="33700"/>
                </a:tc>
                <a:extLst>
                  <a:ext uri="{0D108BD9-81ED-4DB2-BD59-A6C34878D82A}">
                    <a16:rowId xmlns:a16="http://schemas.microsoft.com/office/drawing/2014/main" val="928776350"/>
                  </a:ext>
                </a:extLst>
              </a:tr>
              <a:tr h="356029">
                <a:tc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+</a:t>
                      </a:r>
                    </a:p>
                  </a:txBody>
                  <a:tcPr marL="67401" marR="67401" marT="33700" marB="33700"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Sečtení dvou čísel, případně spojení řetězců</a:t>
                      </a:r>
                    </a:p>
                  </a:txBody>
                  <a:tcPr marL="67401" marR="67401" marT="33700" marB="33700"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A = 8 + 7; nebo </a:t>
                      </a:r>
                      <a:r>
                        <a:rPr lang="en-US" sz="1600" dirty="0"/>
                        <a:t> </a:t>
                      </a:r>
                      <a:r>
                        <a:rPr lang="cs-CZ" sz="1600" dirty="0"/>
                        <a:t>text = </a:t>
                      </a:r>
                      <a:r>
                        <a:rPr lang="en-US" sz="1600" dirty="0"/>
                        <a:t>“</a:t>
                      </a:r>
                      <a:r>
                        <a:rPr lang="cs-CZ" sz="1600" dirty="0"/>
                        <a:t>slovo1“ + </a:t>
                      </a:r>
                      <a:r>
                        <a:rPr lang="en-US" sz="1600" dirty="0"/>
                        <a:t>“</a:t>
                      </a:r>
                      <a:r>
                        <a:rPr lang="cs-CZ" sz="1600" dirty="0"/>
                        <a:t>slovo1“;</a:t>
                      </a:r>
                    </a:p>
                  </a:txBody>
                  <a:tcPr marL="67401" marR="67401" marT="33700" marB="33700"/>
                </a:tc>
                <a:extLst>
                  <a:ext uri="{0D108BD9-81ED-4DB2-BD59-A6C34878D82A}">
                    <a16:rowId xmlns:a16="http://schemas.microsoft.com/office/drawing/2014/main" val="1442116580"/>
                  </a:ext>
                </a:extLst>
              </a:tr>
              <a:tr h="356029">
                <a:tc>
                  <a:txBody>
                    <a:bodyPr/>
                    <a:lstStyle/>
                    <a:p>
                      <a:pPr algn="ctr"/>
                      <a:r>
                        <a:rPr lang="cs-CZ" sz="1600" b="1"/>
                        <a:t>-</a:t>
                      </a:r>
                    </a:p>
                  </a:txBody>
                  <a:tcPr marL="67401" marR="67401" marT="33700" marB="33700"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Rozdíl dvou čísel</a:t>
                      </a:r>
                    </a:p>
                  </a:txBody>
                  <a:tcPr marL="67401" marR="67401" marT="33700" marB="33700"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A = 13,7 – 6,3;</a:t>
                      </a:r>
                    </a:p>
                  </a:txBody>
                  <a:tcPr marL="67401" marR="67401" marT="33700" marB="33700"/>
                </a:tc>
                <a:extLst>
                  <a:ext uri="{0D108BD9-81ED-4DB2-BD59-A6C34878D82A}">
                    <a16:rowId xmlns:a16="http://schemas.microsoft.com/office/drawing/2014/main" val="1349669600"/>
                  </a:ext>
                </a:extLst>
              </a:tr>
              <a:tr h="356029">
                <a:tc>
                  <a:txBody>
                    <a:bodyPr/>
                    <a:lstStyle/>
                    <a:p>
                      <a:pPr algn="ctr"/>
                      <a:r>
                        <a:rPr lang="cs-CZ" sz="1600" b="1"/>
                        <a:t>*</a:t>
                      </a:r>
                    </a:p>
                  </a:txBody>
                  <a:tcPr marL="67401" marR="67401" marT="33700" marB="33700"/>
                </a:tc>
                <a:tc>
                  <a:txBody>
                    <a:bodyPr/>
                    <a:lstStyle/>
                    <a:p>
                      <a:r>
                        <a:rPr lang="cs-CZ" sz="1600"/>
                        <a:t>Násobení dvou čísel</a:t>
                      </a:r>
                    </a:p>
                  </a:txBody>
                  <a:tcPr marL="67401" marR="67401" marT="33700" marB="33700"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A = 15 * 3,2;</a:t>
                      </a:r>
                    </a:p>
                  </a:txBody>
                  <a:tcPr marL="67401" marR="67401" marT="33700" marB="33700"/>
                </a:tc>
                <a:extLst>
                  <a:ext uri="{0D108BD9-81ED-4DB2-BD59-A6C34878D82A}">
                    <a16:rowId xmlns:a16="http://schemas.microsoft.com/office/drawing/2014/main" val="2518979860"/>
                  </a:ext>
                </a:extLst>
              </a:tr>
              <a:tr h="336652">
                <a:tc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/</a:t>
                      </a:r>
                    </a:p>
                  </a:txBody>
                  <a:tcPr marL="67401" marR="67401" marT="33700" marB="33700"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Dělení dvou čísel (při celočíselném dělení se výsledek ořezává)</a:t>
                      </a:r>
                    </a:p>
                  </a:txBody>
                  <a:tcPr marL="67401" marR="67401" marT="33700" marB="33700"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A = 8 / 4; nebo B =  7,6 / 3,12;</a:t>
                      </a:r>
                    </a:p>
                  </a:txBody>
                  <a:tcPr marL="67401" marR="67401" marT="33700" marB="33700"/>
                </a:tc>
                <a:extLst>
                  <a:ext uri="{0D108BD9-81ED-4DB2-BD59-A6C34878D82A}">
                    <a16:rowId xmlns:a16="http://schemas.microsoft.com/office/drawing/2014/main" val="1906763200"/>
                  </a:ext>
                </a:extLst>
              </a:tr>
              <a:tr h="356029">
                <a:tc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%</a:t>
                      </a:r>
                    </a:p>
                  </a:txBody>
                  <a:tcPr marL="67401" marR="67401" marT="33700" marB="33700"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Modulo, zbytek po celočíselném dělení</a:t>
                      </a:r>
                    </a:p>
                  </a:txBody>
                  <a:tcPr marL="67401" marR="67401" marT="33700" marB="33700"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A = 17 % 3;</a:t>
                      </a:r>
                    </a:p>
                  </a:txBody>
                  <a:tcPr marL="67401" marR="67401" marT="33700" marB="33700"/>
                </a:tc>
                <a:extLst>
                  <a:ext uri="{0D108BD9-81ED-4DB2-BD59-A6C34878D82A}">
                    <a16:rowId xmlns:a16="http://schemas.microsoft.com/office/drawing/2014/main" val="458786861"/>
                  </a:ext>
                </a:extLst>
              </a:tr>
              <a:tr h="356029">
                <a:tc>
                  <a:txBody>
                    <a:bodyPr/>
                    <a:lstStyle/>
                    <a:p>
                      <a:pPr algn="ctr"/>
                      <a:r>
                        <a:rPr lang="cs-CZ" sz="1600" b="1"/>
                        <a:t>++ / --</a:t>
                      </a:r>
                    </a:p>
                  </a:txBody>
                  <a:tcPr marL="67401" marR="67401" marT="33700" marB="33700"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Zvýšení/snížení hodnoty o 1</a:t>
                      </a:r>
                    </a:p>
                  </a:txBody>
                  <a:tcPr marL="67401" marR="67401" marT="33700" marB="33700"/>
                </a:tc>
                <a:tc>
                  <a:txBody>
                    <a:bodyPr/>
                    <a:lstStyle/>
                    <a:p>
                      <a:r>
                        <a:rPr lang="cs-CZ" sz="1600" dirty="0" err="1"/>
                        <a:t>Pocet</a:t>
                      </a:r>
                      <a:r>
                        <a:rPr lang="cs-CZ" sz="1600" dirty="0"/>
                        <a:t>++; nebo Pocet2--; nebo ++</a:t>
                      </a:r>
                      <a:r>
                        <a:rPr lang="cs-CZ" sz="1600" dirty="0" err="1"/>
                        <a:t>Pocet</a:t>
                      </a:r>
                      <a:r>
                        <a:rPr lang="cs-CZ" sz="1600" dirty="0"/>
                        <a:t>;</a:t>
                      </a:r>
                    </a:p>
                  </a:txBody>
                  <a:tcPr marL="67401" marR="67401" marT="33700" marB="33700"/>
                </a:tc>
                <a:extLst>
                  <a:ext uri="{0D108BD9-81ED-4DB2-BD59-A6C34878D82A}">
                    <a16:rowId xmlns:a16="http://schemas.microsoft.com/office/drawing/2014/main" val="1961390211"/>
                  </a:ext>
                </a:extLst>
              </a:tr>
              <a:tr h="356029">
                <a:tc>
                  <a:txBody>
                    <a:bodyPr/>
                    <a:lstStyle/>
                    <a:p>
                      <a:pPr algn="ctr"/>
                      <a:r>
                        <a:rPr lang="cs-CZ" sz="1600" b="1"/>
                        <a:t>+=</a:t>
                      </a:r>
                    </a:p>
                  </a:txBody>
                  <a:tcPr marL="67401" marR="67401" marT="33700" marB="33700"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Přičtení s přiřazením. Zkrácený zápis: </a:t>
                      </a:r>
                      <a:r>
                        <a:rPr lang="cs-CZ" sz="1600" dirty="0" err="1"/>
                        <a:t>promenna</a:t>
                      </a:r>
                      <a:r>
                        <a:rPr lang="cs-CZ" sz="1600" dirty="0"/>
                        <a:t> = </a:t>
                      </a:r>
                      <a:r>
                        <a:rPr lang="cs-CZ" sz="1600" dirty="0" err="1"/>
                        <a:t>promenna</a:t>
                      </a:r>
                      <a:r>
                        <a:rPr lang="cs-CZ" sz="1600" dirty="0"/>
                        <a:t> + 3;</a:t>
                      </a:r>
                    </a:p>
                  </a:txBody>
                  <a:tcPr marL="67401" marR="67401" marT="33700" marB="33700"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A += 3;</a:t>
                      </a:r>
                    </a:p>
                  </a:txBody>
                  <a:tcPr marL="67401" marR="67401" marT="33700" marB="33700"/>
                </a:tc>
                <a:extLst>
                  <a:ext uri="{0D108BD9-81ED-4DB2-BD59-A6C34878D82A}">
                    <a16:rowId xmlns:a16="http://schemas.microsoft.com/office/drawing/2014/main" val="3708017391"/>
                  </a:ext>
                </a:extLst>
              </a:tr>
              <a:tr h="356029">
                <a:tc>
                  <a:txBody>
                    <a:bodyPr/>
                    <a:lstStyle/>
                    <a:p>
                      <a:pPr algn="ctr"/>
                      <a:r>
                        <a:rPr lang="cs-CZ" sz="1600" b="1"/>
                        <a:t>-=</a:t>
                      </a:r>
                    </a:p>
                  </a:txBody>
                  <a:tcPr marL="67401" marR="67401" marT="33700" marB="33700"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Odečtení s přiřazením. Zkrácení zápisu: prom = prom – 8;</a:t>
                      </a:r>
                    </a:p>
                  </a:txBody>
                  <a:tcPr marL="67401" marR="67401" marT="33700" marB="33700"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B -= 8;</a:t>
                      </a:r>
                    </a:p>
                  </a:txBody>
                  <a:tcPr marL="67401" marR="67401" marT="33700" marB="33700"/>
                </a:tc>
                <a:extLst>
                  <a:ext uri="{0D108BD9-81ED-4DB2-BD59-A6C34878D82A}">
                    <a16:rowId xmlns:a16="http://schemas.microsoft.com/office/drawing/2014/main" val="2572725000"/>
                  </a:ext>
                </a:extLst>
              </a:tr>
              <a:tr h="35602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endParaRPr lang="cs-CZ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401" marR="67401" marT="33700" marB="33700"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Logické násobení pravdivostních tvrzení. Obě musí platit pro </a:t>
                      </a:r>
                      <a:r>
                        <a:rPr lang="cs-CZ" sz="1600" b="1" i="1" dirty="0" err="1"/>
                        <a:t>true</a:t>
                      </a:r>
                      <a:endParaRPr lang="cs-CZ" sz="1600" b="1" i="1" dirty="0"/>
                    </a:p>
                  </a:txBody>
                  <a:tcPr marL="67401" marR="67401" marT="33700" marB="337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 err="1"/>
                        <a:t>Result</a:t>
                      </a:r>
                      <a:r>
                        <a:rPr lang="cs-CZ" sz="1600" dirty="0"/>
                        <a:t> = (a &gt;= 1) </a:t>
                      </a:r>
                      <a:r>
                        <a:rPr lang="en-US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r>
                        <a:rPr lang="cs-CZ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(b &lt; 3);</a:t>
                      </a:r>
                    </a:p>
                  </a:txBody>
                  <a:tcPr marL="67401" marR="67401" marT="33700" marB="33700"/>
                </a:tc>
                <a:extLst>
                  <a:ext uri="{0D108BD9-81ED-4DB2-BD59-A6C34878D82A}">
                    <a16:rowId xmlns:a16="http://schemas.microsoft.com/office/drawing/2014/main" val="3724975982"/>
                  </a:ext>
                </a:extLst>
              </a:tr>
              <a:tr h="518642">
                <a:tc>
                  <a:txBody>
                    <a:bodyPr/>
                    <a:lstStyle/>
                    <a:p>
                      <a:pPr algn="ctr"/>
                      <a:r>
                        <a:rPr lang="cs-CZ" sz="1600" b="1" dirty="0"/>
                        <a:t>||</a:t>
                      </a:r>
                    </a:p>
                  </a:txBody>
                  <a:tcPr marL="67401" marR="67401" marT="33700" marB="33700"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Logický součet pravdivostních tvrzení. Alespoň jedno musí platit pro </a:t>
                      </a:r>
                      <a:r>
                        <a:rPr lang="cs-CZ" sz="1600" b="1" i="1" dirty="0" err="1"/>
                        <a:t>true</a:t>
                      </a:r>
                      <a:endParaRPr lang="cs-CZ" sz="1600" b="1" i="1" dirty="0"/>
                    </a:p>
                  </a:txBody>
                  <a:tcPr marL="67401" marR="67401" marT="33700" marB="337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 err="1"/>
                        <a:t>Result</a:t>
                      </a:r>
                      <a:r>
                        <a:rPr lang="cs-CZ" sz="1600" dirty="0"/>
                        <a:t> = (c &lt; -4) </a:t>
                      </a:r>
                      <a:r>
                        <a:rPr lang="cs-CZ" sz="1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|| (d &gt; 5);</a:t>
                      </a:r>
                    </a:p>
                  </a:txBody>
                  <a:tcPr marL="67401" marR="67401" marT="33700" marB="33700"/>
                </a:tc>
                <a:extLst>
                  <a:ext uri="{0D108BD9-81ED-4DB2-BD59-A6C34878D82A}">
                    <a16:rowId xmlns:a16="http://schemas.microsoft.com/office/drawing/2014/main" val="2204763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7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B9FC2A-1772-41D9-A58D-701F9158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9711"/>
          </a:xfrm>
        </p:spPr>
        <p:txBody>
          <a:bodyPr/>
          <a:lstStyle/>
          <a:p>
            <a:r>
              <a:rPr lang="cs-CZ" dirty="0"/>
              <a:t>Přetypování hodnot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FA7AB4-8773-43CE-97E2-ACA909611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2529"/>
            <a:ext cx="8596668" cy="4268833"/>
          </a:xfrm>
        </p:spPr>
        <p:txBody>
          <a:bodyPr/>
          <a:lstStyle/>
          <a:p>
            <a:r>
              <a:rPr lang="cs-CZ" dirty="0"/>
              <a:t>Přetypování by se dalo zjednodušit na pojem převedení, ale není to přesné!</a:t>
            </a:r>
          </a:p>
          <a:p>
            <a:r>
              <a:rPr lang="cs-CZ" dirty="0"/>
              <a:t>Přetypováním z jednoho datového typu na druhý může docházet k nežádoucí ztrátě informací v případě, že převádíme z přesnějšího na méně přesné</a:t>
            </a:r>
          </a:p>
          <a:p>
            <a:r>
              <a:rPr lang="cs-CZ" dirty="0"/>
              <a:t>Implicitní vs Explicitní přetypování</a:t>
            </a:r>
          </a:p>
          <a:p>
            <a:pPr lvl="1"/>
            <a:r>
              <a:rPr lang="cs-CZ" b="1" dirty="0"/>
              <a:t>Implicitní </a:t>
            </a:r>
            <a:r>
              <a:rPr lang="cs-CZ" dirty="0"/>
              <a:t>– provedeno automaticky kompilátorem</a:t>
            </a:r>
          </a:p>
          <a:p>
            <a:pPr lvl="1"/>
            <a:r>
              <a:rPr lang="cs-CZ" b="1" dirty="0"/>
              <a:t>Explicitní</a:t>
            </a:r>
            <a:r>
              <a:rPr lang="cs-CZ" dirty="0"/>
              <a:t> – vynucené převedení - může dojít ke ztrátě informace</a:t>
            </a:r>
          </a:p>
          <a:p>
            <a:pPr marL="457200" lvl="1" indent="0">
              <a:buNone/>
            </a:pP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927322A-C429-48BB-BC3E-C6C9A76EF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761" y="4137285"/>
            <a:ext cx="6789813" cy="190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84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1742BC-412B-4D00-B50B-12E2367C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4466"/>
          </a:xfrm>
        </p:spPr>
        <p:txBody>
          <a:bodyPr/>
          <a:lstStyle/>
          <a:p>
            <a:r>
              <a:rPr lang="cs-CZ" dirty="0"/>
              <a:t>Kolekce, řetězce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075D5D-EB68-4C41-83A8-4D259FFBF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4066"/>
            <a:ext cx="8596668" cy="4824334"/>
          </a:xfrm>
        </p:spPr>
        <p:txBody>
          <a:bodyPr/>
          <a:lstStyle/>
          <a:p>
            <a:r>
              <a:rPr lang="cs-CZ" dirty="0"/>
              <a:t>Pokročilé datové struktury, které nám pomáhají jednodušeji operovat s daty</a:t>
            </a:r>
          </a:p>
          <a:p>
            <a:r>
              <a:rPr lang="cs-CZ" b="1" dirty="0"/>
              <a:t>Kolekce</a:t>
            </a:r>
            <a:r>
              <a:rPr lang="cs-CZ" dirty="0"/>
              <a:t>  = struktury, které nám umožňují ukládat větší množství jednoduchých datových typů</a:t>
            </a:r>
          </a:p>
          <a:p>
            <a:pPr lvl="1"/>
            <a:r>
              <a:rPr lang="cs-CZ" b="1" dirty="0"/>
              <a:t>Pole</a:t>
            </a:r>
            <a:r>
              <a:rPr lang="cs-CZ" dirty="0"/>
              <a:t> – statická kolekce, obsahující položky stejného datového typu</a:t>
            </a:r>
          </a:p>
          <a:p>
            <a:pPr lvl="1"/>
            <a:r>
              <a:rPr lang="cs-CZ" b="1" dirty="0"/>
              <a:t>List</a:t>
            </a:r>
            <a:r>
              <a:rPr lang="cs-CZ" dirty="0"/>
              <a:t> (seznam) – dynamická kolekce, obsahující položky stejného datového typu</a:t>
            </a:r>
          </a:p>
          <a:p>
            <a:r>
              <a:rPr lang="cs-CZ" b="1" dirty="0"/>
              <a:t>Řetězec</a:t>
            </a:r>
            <a:r>
              <a:rPr lang="cs-CZ" dirty="0"/>
              <a:t> – struktura obsahující text, lze na něj pohlížet jako na pole znaků</a:t>
            </a:r>
          </a:p>
          <a:p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ACA9E9D-F1EE-4CE5-8875-1BAF612A0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204" y="3571538"/>
            <a:ext cx="7136928" cy="297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39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268869-B7D9-4883-9736-1FF4D7A8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4446"/>
          </a:xfrm>
        </p:spPr>
        <p:txBody>
          <a:bodyPr/>
          <a:lstStyle/>
          <a:p>
            <a:r>
              <a:rPr lang="cs-CZ" dirty="0"/>
              <a:t>Práce s konzolí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CC08A9-B25D-410B-B57C-ECB896C38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8939"/>
            <a:ext cx="8596668" cy="4422424"/>
          </a:xfrm>
        </p:spPr>
        <p:txBody>
          <a:bodyPr/>
          <a:lstStyle/>
          <a:p>
            <a:r>
              <a:rPr lang="cs-CZ" dirty="0"/>
              <a:t>Rozhraní konzole lze využít pro komunikace uživatele s aplikací</a:t>
            </a:r>
          </a:p>
          <a:p>
            <a:r>
              <a:rPr lang="cs-CZ" dirty="0"/>
              <a:t>Pomocí konzole můžeme vypisovat potřebné hodnoty případně získat vstupy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D083EC13-772D-4694-8239-24017B8CA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996" y="2620900"/>
            <a:ext cx="6105343" cy="342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95801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863</Words>
  <Application>Microsoft Office PowerPoint</Application>
  <PresentationFormat>Širokoúhlá obrazovka</PresentationFormat>
  <Paragraphs>134</Paragraphs>
  <Slides>17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Fazeta</vt:lpstr>
      <vt:lpstr>Programování</vt:lpstr>
      <vt:lpstr>Proměnná</vt:lpstr>
      <vt:lpstr>Přehled vybraných datových typů</vt:lpstr>
      <vt:lpstr>Deklarace a inicializace proměnných</vt:lpstr>
      <vt:lpstr>Proměnná – přiřazení hodnoty</vt:lpstr>
      <vt:lpstr>Přehled vybraných operátorů</vt:lpstr>
      <vt:lpstr>Přetypování hodnot</vt:lpstr>
      <vt:lpstr>Kolekce, řetězce</vt:lpstr>
      <vt:lpstr>Práce s konzolí</vt:lpstr>
      <vt:lpstr>Rozhodování o pravdivosti tvrzení</vt:lpstr>
      <vt:lpstr>Rozhodovací podmínka – if else</vt:lpstr>
      <vt:lpstr>Cykly s neznámým počtem opakování</vt:lpstr>
      <vt:lpstr>Cyklus s pevným počtem opakování</vt:lpstr>
      <vt:lpstr>Rozhodování podle hodnoty proměnné</vt:lpstr>
      <vt:lpstr>Funkce</vt:lpstr>
      <vt:lpstr>Prezentace aplikace PowerPoint</vt:lpstr>
      <vt:lpstr>Prostor pro dotazy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13</cp:revision>
  <dcterms:created xsi:type="dcterms:W3CDTF">2020-10-25T17:23:37Z</dcterms:created>
  <dcterms:modified xsi:type="dcterms:W3CDTF">2020-11-03T10:44:15Z</dcterms:modified>
</cp:coreProperties>
</file>