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větlý sty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50389B-1DDA-4BBA-A767-7DE526163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/>
              <a:t>Programování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94769CE-920F-4D59-AD90-29D528C70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6"/>
            <a:ext cx="7766936" cy="1096899"/>
          </a:xfrm>
        </p:spPr>
        <p:txBody>
          <a:bodyPr/>
          <a:lstStyle/>
          <a:p>
            <a:r>
              <a:rPr lang="cs-CZ" dirty="0"/>
              <a:t>Výjimky v běhu programu</a:t>
            </a:r>
          </a:p>
        </p:txBody>
      </p:sp>
    </p:spTree>
    <p:extLst>
      <p:ext uri="{BB962C8B-B14F-4D97-AF65-F5344CB8AC3E}">
        <p14:creationId xmlns:p14="http://schemas.microsoft.com/office/powerpoint/2010/main" val="39047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928CF9-F6A3-49E7-ABF5-849E360B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7846"/>
          </a:xfrm>
        </p:spPr>
        <p:txBody>
          <a:bodyPr/>
          <a:lstStyle/>
          <a:p>
            <a:r>
              <a:rPr lang="cs-CZ" dirty="0"/>
              <a:t>Ovládání programu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0042385-5A36-4194-9E84-214659FFC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9989"/>
            <a:ext cx="8596668" cy="4381374"/>
          </a:xfrm>
        </p:spPr>
        <p:txBody>
          <a:bodyPr/>
          <a:lstStyle/>
          <a:p>
            <a:r>
              <a:rPr lang="cs-CZ" dirty="0"/>
              <a:t>Doposud ovládání tzv. </a:t>
            </a:r>
            <a:r>
              <a:rPr lang="cs-CZ" dirty="0">
                <a:solidFill>
                  <a:schemeClr val="accent1">
                    <a:lumMod val="50000"/>
                  </a:schemeClr>
                </a:solidFill>
              </a:rPr>
              <a:t>NICE PATH </a:t>
            </a:r>
            <a:r>
              <a:rPr lang="cs-CZ" dirty="0"/>
              <a:t>(pěkná cesta)</a:t>
            </a:r>
          </a:p>
          <a:p>
            <a:pPr lvl="1"/>
            <a:r>
              <a:rPr lang="cs-CZ" dirty="0"/>
              <a:t>Iterativní cykly</a:t>
            </a:r>
          </a:p>
          <a:p>
            <a:pPr lvl="1"/>
            <a:r>
              <a:rPr lang="cs-CZ" dirty="0"/>
              <a:t>Cykly s neznámým počtem opakování</a:t>
            </a:r>
          </a:p>
          <a:p>
            <a:pPr lvl="1"/>
            <a:r>
              <a:rPr lang="cs-CZ" dirty="0"/>
              <a:t>Switch – case</a:t>
            </a:r>
          </a:p>
          <a:p>
            <a:pPr lvl="1"/>
            <a:r>
              <a:rPr lang="cs-CZ" dirty="0" err="1"/>
              <a:t>If</a:t>
            </a:r>
            <a:r>
              <a:rPr lang="cs-CZ" dirty="0"/>
              <a:t> </a:t>
            </a:r>
            <a:r>
              <a:rPr lang="cs-CZ" dirty="0" err="1"/>
              <a:t>else</a:t>
            </a:r>
            <a:endParaRPr lang="cs-CZ" dirty="0"/>
          </a:p>
          <a:p>
            <a:pPr lvl="1"/>
            <a:r>
              <a:rPr lang="cs-CZ" dirty="0"/>
              <a:t>Vstupní argumenty při spouštění aplikace</a:t>
            </a:r>
          </a:p>
          <a:p>
            <a:pPr lvl="1"/>
            <a:endParaRPr lang="cs-CZ" dirty="0"/>
          </a:p>
          <a:p>
            <a:pPr marL="292100" lvl="1" indent="-292100"/>
            <a:r>
              <a:rPr lang="cs-CZ" dirty="0"/>
              <a:t> </a:t>
            </a:r>
            <a:r>
              <a:rPr lang="cs-CZ" sz="1800" dirty="0"/>
              <a:t>Uživatel vkládá pouze validní vstupy a nesnaží se nám aplikaci rozbít</a:t>
            </a:r>
          </a:p>
          <a:p>
            <a:pPr marL="292100" lvl="1" indent="-292100"/>
            <a:r>
              <a:rPr lang="cs-CZ" sz="1800" dirty="0"/>
              <a:t>Soubory, které bychom chtěli načíst existují </a:t>
            </a:r>
          </a:p>
          <a:p>
            <a:pPr marL="292100" lvl="1" indent="-292100"/>
            <a:r>
              <a:rPr lang="cs-CZ" sz="1800" dirty="0"/>
              <a:t>Odkazy, na které ukazujeme mají správný formát</a:t>
            </a:r>
          </a:p>
          <a:p>
            <a:pPr marL="292100" lvl="1" indent="-292100"/>
            <a:r>
              <a:rPr lang="cs-CZ" sz="1800" dirty="0"/>
              <a:t>Apod.</a:t>
            </a:r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74365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26AF4C-EDC5-4A66-A488-1F9EE558F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4966"/>
          </a:xfrm>
        </p:spPr>
        <p:txBody>
          <a:bodyPr/>
          <a:lstStyle/>
          <a:p>
            <a:r>
              <a:rPr lang="cs-CZ" dirty="0"/>
              <a:t>Výjimky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0E53671-F850-4055-A27F-8C621DCC9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0327"/>
            <a:ext cx="8596668" cy="4311036"/>
          </a:xfrm>
        </p:spPr>
        <p:txBody>
          <a:bodyPr/>
          <a:lstStyle/>
          <a:p>
            <a:r>
              <a:rPr lang="cs-CZ" dirty="0"/>
              <a:t>= problém, který vznikne za běhu programu</a:t>
            </a:r>
          </a:p>
          <a:p>
            <a:r>
              <a:rPr lang="cs-CZ" dirty="0"/>
              <a:t>Ve většině případů způsobuje pád a ukončení programu a ztrátu dat</a:t>
            </a:r>
          </a:p>
          <a:p>
            <a:r>
              <a:rPr lang="cs-CZ" dirty="0"/>
              <a:t>V C# je výjimka odezva na výjimečný stav, který vyvstane za průběhu programu</a:t>
            </a:r>
          </a:p>
          <a:p>
            <a:pPr lvl="1"/>
            <a:r>
              <a:rPr lang="cs-CZ" dirty="0"/>
              <a:t>Např.: dělení nulou</a:t>
            </a:r>
          </a:p>
          <a:p>
            <a:r>
              <a:rPr lang="cs-CZ" b="1" dirty="0" err="1"/>
              <a:t>Exceptions</a:t>
            </a:r>
            <a:r>
              <a:rPr lang="cs-CZ" dirty="0"/>
              <a:t> – třída pro řešení výjimek</a:t>
            </a:r>
          </a:p>
          <a:p>
            <a:r>
              <a:rPr lang="cs-CZ" dirty="0"/>
              <a:t>Výjimky ovládáme pomocí klíčových slov:</a:t>
            </a:r>
          </a:p>
          <a:p>
            <a:pPr lvl="1"/>
            <a:r>
              <a:rPr lang="cs-CZ" dirty="0" err="1"/>
              <a:t>try</a:t>
            </a:r>
            <a:endParaRPr lang="cs-CZ" dirty="0"/>
          </a:p>
          <a:p>
            <a:pPr lvl="1"/>
            <a:r>
              <a:rPr lang="cs-CZ" dirty="0" err="1"/>
              <a:t>catch</a:t>
            </a:r>
            <a:endParaRPr lang="cs-CZ" dirty="0"/>
          </a:p>
          <a:p>
            <a:pPr lvl="1"/>
            <a:r>
              <a:rPr lang="cs-CZ" dirty="0" err="1"/>
              <a:t>finally</a:t>
            </a:r>
            <a:endParaRPr lang="cs-CZ" dirty="0"/>
          </a:p>
          <a:p>
            <a:pPr lvl="1"/>
            <a:r>
              <a:rPr lang="cs-CZ" dirty="0" err="1"/>
              <a:t>throw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7082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E22D8A-BB79-4CB0-8680-4446288D3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6831"/>
          </a:xfrm>
        </p:spPr>
        <p:txBody>
          <a:bodyPr/>
          <a:lstStyle/>
          <a:p>
            <a:r>
              <a:rPr lang="cs-CZ" dirty="0"/>
              <a:t>Konstrukce </a:t>
            </a:r>
            <a:r>
              <a:rPr lang="cs-CZ" dirty="0" err="1"/>
              <a:t>try-catch-finally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06503A5-87D1-4978-AB10-0D49B1B6B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4733"/>
            <a:ext cx="8596668" cy="4226630"/>
          </a:xfrm>
        </p:spPr>
        <p:txBody>
          <a:bodyPr/>
          <a:lstStyle/>
          <a:p>
            <a:r>
              <a:rPr lang="cs-CZ" dirty="0"/>
              <a:t>Konstrukce se využívá pro řešení krizové části kódu</a:t>
            </a:r>
          </a:p>
          <a:p>
            <a:r>
              <a:rPr lang="cs-CZ" dirty="0"/>
              <a:t>Krizová část kódu = část kódu, kde se může vyskytnou chybové chování a může tak způsobit výjimku v běhu programu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E5508FD-35E8-4577-B132-CC562FDC5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441" y="2980762"/>
            <a:ext cx="6322454" cy="342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2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E22D8A-BB79-4CB0-8680-4446288D3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6831"/>
          </a:xfrm>
        </p:spPr>
        <p:txBody>
          <a:bodyPr/>
          <a:lstStyle/>
          <a:p>
            <a:r>
              <a:rPr lang="cs-CZ" dirty="0"/>
              <a:t>Konstrukce </a:t>
            </a:r>
            <a:r>
              <a:rPr lang="cs-CZ" dirty="0" err="1"/>
              <a:t>try-catch-finally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06503A5-87D1-4978-AB10-0D49B1B6B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4733"/>
            <a:ext cx="8596668" cy="4226630"/>
          </a:xfrm>
        </p:spPr>
        <p:txBody>
          <a:bodyPr/>
          <a:lstStyle/>
          <a:p>
            <a:r>
              <a:rPr lang="cs-CZ" dirty="0"/>
              <a:t>V rámci krizové části můžeme odchytávat více typu výjimek, která může mít specifické chování v závislosti na typu chyby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839A9A6D-5556-4F0B-8239-44D5E6B01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697" y="2490201"/>
            <a:ext cx="6681941" cy="419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89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B03245-5B06-4EA1-88C6-9E7B398A9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1237"/>
          </a:xfrm>
        </p:spPr>
        <p:txBody>
          <a:bodyPr/>
          <a:lstStyle/>
          <a:p>
            <a:r>
              <a:rPr lang="cs-CZ" dirty="0"/>
              <a:t>Třída </a:t>
            </a:r>
            <a:r>
              <a:rPr lang="cs-CZ" dirty="0" err="1"/>
              <a:t>Exceptions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8B58B15-1FA7-4C54-A6EB-7EC03C716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2529"/>
            <a:ext cx="8596668" cy="4268833"/>
          </a:xfrm>
        </p:spPr>
        <p:txBody>
          <a:bodyPr/>
          <a:lstStyle/>
          <a:p>
            <a:r>
              <a:rPr lang="cs-CZ" dirty="0"/>
              <a:t>Veškeré výjimky jsou v C# vyjádřené jako třídy</a:t>
            </a:r>
          </a:p>
          <a:p>
            <a:r>
              <a:rPr lang="cs-CZ" dirty="0"/>
              <a:t>Všechny více či méně vychází z obecné třídy </a:t>
            </a:r>
            <a:r>
              <a:rPr lang="cs-CZ" dirty="0" err="1"/>
              <a:t>System.Exception</a:t>
            </a:r>
            <a:endParaRPr lang="cs-CZ" dirty="0"/>
          </a:p>
          <a:p>
            <a:r>
              <a:rPr lang="cs-CZ" dirty="0"/>
              <a:t>Programátor má možnost si vytvořit i vlastní typ výjimky</a:t>
            </a:r>
          </a:p>
          <a:p>
            <a:pPr lvl="1"/>
            <a:r>
              <a:rPr lang="cs-CZ" dirty="0"/>
              <a:t>Probereme později, jakmile se seznámíme s OOP</a:t>
            </a:r>
          </a:p>
          <a:p>
            <a:r>
              <a:rPr lang="cs-CZ" dirty="0"/>
              <a:t>Mimo obecné chyby, </a:t>
            </a:r>
            <a:r>
              <a:rPr lang="cs-CZ" dirty="0" err="1"/>
              <a:t>Exception</a:t>
            </a:r>
            <a:r>
              <a:rPr lang="cs-CZ" dirty="0"/>
              <a:t>, jsou v C# popsané i specifičtější chyby např.:</a:t>
            </a:r>
          </a:p>
          <a:p>
            <a:pPr lvl="1"/>
            <a:r>
              <a:rPr lang="cs-CZ" dirty="0" err="1"/>
              <a:t>IndexOutOfRangesException</a:t>
            </a:r>
            <a:r>
              <a:rPr lang="cs-CZ" dirty="0"/>
              <a:t> – obvykle u polí</a:t>
            </a:r>
          </a:p>
          <a:p>
            <a:pPr lvl="1"/>
            <a:r>
              <a:rPr lang="cs-CZ" dirty="0" err="1"/>
              <a:t>FormatExceptions</a:t>
            </a:r>
            <a:r>
              <a:rPr lang="cs-CZ" dirty="0"/>
              <a:t> – jakákoliv formátovací chyba</a:t>
            </a:r>
          </a:p>
          <a:p>
            <a:pPr lvl="1"/>
            <a:r>
              <a:rPr lang="cs-CZ" dirty="0" err="1"/>
              <a:t>DivideByZeroException</a:t>
            </a:r>
            <a:r>
              <a:rPr lang="cs-CZ" dirty="0"/>
              <a:t> – dělení nulou</a:t>
            </a:r>
          </a:p>
          <a:p>
            <a:pPr lvl="1"/>
            <a:r>
              <a:rPr lang="cs-CZ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52477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B91EB4-408D-46F6-A440-42E85DFF9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53440"/>
          </a:xfrm>
        </p:spPr>
        <p:txBody>
          <a:bodyPr/>
          <a:lstStyle/>
          <a:p>
            <a:r>
              <a:rPr lang="cs-CZ" dirty="0"/>
              <a:t>Klíčové slovo </a:t>
            </a:r>
            <a:r>
              <a:rPr lang="cs-CZ" dirty="0" err="1"/>
              <a:t>throw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275A245-7746-43A8-9129-032C32814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0327"/>
            <a:ext cx="8596668" cy="4311036"/>
          </a:xfrm>
        </p:spPr>
        <p:txBody>
          <a:bodyPr/>
          <a:lstStyle/>
          <a:p>
            <a:r>
              <a:rPr lang="cs-CZ" dirty="0"/>
              <a:t>Pomocí klíčového slova </a:t>
            </a:r>
            <a:r>
              <a:rPr lang="cs-CZ" b="1" dirty="0" err="1"/>
              <a:t>throw</a:t>
            </a:r>
            <a:r>
              <a:rPr lang="cs-CZ" dirty="0"/>
              <a:t> můžeme vynutit vznik výjimky</a:t>
            </a:r>
          </a:p>
          <a:p>
            <a:r>
              <a:rPr lang="cs-CZ" dirty="0"/>
              <a:t>Obvykle vyhazujeme výjimku v části </a:t>
            </a:r>
            <a:r>
              <a:rPr lang="cs-CZ" dirty="0" err="1"/>
              <a:t>catch</a:t>
            </a:r>
            <a:r>
              <a:rPr lang="cs-CZ" dirty="0"/>
              <a:t> v </a:t>
            </a:r>
            <a:r>
              <a:rPr lang="cs-CZ" dirty="0" err="1"/>
              <a:t>try-catch</a:t>
            </a:r>
            <a:r>
              <a:rPr lang="cs-CZ" dirty="0"/>
              <a:t> konstrukci</a:t>
            </a:r>
          </a:p>
          <a:p>
            <a:r>
              <a:rPr lang="cs-CZ" dirty="0"/>
              <a:t>Tímto způsobem můžeme vyhazovat i námi vytvořené </a:t>
            </a:r>
            <a:r>
              <a:rPr lang="cs-CZ" dirty="0" err="1"/>
              <a:t>vyjímky</a:t>
            </a:r>
            <a:endParaRPr lang="cs-CZ" dirty="0"/>
          </a:p>
          <a:p>
            <a:r>
              <a:rPr lang="cs-CZ" dirty="0"/>
              <a:t>Lze vyhazovat pouze objekty, které jsou nějakým způsobem odvozené od obecné třídy </a:t>
            </a:r>
            <a:r>
              <a:rPr lang="cs-CZ" dirty="0" err="1"/>
              <a:t>Exception</a:t>
            </a:r>
            <a:r>
              <a:rPr lang="cs-CZ" dirty="0"/>
              <a:t> – </a:t>
            </a:r>
            <a:r>
              <a:rPr lang="cs-CZ" i="1" dirty="0">
                <a:solidFill>
                  <a:schemeClr val="accent1">
                    <a:lumMod val="75000"/>
                  </a:schemeClr>
                </a:solidFill>
              </a:rPr>
              <a:t>více po probrání OOP</a:t>
            </a:r>
          </a:p>
          <a:p>
            <a:endParaRPr lang="cs-CZ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74F3179-EE39-4F7F-A545-0941896E2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910" y="4229466"/>
            <a:ext cx="7127516" cy="146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33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17BC1655-26C2-488E-A9AE-6E11E936C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856" y="366430"/>
            <a:ext cx="8968151" cy="5626406"/>
          </a:xfrm>
        </p:spPr>
      </p:pic>
    </p:spTree>
    <p:extLst>
      <p:ext uri="{BB962C8B-B14F-4D97-AF65-F5344CB8AC3E}">
        <p14:creationId xmlns:p14="http://schemas.microsoft.com/office/powerpoint/2010/main" val="251658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FFB287-CD26-4D9E-9BE0-13F39B850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73612"/>
          </a:xfrm>
        </p:spPr>
        <p:txBody>
          <a:bodyPr>
            <a:normAutofit fontScale="90000"/>
          </a:bodyPr>
          <a:lstStyle/>
          <a:p>
            <a:r>
              <a:rPr lang="cs-CZ" dirty="0"/>
              <a:t>Ukázka obsluhy výjimek v programu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688211FC-E454-427C-8DC0-360A22B2F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675" y="1885950"/>
            <a:ext cx="4886325" cy="1543050"/>
          </a:xfr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A84A6806-EBB6-4B7B-BD12-0D5E25870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4046145"/>
            <a:ext cx="4886325" cy="1333997"/>
          </a:xfrm>
          <a:prstGeom prst="rect">
            <a:avLst/>
          </a:prstGeom>
        </p:spPr>
      </p:pic>
      <p:sp>
        <p:nvSpPr>
          <p:cNvPr id="8" name="Šipka: doleva 7">
            <a:extLst>
              <a:ext uri="{FF2B5EF4-FFF2-40B4-BE49-F238E27FC236}">
                <a16:creationId xmlns:a16="http://schemas.microsoft.com/office/drawing/2014/main" id="{A3A01101-FF7D-4613-84C1-A0EA52E8FE07}"/>
              </a:ext>
            </a:extLst>
          </p:cNvPr>
          <p:cNvSpPr/>
          <p:nvPr/>
        </p:nvSpPr>
        <p:spPr>
          <a:xfrm>
            <a:off x="6836896" y="1885949"/>
            <a:ext cx="2574388" cy="152312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NICE PATH</a:t>
            </a:r>
          </a:p>
        </p:txBody>
      </p:sp>
      <p:sp>
        <p:nvSpPr>
          <p:cNvPr id="11" name="Šipka: doleva 10">
            <a:extLst>
              <a:ext uri="{FF2B5EF4-FFF2-40B4-BE49-F238E27FC236}">
                <a16:creationId xmlns:a16="http://schemas.microsoft.com/office/drawing/2014/main" id="{78963934-9BB4-45AE-90FF-CA9524D8CA2E}"/>
              </a:ext>
            </a:extLst>
          </p:cNvPr>
          <p:cNvSpPr/>
          <p:nvPr/>
        </p:nvSpPr>
        <p:spPr>
          <a:xfrm>
            <a:off x="6836896" y="3849108"/>
            <a:ext cx="2574389" cy="15310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Výskyt výjimky</a:t>
            </a:r>
          </a:p>
        </p:txBody>
      </p:sp>
    </p:spTree>
    <p:extLst>
      <p:ext uri="{BB962C8B-B14F-4D97-AF65-F5344CB8AC3E}">
        <p14:creationId xmlns:p14="http://schemas.microsoft.com/office/powerpoint/2010/main" val="1966214906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297</Words>
  <Application>Microsoft Office PowerPoint</Application>
  <PresentationFormat>Širokoúhlá obrazovka</PresentationFormat>
  <Paragraphs>49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Fazeta</vt:lpstr>
      <vt:lpstr>Programování</vt:lpstr>
      <vt:lpstr>Ovládání programu</vt:lpstr>
      <vt:lpstr>Výjimky</vt:lpstr>
      <vt:lpstr>Konstrukce try-catch-finally</vt:lpstr>
      <vt:lpstr>Konstrukce try-catch-finally</vt:lpstr>
      <vt:lpstr>Třída Exceptions</vt:lpstr>
      <vt:lpstr>Klíčové slovo throw</vt:lpstr>
      <vt:lpstr>Prezentace aplikace PowerPoint</vt:lpstr>
      <vt:lpstr>Ukázka obsluhy výjimek v programu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109</cp:revision>
  <dcterms:created xsi:type="dcterms:W3CDTF">2020-10-25T17:23:37Z</dcterms:created>
  <dcterms:modified xsi:type="dcterms:W3CDTF">2020-12-30T14:04:31Z</dcterms:modified>
</cp:coreProperties>
</file>