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06.10.2021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Opakování OOP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3B10DE-40F0-4D4A-9D6A-8FDB5007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Dědičnost, polymorfismus, zapouzdření v C#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6FD76C-4C73-4C46-9D05-C204FA49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Tím, že je C# jazyk postavený na OOP lze využívat tyto principy i v našich projektech</a:t>
            </a:r>
          </a:p>
          <a:p>
            <a:r>
              <a:rPr lang="cs-CZ" dirty="0"/>
              <a:t>Dědičnost nám umožňuje vytvářet odvozené třídy, které mohou dědit metody i atributy</a:t>
            </a:r>
          </a:p>
          <a:p>
            <a:r>
              <a:rPr lang="cs-CZ" dirty="0"/>
              <a:t>Zapouzdřením docílíme uzavření vytvářené třídy před vnějším kódem</a:t>
            </a:r>
          </a:p>
          <a:p>
            <a:r>
              <a:rPr lang="cs-CZ" dirty="0"/>
              <a:t>Polymorfismus nám mimo jiné umožňuje připravit půdu pro naše pokračovatele a jejich vlastní implementaci</a:t>
            </a:r>
          </a:p>
        </p:txBody>
      </p:sp>
    </p:spTree>
    <p:extLst>
      <p:ext uri="{BB962C8B-B14F-4D97-AF65-F5344CB8AC3E}">
        <p14:creationId xmlns:p14="http://schemas.microsoft.com/office/powerpoint/2010/main" val="144451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23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7" name="Group 37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8" name="Rectangle 51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Freeform 11">
            <a:extLst>
              <a:ext uri="{FF2B5EF4-FFF2-40B4-BE49-F238E27FC236}">
                <a16:creationId xmlns:a16="http://schemas.microsoft.com/office/drawing/2014/main" id="{A0AB96DE-D383-4C34-8E56-500D64DE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D7A66818-36FA-4298-910F-B769640F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cs-CZ" sz="3200" dirty="0"/>
              <a:t>Polymorfismus, dědičnost, zapouzdření</a:t>
            </a:r>
            <a:endParaRPr lang="en-US" sz="3200" dirty="0"/>
          </a:p>
        </p:txBody>
      </p:sp>
      <p:sp>
        <p:nvSpPr>
          <p:cNvPr id="60" name="Content Placeholder 20">
            <a:extLst>
              <a:ext uri="{FF2B5EF4-FFF2-40B4-BE49-F238E27FC236}">
                <a16:creationId xmlns:a16="http://schemas.microsoft.com/office/drawing/2014/main" id="{C94DD415-917A-4E53-BBCF-E52DAA313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1600" dirty="0">
                <a:solidFill>
                  <a:srgbClr val="000000"/>
                </a:solidFill>
              </a:rPr>
              <a:t>Důležitá klíčová slova, pojící se s použitím těchto vlastností</a:t>
            </a:r>
          </a:p>
          <a:p>
            <a:r>
              <a:rPr lang="cs-CZ" sz="1600" dirty="0">
                <a:solidFill>
                  <a:srgbClr val="000000"/>
                </a:solidFill>
              </a:rPr>
              <a:t>Base – odkazuje na nadřazenou třídu</a:t>
            </a:r>
          </a:p>
          <a:p>
            <a:r>
              <a:rPr lang="cs-CZ" sz="1600" dirty="0" err="1">
                <a:solidFill>
                  <a:srgbClr val="000000"/>
                </a:solidFill>
              </a:rPr>
              <a:t>Override</a:t>
            </a:r>
            <a:r>
              <a:rPr lang="cs-CZ" sz="1600" dirty="0">
                <a:solidFill>
                  <a:srgbClr val="000000"/>
                </a:solidFill>
              </a:rPr>
              <a:t> – přepis již existující metody z původní nadřazené</a:t>
            </a:r>
          </a:p>
          <a:p>
            <a:r>
              <a:rPr lang="cs-CZ" sz="1600" dirty="0" err="1">
                <a:solidFill>
                  <a:srgbClr val="000000"/>
                </a:solidFill>
              </a:rPr>
              <a:t>Virtual</a:t>
            </a:r>
            <a:r>
              <a:rPr lang="cs-CZ" sz="1600" dirty="0">
                <a:solidFill>
                  <a:srgbClr val="000000"/>
                </a:solidFill>
              </a:rPr>
              <a:t> – označení funkce u které umožníme přepsání funkcionality</a:t>
            </a:r>
          </a:p>
          <a:p>
            <a:r>
              <a:rPr lang="cs-CZ" sz="1600" dirty="0">
                <a:solidFill>
                  <a:srgbClr val="000000"/>
                </a:solidFill>
              </a:rPr>
              <a:t>Při zápisu dědičnosti tříd při popisu třídy užíváme dvojtečky</a:t>
            </a:r>
          </a:p>
          <a:p>
            <a:r>
              <a:rPr lang="cs-CZ" sz="1600" b="1" dirty="0">
                <a:solidFill>
                  <a:srgbClr val="000000"/>
                </a:solidFill>
              </a:rPr>
              <a:t>Odvozená třída : Původní nadřazená třída</a:t>
            </a: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15" name="Zástupný obsah 9">
            <a:extLst>
              <a:ext uri="{FF2B5EF4-FFF2-40B4-BE49-F238E27FC236}">
                <a16:creationId xmlns:a16="http://schemas.microsoft.com/office/drawing/2014/main" id="{282F0F40-ADDB-4983-B664-15E670BEE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472" y="645106"/>
            <a:ext cx="4200514" cy="2698831"/>
          </a:xfrm>
          <a:prstGeom prst="rect">
            <a:avLst/>
          </a:prstGeom>
        </p:spPr>
      </p:pic>
      <p:pic>
        <p:nvPicPr>
          <p:cNvPr id="17" name="Zástupný obsah 5">
            <a:extLst>
              <a:ext uri="{FF2B5EF4-FFF2-40B4-BE49-F238E27FC236}">
                <a16:creationId xmlns:a16="http://schemas.microsoft.com/office/drawing/2014/main" id="{359AFBCB-AF76-48DE-B15C-9A75D28D32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34388" y="3508529"/>
            <a:ext cx="4354930" cy="23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5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17A680-59F4-4130-8E49-EABA383D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Objektové modelování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461AD0-F0FD-4BF4-899C-BDD8ED46B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Abstrakce reálných objektů – zjednodušení pro naši potřebu</a:t>
            </a:r>
          </a:p>
          <a:p>
            <a:r>
              <a:rPr lang="cs-CZ" dirty="0"/>
              <a:t>Nepodstatné informace jsou zahozeny</a:t>
            </a:r>
          </a:p>
          <a:p>
            <a:r>
              <a:rPr lang="cs-CZ" dirty="0"/>
              <a:t>Principy vytváření modelů:</a:t>
            </a:r>
          </a:p>
          <a:p>
            <a:pPr lvl="1"/>
            <a:r>
              <a:rPr lang="cs-CZ" b="1" dirty="0"/>
              <a:t>Abstrakce</a:t>
            </a:r>
            <a:r>
              <a:rPr lang="cs-CZ" dirty="0"/>
              <a:t> – umožnit identifikovat podobnosti potřebné v modelu a odstínit se od nedůležitých rozdílů</a:t>
            </a:r>
          </a:p>
          <a:p>
            <a:pPr lvl="1"/>
            <a:r>
              <a:rPr lang="cs-CZ" b="1" dirty="0"/>
              <a:t>Formalizace</a:t>
            </a:r>
            <a:r>
              <a:rPr lang="cs-CZ" dirty="0"/>
              <a:t> – umožnit efektivní komunikaci během vývoje nejen v týmu, ale i se zákazníkem (přesné vyjadřování)</a:t>
            </a:r>
          </a:p>
          <a:p>
            <a:pPr lvl="1"/>
            <a:r>
              <a:rPr lang="cs-CZ" b="1" dirty="0"/>
              <a:t>Jednoznačnost</a:t>
            </a:r>
            <a:r>
              <a:rPr lang="cs-CZ" dirty="0"/>
              <a:t> – díky formalizaci můžeme přesně popsat jednotlivé části vytvářeného systému (data, funkce, vlastnosti, …)</a:t>
            </a:r>
          </a:p>
          <a:p>
            <a:pPr lvl="1"/>
            <a:r>
              <a:rPr lang="cs-CZ" b="1" dirty="0"/>
              <a:t>Zamezení redundancím </a:t>
            </a:r>
            <a:r>
              <a:rPr lang="cs-CZ" dirty="0"/>
              <a:t>– modelování by mělo zamezit výskytu dvojího, vzájemně se vyvracejícímu tvrzení, případně duplicit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3859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42043E-6E37-48C6-A915-F1C409ED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vytváříme modely?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5A7773E-81B8-484E-A120-35770911A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Vytvářený model je nám šablonou pro nově vytvářené objekty</a:t>
            </a:r>
          </a:p>
          <a:p>
            <a:r>
              <a:rPr lang="cs-CZ" dirty="0"/>
              <a:t>Se zjednodušeným modelem umíme lépe pracovat</a:t>
            </a:r>
          </a:p>
          <a:p>
            <a:r>
              <a:rPr lang="cs-CZ" dirty="0"/>
              <a:t>Model má svůj vlastní stav, své chování a množinu vlastností</a:t>
            </a:r>
          </a:p>
          <a:p>
            <a:pPr lvl="1"/>
            <a:r>
              <a:rPr lang="cs-CZ" dirty="0"/>
              <a:t>V OOP nazýváme vlastnosti </a:t>
            </a:r>
            <a:r>
              <a:rPr lang="cs-CZ" b="1" dirty="0"/>
              <a:t>atributy</a:t>
            </a:r>
          </a:p>
          <a:p>
            <a:pPr lvl="1"/>
            <a:r>
              <a:rPr lang="cs-CZ" dirty="0"/>
              <a:t>Chování (co umí) jsou samostatné </a:t>
            </a:r>
            <a:r>
              <a:rPr lang="cs-CZ" b="1" dirty="0"/>
              <a:t>metody</a:t>
            </a:r>
          </a:p>
          <a:p>
            <a:r>
              <a:rPr lang="cs-CZ" dirty="0"/>
              <a:t>Objektem chápeme již konkretizovaný model</a:t>
            </a:r>
          </a:p>
          <a:p>
            <a:r>
              <a:rPr lang="cs-CZ" dirty="0"/>
              <a:t>V OOP nazýváme tuto šablonu jako</a:t>
            </a:r>
            <a:r>
              <a:rPr lang="cs-CZ" b="1" dirty="0"/>
              <a:t> třídu </a:t>
            </a:r>
            <a:r>
              <a:rPr lang="cs-CZ" dirty="0"/>
              <a:t>(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r>
              <a:rPr lang="cs-CZ" b="1" dirty="0"/>
              <a:t>Vytvářený objekt je tedy konkrétní instancí třídy</a:t>
            </a:r>
          </a:p>
          <a:p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42125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3B9276-88FE-4C4B-9A14-1BB2F9A2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Koncepce OOP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29D98-7DDB-415E-8BA6-334FC5ED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Objektově orientované programování (OOP) využívá tří základních principů:</a:t>
            </a:r>
          </a:p>
          <a:p>
            <a:pPr lvl="1"/>
            <a:r>
              <a:rPr lang="cs-CZ" b="1" dirty="0"/>
              <a:t>Dědičnost</a:t>
            </a:r>
          </a:p>
          <a:p>
            <a:pPr lvl="1"/>
            <a:r>
              <a:rPr lang="cs-CZ" b="1" dirty="0"/>
              <a:t>Zapouzdření</a:t>
            </a:r>
          </a:p>
          <a:p>
            <a:pPr lvl="1"/>
            <a:r>
              <a:rPr lang="cs-CZ" b="1" dirty="0"/>
              <a:t>Polymorfismus</a:t>
            </a:r>
          </a:p>
          <a:p>
            <a:r>
              <a:rPr lang="cs-CZ" dirty="0"/>
              <a:t>Tyto principy z této koncepce dělají silný nástroj pro vytváření kvalitních aplikací</a:t>
            </a:r>
          </a:p>
          <a:p>
            <a:r>
              <a:rPr lang="cs-CZ" dirty="0"/>
              <a:t>Jazyky, které nebyly původně objektové také začínají přejímat tyto principy</a:t>
            </a:r>
          </a:p>
        </p:txBody>
      </p:sp>
    </p:spTree>
    <p:extLst>
      <p:ext uri="{BB962C8B-B14F-4D97-AF65-F5344CB8AC3E}">
        <p14:creationId xmlns:p14="http://schemas.microsoft.com/office/powerpoint/2010/main" val="90834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DC006B-C261-4F17-8768-36DDA7AA7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cs-CZ" sz="3200"/>
              <a:t>Dědičnost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521398-4683-494A-8238-AF4AA1E9D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cs-CZ" sz="1600" dirty="0">
                <a:solidFill>
                  <a:srgbClr val="000000"/>
                </a:solidFill>
              </a:rPr>
              <a:t>Princip v OOP umožňující vytvářet hierarchii mezi třídami</a:t>
            </a:r>
          </a:p>
          <a:p>
            <a:r>
              <a:rPr lang="cs-CZ" sz="1600" dirty="0">
                <a:solidFill>
                  <a:srgbClr val="000000"/>
                </a:solidFill>
              </a:rPr>
              <a:t>Umožňuje podřazeným třídám zdědit atributy a metody nadřazené třídy</a:t>
            </a:r>
          </a:p>
          <a:p>
            <a:r>
              <a:rPr lang="cs-CZ" sz="1600" dirty="0">
                <a:solidFill>
                  <a:srgbClr val="000000"/>
                </a:solidFill>
              </a:rPr>
              <a:t>Podobné třídy lze tímto způsobem sjednotit a urychlit jejich implementaci</a:t>
            </a:r>
          </a:p>
          <a:p>
            <a:r>
              <a:rPr lang="cs-CZ" sz="1600" dirty="0">
                <a:solidFill>
                  <a:srgbClr val="000000"/>
                </a:solidFill>
              </a:rPr>
              <a:t>Tento princip lze aplikovat s přesahem na návrh databáze</a:t>
            </a:r>
          </a:p>
          <a:p>
            <a:r>
              <a:rPr lang="cs-CZ" sz="1600" dirty="0">
                <a:solidFill>
                  <a:srgbClr val="000000"/>
                </a:solidFill>
              </a:rPr>
              <a:t>Nejvyšší třída v C# je třída </a:t>
            </a:r>
            <a:r>
              <a:rPr lang="cs-CZ" sz="1600" dirty="0" err="1">
                <a:solidFill>
                  <a:srgbClr val="000000"/>
                </a:solidFill>
              </a:rPr>
              <a:t>Object</a:t>
            </a:r>
            <a:endParaRPr lang="cs-CZ" sz="1600" dirty="0">
              <a:solidFill>
                <a:srgbClr val="000000"/>
              </a:solidFill>
            </a:endParaRPr>
          </a:p>
          <a:p>
            <a:endParaRPr lang="cs-CZ" sz="1600" dirty="0">
              <a:solidFill>
                <a:srgbClr val="000000"/>
              </a:solidFill>
            </a:endParaRPr>
          </a:p>
        </p:txBody>
      </p:sp>
      <p:pic>
        <p:nvPicPr>
          <p:cNvPr id="4" name="Zástupný obsah 4">
            <a:extLst>
              <a:ext uri="{FF2B5EF4-FFF2-40B4-BE49-F238E27FC236}">
                <a16:creationId xmlns:a16="http://schemas.microsoft.com/office/drawing/2014/main" id="{F599C1E4-D711-4BAA-B001-1063291D3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877078"/>
            <a:ext cx="5451627" cy="478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86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955B18-380C-4402-B821-B4807226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Zapouzdření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974CA6-53AE-4913-BE77-F907D1C4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Princip, který nám umožňuje na vytvořený objekt pohlížet jako na uzavřenou skříňku s vstupy a výstupy</a:t>
            </a:r>
          </a:p>
          <a:p>
            <a:r>
              <a:rPr lang="cs-CZ" dirty="0"/>
              <a:t>Možnost skrýt přístup k některým atributům a metodám</a:t>
            </a:r>
          </a:p>
          <a:p>
            <a:r>
              <a:rPr lang="cs-CZ" dirty="0"/>
              <a:t>Důvod to má z hlediska bezpečnosti (citlivé údaje) a přístupu (nechceme, aby uživatel měl možnost vidět interní proces)</a:t>
            </a:r>
          </a:p>
          <a:p>
            <a:r>
              <a:rPr lang="cs-CZ" dirty="0"/>
              <a:t>Pro zapouzdření využíváme modifikátorů viditelnosti:</a:t>
            </a:r>
          </a:p>
          <a:p>
            <a:pPr lvl="1"/>
            <a:r>
              <a:rPr lang="cs-CZ" b="1" dirty="0"/>
              <a:t>public, </a:t>
            </a:r>
          </a:p>
          <a:p>
            <a:pPr lvl="1"/>
            <a:r>
              <a:rPr lang="cs-CZ" b="1" dirty="0" err="1"/>
              <a:t>private</a:t>
            </a:r>
            <a:r>
              <a:rPr lang="cs-CZ" b="1" dirty="0"/>
              <a:t>,</a:t>
            </a:r>
          </a:p>
          <a:p>
            <a:pPr lvl="1"/>
            <a:r>
              <a:rPr lang="cs-CZ" b="1" dirty="0" err="1"/>
              <a:t>Package</a:t>
            </a:r>
            <a:endParaRPr lang="cs-CZ" b="1" dirty="0"/>
          </a:p>
          <a:p>
            <a:pPr marL="457200" lvl="1" indent="0">
              <a:buNone/>
            </a:pP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542799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F0D43A-022A-4F47-9406-4EC4CF68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Polymorfismus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19769A0-4C8C-44BB-B76E-A70A047A3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Možnost objektu volat metodu s různými vstupními parametry</a:t>
            </a:r>
          </a:p>
          <a:p>
            <a:pPr lvl="1"/>
            <a:r>
              <a:rPr lang="cs-CZ" dirty="0"/>
              <a:t>Přetížení funkcí</a:t>
            </a:r>
          </a:p>
          <a:p>
            <a:r>
              <a:rPr lang="cs-CZ" dirty="0"/>
              <a:t>Volaní vlastní implementace funkce třídy, která danou metodu zdědila</a:t>
            </a:r>
          </a:p>
          <a:p>
            <a:pPr lvl="1"/>
            <a:r>
              <a:rPr lang="cs-CZ" dirty="0"/>
              <a:t>Nadřazená třída nám může vytvářet rozhraní pro třídy odvozené</a:t>
            </a:r>
          </a:p>
          <a:p>
            <a:pPr lvl="1"/>
            <a:r>
              <a:rPr lang="cs-CZ" dirty="0"/>
              <a:t>Která implementace se zvolí se rozhoduje až za chodu programu</a:t>
            </a:r>
          </a:p>
          <a:p>
            <a:r>
              <a:rPr lang="cs-CZ" dirty="0"/>
              <a:t>Na třídy, které jsou odvozené ze stejné super třídy můžeme nahlížet jako na stejný typ objektu</a:t>
            </a:r>
          </a:p>
          <a:p>
            <a:pPr lvl="1"/>
            <a:r>
              <a:rPr lang="cs-CZ" dirty="0"/>
              <a:t>Do konkrétního objektu lze přiřadit objekt, který z původního objektu odvozen</a:t>
            </a:r>
          </a:p>
          <a:p>
            <a:pPr lvl="1"/>
            <a:r>
              <a:rPr lang="cs-CZ" dirty="0"/>
              <a:t>Do třídy vozidlo lze vložit objekt motorka, auto, autobus, kolo, …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362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3AC1ED-F017-4C1D-A374-F0E0E985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Vytváření objektů a tříd v C#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88F220-D71B-44C5-AB75-681A72881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Pro vytvoření objektu je třeba mít  nejprve vytvořenou třídu</a:t>
            </a:r>
          </a:p>
          <a:p>
            <a:pPr lvl="1"/>
            <a:r>
              <a:rPr lang="cs-CZ" dirty="0"/>
              <a:t>Pro větší projekty ideálně každá třída do samostatného souboru</a:t>
            </a:r>
          </a:p>
          <a:p>
            <a:pPr lvl="1"/>
            <a:r>
              <a:rPr lang="cs-CZ" dirty="0"/>
              <a:t>I z třídy, která nemá žádné atributy ani metody lze vytvořit objekt</a:t>
            </a:r>
          </a:p>
          <a:p>
            <a:r>
              <a:rPr lang="cs-CZ" dirty="0"/>
              <a:t>Objekt vytváříme za pomocí konstruktoru</a:t>
            </a:r>
          </a:p>
          <a:p>
            <a:pPr lvl="1"/>
            <a:r>
              <a:rPr lang="cs-CZ" dirty="0"/>
              <a:t>Konstruktor je metoda se stejným názvem jako sama třída</a:t>
            </a:r>
          </a:p>
          <a:p>
            <a:r>
              <a:rPr lang="cs-CZ" dirty="0"/>
              <a:t>Třída může mít libovolný počet konstruktorů, které se od sebe liší počtem vstupních parametrů</a:t>
            </a:r>
          </a:p>
          <a:p>
            <a:r>
              <a:rPr lang="cs-CZ" dirty="0"/>
              <a:t>Vytvoření nového objektu je podobné jako deklarace proměnné s rozdílem, že používáme klíčové slovo </a:t>
            </a:r>
            <a:r>
              <a:rPr lang="cs-CZ" b="1" dirty="0" err="1"/>
              <a:t>new</a:t>
            </a:r>
            <a:endParaRPr lang="cs-CZ" dirty="0"/>
          </a:p>
          <a:p>
            <a:r>
              <a:rPr lang="cs-CZ" dirty="0"/>
              <a:t>Třídu nemusíme speciálně vytvářet – pohlížíme na ni jako na šablonu nového objektu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106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A325AF3-DF7C-42BC-A61C-F9402D76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2D3151"/>
                </a:solidFill>
              </a:rPr>
              <a:t>Vytvoření třídy</a:t>
            </a:r>
            <a:endParaRPr lang="cs-CZ" dirty="0">
              <a:solidFill>
                <a:srgbClr val="2D315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2D31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74BC8F-69C9-4EA9-9038-8886CB0F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753850"/>
            <a:ext cx="3650278" cy="4139004"/>
          </a:xfrm>
        </p:spPr>
        <p:txBody>
          <a:bodyPr>
            <a:normAutofit/>
          </a:bodyPr>
          <a:lstStyle/>
          <a:p>
            <a:pPr>
              <a:buClr>
                <a:srgbClr val="3ECAE2"/>
              </a:buClr>
            </a:pPr>
            <a:r>
              <a:rPr lang="cs-CZ"/>
              <a:t>Takto definovanou třídu můžeme použít pro vytvoření konkrétního objektu</a:t>
            </a:r>
          </a:p>
          <a:p>
            <a:pPr>
              <a:buClr>
                <a:srgbClr val="3ECAE2"/>
              </a:buClr>
            </a:pPr>
            <a:r>
              <a:rPr lang="cs-CZ" b="1" i="1"/>
              <a:t>Obdelnik mujObdelnik = new Obdelnik( 7, 13);</a:t>
            </a:r>
          </a:p>
          <a:p>
            <a:pPr>
              <a:buClr>
                <a:srgbClr val="3ECAE2"/>
              </a:buClr>
            </a:pPr>
            <a:r>
              <a:rPr lang="cs-CZ"/>
              <a:t>Do proměnné mujObdelnik, která je typu Obdelnik jsme za pomocí konstruktoru vložili nový objekt, kterému budou nastaveny hodnoty A a B podle volaného konstruktoru</a:t>
            </a:r>
          </a:p>
          <a:p>
            <a:pPr>
              <a:buClr>
                <a:srgbClr val="3ECAE2"/>
              </a:buClr>
            </a:pPr>
            <a:endParaRPr lang="en-US" i="1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F35BCBBB-B629-4070-8558-0EAE298B7E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3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2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47064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1596</TotalTime>
  <Words>641</Words>
  <Application>Microsoft Office PowerPoint</Application>
  <PresentationFormat>Širokoúhlá obrazovka</PresentationFormat>
  <Paragraphs>74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Stébla</vt:lpstr>
      <vt:lpstr>Programování</vt:lpstr>
      <vt:lpstr>Objektové modelování</vt:lpstr>
      <vt:lpstr>Proč vytváříme modely?</vt:lpstr>
      <vt:lpstr>Koncepce OOP</vt:lpstr>
      <vt:lpstr>Dědičnost</vt:lpstr>
      <vt:lpstr>Zapouzdření</vt:lpstr>
      <vt:lpstr>Polymorfismus</vt:lpstr>
      <vt:lpstr>Vytváření objektů a tříd v C#</vt:lpstr>
      <vt:lpstr>Vytvoření třídy</vt:lpstr>
      <vt:lpstr>Dědičnost, polymorfismus, zapouzdření v C#</vt:lpstr>
      <vt:lpstr>Polymorfismus, dědičnost, zapouzdření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29</cp:revision>
  <dcterms:created xsi:type="dcterms:W3CDTF">2021-08-28T14:09:11Z</dcterms:created>
  <dcterms:modified xsi:type="dcterms:W3CDTF">2021-10-06T16:57:17Z</dcterms:modified>
</cp:coreProperties>
</file>