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08.11.2021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763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08.11.2021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439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08.11.2021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6628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08.11.2021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2897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08.11.2021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6747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08.11.2021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9883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08.11.2021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0474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08.11.2021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227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08.11.2021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210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08.11.2021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419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08.11.2021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48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08.11.2021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060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08.11.2021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832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08.11.2021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517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08.11.2021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868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08.11.2021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02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859ED-9BFA-4F71-8132-5C6DFE8C59B7}" type="datetimeFigureOut">
              <a:rPr lang="cs-CZ" smtClean="0"/>
              <a:t>08.11.2021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788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95FFA5E0-4C70-431D-A19D-18415F6C4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bstraktní pozadí dat">
            <a:extLst>
              <a:ext uri="{FF2B5EF4-FFF2-40B4-BE49-F238E27FC236}">
                <a16:creationId xmlns:a16="http://schemas.microsoft.com/office/drawing/2014/main" id="{256076A9-2FE7-462F-8AA7-63603D64E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524" y="10"/>
            <a:ext cx="12192000" cy="685799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BE55C11-4C41-45E4-A00F-83DEE6BB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-1" y="3632297"/>
            <a:ext cx="8609045" cy="2170389"/>
          </a:xfrm>
          <a:custGeom>
            <a:avLst/>
            <a:gdLst>
              <a:gd name="connsiteX0" fmla="*/ 0 w 7527616"/>
              <a:gd name="connsiteY0" fmla="*/ 0 h 2170389"/>
              <a:gd name="connsiteX1" fmla="*/ 85411 w 7527616"/>
              <a:gd name="connsiteY1" fmla="*/ 0 h 2170389"/>
              <a:gd name="connsiteX2" fmla="*/ 926533 w 7527616"/>
              <a:gd name="connsiteY2" fmla="*/ 0 h 2170389"/>
              <a:gd name="connsiteX3" fmla="*/ 1114264 w 7527616"/>
              <a:gd name="connsiteY3" fmla="*/ 0 h 2170389"/>
              <a:gd name="connsiteX4" fmla="*/ 6544376 w 7527616"/>
              <a:gd name="connsiteY4" fmla="*/ 0 h 2170389"/>
              <a:gd name="connsiteX5" fmla="*/ 6610082 w 7527616"/>
              <a:gd name="connsiteY5" fmla="*/ 26276 h 2170389"/>
              <a:gd name="connsiteX6" fmla="*/ 6619468 w 7527616"/>
              <a:gd name="connsiteY6" fmla="*/ 36786 h 2170389"/>
              <a:gd name="connsiteX7" fmla="*/ 7506496 w 7527616"/>
              <a:gd name="connsiteY7" fmla="*/ 1024760 h 2170389"/>
              <a:gd name="connsiteX8" fmla="*/ 7506496 w 7527616"/>
              <a:gd name="connsiteY8" fmla="*/ 1140374 h 2170389"/>
              <a:gd name="connsiteX9" fmla="*/ 6619468 w 7527616"/>
              <a:gd name="connsiteY9" fmla="*/ 2133603 h 2170389"/>
              <a:gd name="connsiteX10" fmla="*/ 6610082 w 7527616"/>
              <a:gd name="connsiteY10" fmla="*/ 2144113 h 2170389"/>
              <a:gd name="connsiteX11" fmla="*/ 6544376 w 7527616"/>
              <a:gd name="connsiteY11" fmla="*/ 2170389 h 2170389"/>
              <a:gd name="connsiteX12" fmla="*/ 1114264 w 7527616"/>
              <a:gd name="connsiteY12" fmla="*/ 2170389 h 2170389"/>
              <a:gd name="connsiteX13" fmla="*/ 926533 w 7527616"/>
              <a:gd name="connsiteY13" fmla="*/ 2170389 h 2170389"/>
              <a:gd name="connsiteX14" fmla="*/ 146150 w 7527616"/>
              <a:gd name="connsiteY14" fmla="*/ 2170389 h 2170389"/>
              <a:gd name="connsiteX15" fmla="*/ 0 w 7527616"/>
              <a:gd name="connsiteY15" fmla="*/ 2170389 h 21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27616" h="2170389">
                <a:moveTo>
                  <a:pt x="0" y="0"/>
                </a:moveTo>
                <a:lnTo>
                  <a:pt x="85411" y="0"/>
                </a:lnTo>
                <a:cubicBezTo>
                  <a:pt x="290008" y="0"/>
                  <a:pt x="562804" y="0"/>
                  <a:pt x="926533" y="0"/>
                </a:cubicBezTo>
                <a:cubicBezTo>
                  <a:pt x="926533" y="0"/>
                  <a:pt x="926533" y="0"/>
                  <a:pt x="1114264" y="0"/>
                </a:cubicBezTo>
                <a:cubicBezTo>
                  <a:pt x="1114264" y="0"/>
                  <a:pt x="1114264" y="0"/>
                  <a:pt x="6544376" y="0"/>
                </a:cubicBezTo>
                <a:cubicBezTo>
                  <a:pt x="6567842" y="0"/>
                  <a:pt x="6591309" y="10510"/>
                  <a:pt x="6610082" y="26276"/>
                </a:cubicBezTo>
                <a:cubicBezTo>
                  <a:pt x="6614775" y="26276"/>
                  <a:pt x="6619468" y="31531"/>
                  <a:pt x="6619468" y="36786"/>
                </a:cubicBezTo>
                <a:cubicBezTo>
                  <a:pt x="6619468" y="36786"/>
                  <a:pt x="6619468" y="36786"/>
                  <a:pt x="7506496" y="1024760"/>
                </a:cubicBezTo>
                <a:cubicBezTo>
                  <a:pt x="7534656" y="1056291"/>
                  <a:pt x="7534656" y="1108843"/>
                  <a:pt x="7506496" y="1140374"/>
                </a:cubicBezTo>
                <a:cubicBezTo>
                  <a:pt x="7506496" y="1140374"/>
                  <a:pt x="7506496" y="1140374"/>
                  <a:pt x="6619468" y="2133603"/>
                </a:cubicBezTo>
                <a:cubicBezTo>
                  <a:pt x="6619468" y="2133603"/>
                  <a:pt x="6614775" y="2138858"/>
                  <a:pt x="6610082" y="2144113"/>
                </a:cubicBezTo>
                <a:cubicBezTo>
                  <a:pt x="6591309" y="2159879"/>
                  <a:pt x="6567842" y="2170389"/>
                  <a:pt x="6544376" y="2170389"/>
                </a:cubicBezTo>
                <a:cubicBezTo>
                  <a:pt x="6544376" y="2170389"/>
                  <a:pt x="6544376" y="2170389"/>
                  <a:pt x="1114264" y="2170389"/>
                </a:cubicBezTo>
                <a:cubicBezTo>
                  <a:pt x="1114264" y="2170389"/>
                  <a:pt x="1114264" y="2170389"/>
                  <a:pt x="926533" y="2170389"/>
                </a:cubicBezTo>
                <a:cubicBezTo>
                  <a:pt x="926533" y="2170389"/>
                  <a:pt x="926533" y="2170389"/>
                  <a:pt x="146150" y="2170389"/>
                </a:cubicBezTo>
                <a:lnTo>
                  <a:pt x="0" y="2170389"/>
                </a:lnTo>
                <a:close/>
              </a:path>
            </a:pathLst>
          </a:custGeom>
          <a:solidFill>
            <a:srgbClr val="3B4751">
              <a:alpha val="94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413EF5E-D86E-487D-AAC7-BB92A2561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733" y="3889218"/>
            <a:ext cx="6368312" cy="1032094"/>
          </a:xfrm>
        </p:spPr>
        <p:txBody>
          <a:bodyPr>
            <a:normAutofit/>
          </a:bodyPr>
          <a:lstStyle/>
          <a:p>
            <a:r>
              <a:rPr lang="cs-CZ" sz="4100">
                <a:solidFill>
                  <a:srgbClr val="FEFFFF"/>
                </a:solidFill>
              </a:rPr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29E3B79-1D13-410B-AA2C-AA2AC6E35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733" y="4944531"/>
            <a:ext cx="6368312" cy="524935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EFFFF"/>
                </a:solidFill>
              </a:rPr>
              <a:t>Operátory, práce s datumem a časem, adresace</a:t>
            </a:r>
          </a:p>
        </p:txBody>
      </p:sp>
    </p:spTree>
    <p:extLst>
      <p:ext uri="{BB962C8B-B14F-4D97-AF65-F5344CB8AC3E}">
        <p14:creationId xmlns:p14="http://schemas.microsoft.com/office/powerpoint/2010/main" val="354187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A0F6E30-717A-4D5A-A041-E7A1D67CA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7A4559"/>
                </a:solidFill>
              </a:rPr>
              <a:t>Operátor </a:t>
            </a:r>
            <a:r>
              <a:rPr lang="cs-CZ" err="1">
                <a:solidFill>
                  <a:srgbClr val="7A4559"/>
                </a:solidFill>
              </a:rPr>
              <a:t>is</a:t>
            </a:r>
            <a:endParaRPr lang="cs-CZ">
              <a:solidFill>
                <a:srgbClr val="7A4559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7A45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D572E2D-0B83-46A7-B35E-8279400E8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Clr>
                <a:srgbClr val="FFB965"/>
              </a:buClr>
            </a:pPr>
            <a:r>
              <a:rPr lang="cs-CZ" sz="1700" dirty="0"/>
              <a:t>Operátor kontrolující shodu datového typu</a:t>
            </a:r>
          </a:p>
          <a:p>
            <a:pPr>
              <a:lnSpc>
                <a:spcPct val="90000"/>
              </a:lnSpc>
              <a:buClr>
                <a:srgbClr val="FFB965"/>
              </a:buClr>
            </a:pPr>
            <a:r>
              <a:rPr lang="cs-CZ" sz="1700" dirty="0"/>
              <a:t>Vhodný pro účely testování a pro přetypování</a:t>
            </a:r>
          </a:p>
          <a:p>
            <a:pPr lvl="1">
              <a:lnSpc>
                <a:spcPct val="90000"/>
              </a:lnSpc>
              <a:buClr>
                <a:srgbClr val="FFB965"/>
              </a:buClr>
            </a:pPr>
            <a:r>
              <a:rPr lang="cs-CZ" sz="1700" dirty="0"/>
              <a:t>Porovnání datového typu s očekávaným</a:t>
            </a:r>
          </a:p>
          <a:p>
            <a:pPr lvl="1">
              <a:lnSpc>
                <a:spcPct val="90000"/>
              </a:lnSpc>
              <a:buClr>
                <a:srgbClr val="FFB965"/>
              </a:buClr>
            </a:pPr>
            <a:r>
              <a:rPr lang="cs-CZ" sz="1700" dirty="0"/>
              <a:t>Porovnávat lze i se vzorem</a:t>
            </a:r>
          </a:p>
          <a:p>
            <a:pPr>
              <a:lnSpc>
                <a:spcPct val="90000"/>
              </a:lnSpc>
              <a:buClr>
                <a:srgbClr val="FFB965"/>
              </a:buClr>
            </a:pPr>
            <a:r>
              <a:rPr lang="cs-CZ" sz="1700" dirty="0"/>
              <a:t>Vhodnější například pro odhalování </a:t>
            </a:r>
            <a:r>
              <a:rPr lang="cs-CZ" sz="1700" b="1" dirty="0" err="1"/>
              <a:t>null</a:t>
            </a:r>
            <a:r>
              <a:rPr lang="cs-CZ" sz="1700" b="1" dirty="0"/>
              <a:t> </a:t>
            </a:r>
            <a:r>
              <a:rPr lang="cs-CZ" sz="1700" dirty="0"/>
              <a:t>hodnot</a:t>
            </a:r>
          </a:p>
          <a:p>
            <a:pPr>
              <a:lnSpc>
                <a:spcPct val="90000"/>
              </a:lnSpc>
              <a:buClr>
                <a:srgbClr val="FFB965"/>
              </a:buClr>
            </a:pPr>
            <a:r>
              <a:rPr lang="cs-CZ" sz="1700" dirty="0" err="1"/>
              <a:t>Null</a:t>
            </a:r>
            <a:r>
              <a:rPr lang="cs-CZ" sz="1700" dirty="0"/>
              <a:t> hodnotou chápeme nedefinovanou prázdnou hodnotu, která nemá konkrétní datový typ</a:t>
            </a:r>
          </a:p>
          <a:p>
            <a:pPr>
              <a:lnSpc>
                <a:spcPct val="90000"/>
              </a:lnSpc>
              <a:buClr>
                <a:srgbClr val="FFB965"/>
              </a:buClr>
            </a:pPr>
            <a:endParaRPr lang="cs-CZ" sz="1700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E556D97-5474-4867-B030-7BE0C54D0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526" y="640080"/>
            <a:ext cx="6161611" cy="5252773"/>
          </a:xfrm>
          <a:prstGeom prst="rect">
            <a:avLst/>
          </a:prstGeom>
        </p:spPr>
      </p:pic>
      <p:sp>
        <p:nvSpPr>
          <p:cNvPr id="14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6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D674162-E43F-4150-8325-066744EA6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Funkce </a:t>
            </a:r>
            <a:r>
              <a:rPr lang="cs-CZ" dirty="0" err="1"/>
              <a:t>sizeof</a:t>
            </a:r>
            <a:r>
              <a:rPr lang="cs-CZ" dirty="0"/>
              <a:t>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B328069-695E-4AB4-87C0-57067C701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Jednoduchá základní funkce pro určení velikosti konkrétního datového typu</a:t>
            </a:r>
          </a:p>
          <a:p>
            <a:r>
              <a:rPr lang="cs-CZ" dirty="0"/>
              <a:t>Vrací velikost paměti potřebnou pro uložení proměnné s určeným datovým typem</a:t>
            </a:r>
          </a:p>
          <a:p>
            <a:r>
              <a:rPr lang="cs-CZ" dirty="0"/>
              <a:t>Vhodná pro využití v místech, kde pracujeme s omezenou pamětí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1B5D654-0DF3-415D-9EDA-43FF3E92E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224" y="4361513"/>
            <a:ext cx="6977375" cy="107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721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711EBFA-9CDF-44C9-A29D-2530E840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965E89"/>
                </a:solidFill>
              </a:rPr>
              <a:t>Podmíněný operátor ?: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965E8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8B3CAEF-318D-453E-BB0A-061AB3A17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rgbClr val="1B26FF"/>
              </a:buClr>
            </a:pPr>
            <a:r>
              <a:rPr lang="cs-CZ" dirty="0"/>
              <a:t>Občas se označuje jako ternární operátor</a:t>
            </a:r>
            <a:endParaRPr lang="cs-CZ"/>
          </a:p>
          <a:p>
            <a:pPr>
              <a:lnSpc>
                <a:spcPct val="90000"/>
              </a:lnSpc>
              <a:buClr>
                <a:srgbClr val="1B26FF"/>
              </a:buClr>
            </a:pPr>
            <a:r>
              <a:rPr lang="cs-CZ" dirty="0"/>
              <a:t>Slouží pro vyhodnocení logického výrazu a vrátí jeden z možných výrazů podle toho, zda je výraz vyhodnocen jako </a:t>
            </a:r>
            <a:r>
              <a:rPr lang="cs-CZ" b="1" i="1" dirty="0" err="1"/>
              <a:t>true</a:t>
            </a:r>
            <a:r>
              <a:rPr lang="cs-CZ" dirty="0"/>
              <a:t> nebo </a:t>
            </a:r>
            <a:r>
              <a:rPr lang="cs-CZ" b="1" i="1" dirty="0" err="1"/>
              <a:t>false</a:t>
            </a:r>
            <a:endParaRPr lang="cs-CZ" b="1" i="1"/>
          </a:p>
          <a:p>
            <a:pPr>
              <a:lnSpc>
                <a:spcPct val="90000"/>
              </a:lnSpc>
              <a:buClr>
                <a:srgbClr val="1B26FF"/>
              </a:buClr>
            </a:pPr>
            <a:r>
              <a:rPr lang="cs-CZ" dirty="0"/>
              <a:t>Na podmíněný operátor lze pohlížet jako na expresní použití </a:t>
            </a:r>
            <a:r>
              <a:rPr lang="cs-CZ" dirty="0" err="1"/>
              <a:t>if-else</a:t>
            </a:r>
            <a:r>
              <a:rPr lang="cs-CZ" dirty="0"/>
              <a:t> bloku</a:t>
            </a:r>
            <a:endParaRPr lang="cs-CZ"/>
          </a:p>
          <a:p>
            <a:pPr>
              <a:lnSpc>
                <a:spcPct val="90000"/>
              </a:lnSpc>
              <a:buClr>
                <a:srgbClr val="1B26FF"/>
              </a:buClr>
            </a:pPr>
            <a:r>
              <a:rPr lang="cs-CZ" b="1" dirty="0"/>
              <a:t>Podmínka ? Důsledek : Alternativa</a:t>
            </a:r>
            <a:endParaRPr lang="cs-CZ" b="1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A1D0602-90A7-4646-894A-3A270A4F4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102166"/>
            <a:ext cx="6953577" cy="4328601"/>
          </a:xfrm>
          <a:prstGeom prst="rect">
            <a:avLst/>
          </a:prstGeom>
        </p:spPr>
      </p:pic>
      <p:sp>
        <p:nvSpPr>
          <p:cNvPr id="14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48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FAA794A-C579-482E-9BE5-E4180F4C7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7632" y="624110"/>
            <a:ext cx="2487168" cy="5575523"/>
          </a:xfrm>
        </p:spPr>
        <p:txBody>
          <a:bodyPr>
            <a:normAutofit/>
          </a:bodyPr>
          <a:lstStyle/>
          <a:p>
            <a:r>
              <a:rPr lang="cs-CZ" sz="3200" dirty="0"/>
              <a:t>Kdy lze vynechat složené závorky?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A0AAE96-3D23-4954-A62D-37975956F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0016" y="624110"/>
            <a:ext cx="6804596" cy="3777622"/>
          </a:xfrm>
        </p:spPr>
        <p:txBody>
          <a:bodyPr>
            <a:normAutofit/>
          </a:bodyPr>
          <a:lstStyle/>
          <a:p>
            <a:endParaRPr lang="cs-CZ" dirty="0"/>
          </a:p>
          <a:p>
            <a:endParaRPr lang="cs-CZ" dirty="0"/>
          </a:p>
          <a:p>
            <a:r>
              <a:rPr lang="cs-CZ" dirty="0"/>
              <a:t>Pro přehlednost a optimalizaci si můžeme dovolit v kódu vynechávat závorky ohraničující blok kódu</a:t>
            </a:r>
          </a:p>
          <a:p>
            <a:r>
              <a:rPr lang="cs-CZ" dirty="0"/>
              <a:t>V případě, že se tělo kódu nachází na jednom řádku, můžeme závorky vynechat</a:t>
            </a:r>
          </a:p>
          <a:p>
            <a:r>
              <a:rPr lang="cs-CZ" dirty="0"/>
              <a:t>Nejčastěji můžeme na tyto případy narazit u </a:t>
            </a:r>
            <a:r>
              <a:rPr lang="cs-CZ" b="1" i="1" dirty="0" err="1"/>
              <a:t>if-else</a:t>
            </a:r>
            <a:r>
              <a:rPr lang="cs-CZ" dirty="0"/>
              <a:t> podmínek nebo u </a:t>
            </a:r>
            <a:r>
              <a:rPr lang="cs-CZ" b="1" i="1" dirty="0" err="1"/>
              <a:t>for</a:t>
            </a:r>
            <a:r>
              <a:rPr lang="cs-CZ" dirty="0"/>
              <a:t> cyklu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004A724-0C78-45F9-965D-F75D910F8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082" y="4553085"/>
            <a:ext cx="6024274" cy="164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D06D3B-E9A1-4EED-A266-37FCBEC2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cs-CZ" sz="3200"/>
              <a:t>Ukazatele (pointers)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999A7CE-7BCF-4DB4-AA3F-336CA6126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1500">
                <a:solidFill>
                  <a:srgbClr val="000000"/>
                </a:solidFill>
              </a:rPr>
              <a:t>Pro nalezení a použití proměnné z paměti využíváme její jméno</a:t>
            </a:r>
          </a:p>
          <a:p>
            <a:pPr>
              <a:lnSpc>
                <a:spcPct val="90000"/>
              </a:lnSpc>
            </a:pPr>
            <a:r>
              <a:rPr lang="cs-CZ" sz="1500">
                <a:solidFill>
                  <a:srgbClr val="000000"/>
                </a:solidFill>
              </a:rPr>
              <a:t>C# stejně jako další jazyky však umožňují získat i konkrétní fyzickou adresu dané proměnné</a:t>
            </a:r>
          </a:p>
          <a:p>
            <a:pPr>
              <a:lnSpc>
                <a:spcPct val="90000"/>
              </a:lnSpc>
            </a:pPr>
            <a:r>
              <a:rPr lang="cs-CZ" sz="1500">
                <a:solidFill>
                  <a:srgbClr val="000000"/>
                </a:solidFill>
              </a:rPr>
              <a:t>Pomocí unárních operátorů lze získat adresu proměnné a hodnotu proměnné na kterou adresa ukazuje</a:t>
            </a:r>
          </a:p>
          <a:p>
            <a:pPr>
              <a:lnSpc>
                <a:spcPct val="90000"/>
              </a:lnSpc>
            </a:pPr>
            <a:r>
              <a:rPr lang="cs-CZ" sz="1500" b="1">
                <a:solidFill>
                  <a:srgbClr val="000000"/>
                </a:solidFill>
              </a:rPr>
              <a:t>&amp;</a:t>
            </a:r>
            <a:r>
              <a:rPr lang="cs-CZ" sz="1500">
                <a:solidFill>
                  <a:srgbClr val="000000"/>
                </a:solidFill>
              </a:rPr>
              <a:t> nám umožní získat adresu proměnné</a:t>
            </a:r>
          </a:p>
          <a:p>
            <a:pPr>
              <a:lnSpc>
                <a:spcPct val="90000"/>
              </a:lnSpc>
            </a:pPr>
            <a:r>
              <a:rPr lang="cs-CZ" sz="1500" b="1">
                <a:solidFill>
                  <a:srgbClr val="000000"/>
                </a:solidFill>
              </a:rPr>
              <a:t>*</a:t>
            </a:r>
            <a:r>
              <a:rPr lang="cs-CZ" sz="1500">
                <a:solidFill>
                  <a:srgbClr val="000000"/>
                </a:solidFill>
              </a:rPr>
              <a:t> nám umožní získat hodnotu na dané adrese</a:t>
            </a:r>
          </a:p>
          <a:p>
            <a:pPr>
              <a:lnSpc>
                <a:spcPct val="90000"/>
              </a:lnSpc>
            </a:pPr>
            <a:r>
              <a:rPr lang="cs-CZ" sz="1500">
                <a:solidFill>
                  <a:srgbClr val="000000"/>
                </a:solidFill>
              </a:rPr>
              <a:t>Práce s ukazateli vyžaduje nezabezpečený kontext, klíčové slovo </a:t>
            </a:r>
            <a:r>
              <a:rPr lang="cs-CZ" sz="1500" b="1" i="1">
                <a:solidFill>
                  <a:srgbClr val="000000"/>
                </a:solidFill>
              </a:rPr>
              <a:t>unsafe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FF8029E-4A78-4D60-BCFC-D065510F6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2024890"/>
            <a:ext cx="5451627" cy="248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25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0ABA18-7FC7-4BA3-AE0B-F3DA94B7B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Formátování řetězce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8C7B4BC1-0F8A-42A7-851B-5EB183B4EF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Interpolovaný řetězec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C5C59998-8D91-41D4-9640-58EBEEC1ED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Interpolovaný řetězec přímo obsahuje proměnné a výrazy</a:t>
            </a:r>
          </a:p>
          <a:p>
            <a:r>
              <a:rPr lang="cs-CZ" dirty="0"/>
              <a:t>Jednodušší na čtení</a:t>
            </a:r>
          </a:p>
          <a:p>
            <a:r>
              <a:rPr lang="cs-CZ" dirty="0"/>
              <a:t>V případě potřeby použití speciálních znaků je píšeme dvakrát, abychom je odlišili od zbytku řetězce</a:t>
            </a:r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C223D24F-41EC-4511-87CB-22FF00ECF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Kompozitní řetězec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A25FEB12-4C2B-4F5E-9BF3-422ABB054D8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cs-CZ" dirty="0"/>
              <a:t>Řetězec a seznam objektu se používají jako argumenty metod</a:t>
            </a:r>
          </a:p>
          <a:p>
            <a:r>
              <a:rPr lang="cs-CZ" dirty="0"/>
              <a:t>Náročnější na čtení</a:t>
            </a:r>
          </a:p>
          <a:p>
            <a:r>
              <a:rPr lang="cs-CZ" dirty="0"/>
              <a:t>Důležité je pořadí seznamu objektů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1B511F47-568F-4D04-863E-3677D8F63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279" y="5962650"/>
            <a:ext cx="7105650" cy="895350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C9E8D9C9-EA5D-4430-80E6-F5CF7D2F3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392" y="4899673"/>
            <a:ext cx="6829425" cy="1000125"/>
          </a:xfrm>
          <a:prstGeom prst="rect">
            <a:avLst/>
          </a:prstGeom>
        </p:spPr>
      </p:pic>
      <p:sp>
        <p:nvSpPr>
          <p:cNvPr id="12" name="Šipka: doprava 11">
            <a:extLst>
              <a:ext uri="{FF2B5EF4-FFF2-40B4-BE49-F238E27FC236}">
                <a16:creationId xmlns:a16="http://schemas.microsoft.com/office/drawing/2014/main" id="{547DD041-77C3-4AC3-825F-325EFCD2B88B}"/>
              </a:ext>
            </a:extLst>
          </p:cNvPr>
          <p:cNvSpPr/>
          <p:nvPr/>
        </p:nvSpPr>
        <p:spPr>
          <a:xfrm>
            <a:off x="1303838" y="4998164"/>
            <a:ext cx="1978702" cy="803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interpolovaný</a:t>
            </a:r>
          </a:p>
        </p:txBody>
      </p:sp>
      <p:sp>
        <p:nvSpPr>
          <p:cNvPr id="13" name="Šipka: doprava 12">
            <a:extLst>
              <a:ext uri="{FF2B5EF4-FFF2-40B4-BE49-F238E27FC236}">
                <a16:creationId xmlns:a16="http://schemas.microsoft.com/office/drawing/2014/main" id="{5C9C06C8-6E1A-4056-BD14-3588565F5EBC}"/>
              </a:ext>
            </a:extLst>
          </p:cNvPr>
          <p:cNvSpPr/>
          <p:nvPr/>
        </p:nvSpPr>
        <p:spPr>
          <a:xfrm>
            <a:off x="1303838" y="6054858"/>
            <a:ext cx="1978702" cy="803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kompozitní</a:t>
            </a:r>
          </a:p>
        </p:txBody>
      </p:sp>
    </p:spTree>
    <p:extLst>
      <p:ext uri="{BB962C8B-B14F-4D97-AF65-F5344CB8AC3E}">
        <p14:creationId xmlns:p14="http://schemas.microsoft.com/office/powerpoint/2010/main" val="286838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AD192303-CA37-4B28-A31B-6C01C37B2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3100">
                <a:solidFill>
                  <a:srgbClr val="613F35"/>
                </a:solidFill>
              </a:rPr>
              <a:t>Práce s datumem a časem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613F3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960B5997-C8D1-4BEE-9C37-604D27527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rgbClr val="424CFF"/>
              </a:buClr>
            </a:pPr>
            <a:r>
              <a:rPr lang="cs-CZ" dirty="0"/>
              <a:t>V některých aplikacích se setkáváme s potřebou evidovat nebo zpracovávat datum a čas</a:t>
            </a:r>
            <a:endParaRPr lang="cs-CZ"/>
          </a:p>
          <a:p>
            <a:pPr>
              <a:lnSpc>
                <a:spcPct val="90000"/>
              </a:lnSpc>
              <a:buClr>
                <a:srgbClr val="424CFF"/>
              </a:buClr>
            </a:pPr>
            <a:r>
              <a:rPr lang="cs-CZ" dirty="0"/>
              <a:t>C# pro tyto účely používá struktury </a:t>
            </a:r>
            <a:r>
              <a:rPr lang="cs-CZ" b="1" dirty="0" err="1"/>
              <a:t>DateTime</a:t>
            </a:r>
            <a:r>
              <a:rPr lang="cs-CZ" dirty="0"/>
              <a:t> a </a:t>
            </a:r>
            <a:r>
              <a:rPr lang="cs-CZ" b="1" dirty="0" err="1"/>
              <a:t>TimeSpan</a:t>
            </a:r>
            <a:endParaRPr lang="cs-CZ" b="1"/>
          </a:p>
          <a:p>
            <a:pPr>
              <a:lnSpc>
                <a:spcPct val="90000"/>
              </a:lnSpc>
              <a:buClr>
                <a:srgbClr val="424CFF"/>
              </a:buClr>
            </a:pPr>
            <a:r>
              <a:rPr lang="cs-CZ" b="1" dirty="0" err="1"/>
              <a:t>DateTime</a:t>
            </a:r>
            <a:r>
              <a:rPr lang="cs-CZ" b="1" dirty="0"/>
              <a:t> </a:t>
            </a:r>
            <a:r>
              <a:rPr lang="cs-CZ" dirty="0"/>
              <a:t>představuje okamžitý čas v požadovaném formátu</a:t>
            </a:r>
            <a:endParaRPr lang="cs-CZ"/>
          </a:p>
          <a:p>
            <a:pPr>
              <a:lnSpc>
                <a:spcPct val="90000"/>
              </a:lnSpc>
              <a:buClr>
                <a:srgbClr val="424CFF"/>
              </a:buClr>
            </a:pPr>
            <a:r>
              <a:rPr lang="cs-CZ" b="1" dirty="0" err="1"/>
              <a:t>TimeSpan</a:t>
            </a:r>
            <a:r>
              <a:rPr lang="cs-CZ" b="1" dirty="0"/>
              <a:t> </a:t>
            </a:r>
            <a:r>
              <a:rPr lang="cs-CZ" dirty="0"/>
              <a:t>představuje časový interval mezi dvěma časy</a:t>
            </a:r>
            <a:endParaRPr lang="cs-CZ"/>
          </a:p>
          <a:p>
            <a:pPr>
              <a:lnSpc>
                <a:spcPct val="90000"/>
              </a:lnSpc>
              <a:buClr>
                <a:srgbClr val="424CFF"/>
              </a:buClr>
            </a:pPr>
            <a:endParaRPr lang="cs-CZ" b="1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67DB1D04-97C3-4302-A537-52748D225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2223430"/>
            <a:ext cx="6953577" cy="2086073"/>
          </a:xfrm>
          <a:prstGeom prst="rect">
            <a:avLst/>
          </a:prstGeom>
        </p:spPr>
      </p:pic>
      <p:sp>
        <p:nvSpPr>
          <p:cNvPr id="19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59966"/>
      </p:ext>
    </p:extLst>
  </p:cSld>
  <p:clrMapOvr>
    <a:masterClrMapping/>
  </p:clrMapOvr>
</p:sld>
</file>

<file path=ppt/theme/theme1.xml><?xml version="1.0" encoding="utf-8"?>
<a:theme xmlns:a="http://schemas.openxmlformats.org/drawingml/2006/main" name="Stébla">
  <a:themeElements>
    <a:clrScheme name="Stébla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Stébl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ébl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2354</TotalTime>
  <Words>341</Words>
  <Application>Microsoft Office PowerPoint</Application>
  <PresentationFormat>Širokoúhlá obrazovka</PresentationFormat>
  <Paragraphs>47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Stébla</vt:lpstr>
      <vt:lpstr>Programování</vt:lpstr>
      <vt:lpstr>Operátor is</vt:lpstr>
      <vt:lpstr>Funkce sizeof()</vt:lpstr>
      <vt:lpstr>Podmíněný operátor ?:</vt:lpstr>
      <vt:lpstr>Kdy lze vynechat složené závorky?</vt:lpstr>
      <vt:lpstr>Ukazatele (pointers)</vt:lpstr>
      <vt:lpstr>Formátování řetězce</vt:lpstr>
      <vt:lpstr>Práce s datumem a časem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53</cp:revision>
  <dcterms:created xsi:type="dcterms:W3CDTF">2021-08-28T14:09:11Z</dcterms:created>
  <dcterms:modified xsi:type="dcterms:W3CDTF">2021-11-08T19:26:06Z</dcterms:modified>
</cp:coreProperties>
</file>