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řední styl 2 – zvýraznění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7632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39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66281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72897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674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9883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0474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4227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210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4196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8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0605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322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517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8689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021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78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7">
            <a:extLst>
              <a:ext uri="{FF2B5EF4-FFF2-40B4-BE49-F238E27FC236}">
                <a16:creationId xmlns:a16="http://schemas.microsoft.com/office/drawing/2014/main" id="{95FFA5E0-4C70-431D-A19D-18415F6C40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bstraktní pozadí dat">
            <a:extLst>
              <a:ext uri="{FF2B5EF4-FFF2-40B4-BE49-F238E27FC236}">
                <a16:creationId xmlns:a16="http://schemas.microsoft.com/office/drawing/2014/main" id="{256076A9-2FE7-462F-8AA7-63603D64E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-1524" y="10"/>
            <a:ext cx="12192000" cy="6857990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E55C11-4C41-45E4-A00F-83DEE6BB5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-1" y="3632297"/>
            <a:ext cx="8609045" cy="2170389"/>
          </a:xfrm>
          <a:custGeom>
            <a:avLst/>
            <a:gdLst>
              <a:gd name="connsiteX0" fmla="*/ 0 w 7527616"/>
              <a:gd name="connsiteY0" fmla="*/ 0 h 2170389"/>
              <a:gd name="connsiteX1" fmla="*/ 85411 w 7527616"/>
              <a:gd name="connsiteY1" fmla="*/ 0 h 2170389"/>
              <a:gd name="connsiteX2" fmla="*/ 926533 w 7527616"/>
              <a:gd name="connsiteY2" fmla="*/ 0 h 2170389"/>
              <a:gd name="connsiteX3" fmla="*/ 1114264 w 7527616"/>
              <a:gd name="connsiteY3" fmla="*/ 0 h 2170389"/>
              <a:gd name="connsiteX4" fmla="*/ 6544376 w 7527616"/>
              <a:gd name="connsiteY4" fmla="*/ 0 h 2170389"/>
              <a:gd name="connsiteX5" fmla="*/ 6610082 w 7527616"/>
              <a:gd name="connsiteY5" fmla="*/ 26276 h 2170389"/>
              <a:gd name="connsiteX6" fmla="*/ 6619468 w 7527616"/>
              <a:gd name="connsiteY6" fmla="*/ 36786 h 2170389"/>
              <a:gd name="connsiteX7" fmla="*/ 7506496 w 7527616"/>
              <a:gd name="connsiteY7" fmla="*/ 1024760 h 2170389"/>
              <a:gd name="connsiteX8" fmla="*/ 7506496 w 7527616"/>
              <a:gd name="connsiteY8" fmla="*/ 1140374 h 2170389"/>
              <a:gd name="connsiteX9" fmla="*/ 6619468 w 7527616"/>
              <a:gd name="connsiteY9" fmla="*/ 2133603 h 2170389"/>
              <a:gd name="connsiteX10" fmla="*/ 6610082 w 7527616"/>
              <a:gd name="connsiteY10" fmla="*/ 2144113 h 2170389"/>
              <a:gd name="connsiteX11" fmla="*/ 6544376 w 7527616"/>
              <a:gd name="connsiteY11" fmla="*/ 2170389 h 2170389"/>
              <a:gd name="connsiteX12" fmla="*/ 1114264 w 7527616"/>
              <a:gd name="connsiteY12" fmla="*/ 2170389 h 2170389"/>
              <a:gd name="connsiteX13" fmla="*/ 926533 w 7527616"/>
              <a:gd name="connsiteY13" fmla="*/ 2170389 h 2170389"/>
              <a:gd name="connsiteX14" fmla="*/ 146150 w 7527616"/>
              <a:gd name="connsiteY14" fmla="*/ 2170389 h 2170389"/>
              <a:gd name="connsiteX15" fmla="*/ 0 w 7527616"/>
              <a:gd name="connsiteY15" fmla="*/ 2170389 h 217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27616" h="2170389">
                <a:moveTo>
                  <a:pt x="0" y="0"/>
                </a:moveTo>
                <a:lnTo>
                  <a:pt x="85411" y="0"/>
                </a:lnTo>
                <a:cubicBezTo>
                  <a:pt x="290008" y="0"/>
                  <a:pt x="562804" y="0"/>
                  <a:pt x="926533" y="0"/>
                </a:cubicBezTo>
                <a:cubicBezTo>
                  <a:pt x="926533" y="0"/>
                  <a:pt x="926533" y="0"/>
                  <a:pt x="1114264" y="0"/>
                </a:cubicBezTo>
                <a:cubicBezTo>
                  <a:pt x="1114264" y="0"/>
                  <a:pt x="1114264" y="0"/>
                  <a:pt x="6544376" y="0"/>
                </a:cubicBezTo>
                <a:cubicBezTo>
                  <a:pt x="6567842" y="0"/>
                  <a:pt x="6591309" y="10510"/>
                  <a:pt x="6610082" y="26276"/>
                </a:cubicBezTo>
                <a:cubicBezTo>
                  <a:pt x="6614775" y="26276"/>
                  <a:pt x="6619468" y="31531"/>
                  <a:pt x="6619468" y="36786"/>
                </a:cubicBezTo>
                <a:cubicBezTo>
                  <a:pt x="6619468" y="36786"/>
                  <a:pt x="6619468" y="36786"/>
                  <a:pt x="7506496" y="1024760"/>
                </a:cubicBezTo>
                <a:cubicBezTo>
                  <a:pt x="7534656" y="1056291"/>
                  <a:pt x="7534656" y="1108843"/>
                  <a:pt x="7506496" y="1140374"/>
                </a:cubicBezTo>
                <a:cubicBezTo>
                  <a:pt x="7506496" y="1140374"/>
                  <a:pt x="7506496" y="1140374"/>
                  <a:pt x="6619468" y="2133603"/>
                </a:cubicBezTo>
                <a:cubicBezTo>
                  <a:pt x="6619468" y="2133603"/>
                  <a:pt x="6614775" y="2138858"/>
                  <a:pt x="6610082" y="2144113"/>
                </a:cubicBezTo>
                <a:cubicBezTo>
                  <a:pt x="6591309" y="2159879"/>
                  <a:pt x="6567842" y="2170389"/>
                  <a:pt x="6544376" y="2170389"/>
                </a:cubicBezTo>
                <a:cubicBezTo>
                  <a:pt x="6544376" y="2170389"/>
                  <a:pt x="6544376" y="2170389"/>
                  <a:pt x="1114264" y="2170389"/>
                </a:cubicBezTo>
                <a:cubicBezTo>
                  <a:pt x="1114264" y="2170389"/>
                  <a:pt x="1114264" y="2170389"/>
                  <a:pt x="926533" y="2170389"/>
                </a:cubicBezTo>
                <a:cubicBezTo>
                  <a:pt x="926533" y="2170389"/>
                  <a:pt x="926533" y="2170389"/>
                  <a:pt x="146150" y="2170389"/>
                </a:cubicBezTo>
                <a:lnTo>
                  <a:pt x="0" y="2170389"/>
                </a:lnTo>
                <a:close/>
              </a:path>
            </a:pathLst>
          </a:custGeom>
          <a:solidFill>
            <a:srgbClr val="3B4751">
              <a:alpha val="94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13EF5E-D86E-487D-AAC7-BB92A2561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3889218"/>
            <a:ext cx="6368312" cy="1032094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EFFFF"/>
                </a:solidFill>
              </a:rPr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29E3B79-1D13-410B-AA2C-AA2AC6E35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3733" y="4944531"/>
            <a:ext cx="6368312" cy="524935"/>
          </a:xfrm>
        </p:spPr>
        <p:txBody>
          <a:bodyPr>
            <a:normAutofit/>
          </a:bodyPr>
          <a:lstStyle/>
          <a:p>
            <a:r>
              <a:rPr lang="cs-CZ" dirty="0">
                <a:solidFill>
                  <a:srgbClr val="FEFFFF"/>
                </a:solidFill>
              </a:rPr>
              <a:t>Grafika a animace v C#</a:t>
            </a:r>
          </a:p>
        </p:txBody>
      </p:sp>
    </p:spTree>
    <p:extLst>
      <p:ext uri="{BB962C8B-B14F-4D97-AF65-F5344CB8AC3E}">
        <p14:creationId xmlns:p14="http://schemas.microsoft.com/office/powerpoint/2010/main" val="3541870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FB0E64-2462-418B-AA0D-6D34D047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 připomenutí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365AFC1-6AFF-4C09-96C6-304E373A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obsahující práci s grafikou </a:t>
            </a:r>
            <a:r>
              <a:rPr lang="cs-CZ" b="1" dirty="0" err="1"/>
              <a:t>System.Drawings</a:t>
            </a:r>
            <a:endParaRPr lang="cs-CZ" b="1" dirty="0"/>
          </a:p>
          <a:p>
            <a:r>
              <a:rPr lang="cs-CZ" dirty="0"/>
              <a:t>Pro práci s grafikou je třeba definovat nový objekt typu </a:t>
            </a:r>
            <a:r>
              <a:rPr lang="cs-CZ" b="1" dirty="0" err="1"/>
              <a:t>Graphics</a:t>
            </a:r>
            <a:endParaRPr lang="cs-CZ" b="1" dirty="0"/>
          </a:p>
          <a:p>
            <a:r>
              <a:rPr lang="cs-CZ" dirty="0"/>
              <a:t>Grafika je vykreslována skrze obslužnou metodu </a:t>
            </a:r>
            <a:r>
              <a:rPr lang="cs-CZ" b="1" dirty="0" err="1"/>
              <a:t>komponenta_Paint</a:t>
            </a:r>
            <a:endParaRPr lang="cs-CZ" b="1" dirty="0"/>
          </a:p>
          <a:p>
            <a:r>
              <a:rPr lang="cs-CZ" dirty="0"/>
              <a:t>Jako plátno pro kreslení obvykle používáme komponentu </a:t>
            </a:r>
            <a:r>
              <a:rPr lang="cs-CZ" b="1" dirty="0" err="1"/>
              <a:t>Form</a:t>
            </a:r>
            <a:r>
              <a:rPr lang="cs-CZ" dirty="0"/>
              <a:t> nebo </a:t>
            </a:r>
            <a:r>
              <a:rPr lang="cs-CZ" b="1" dirty="0"/>
              <a:t>Panel</a:t>
            </a:r>
          </a:p>
          <a:p>
            <a:r>
              <a:rPr lang="cs-CZ" dirty="0"/>
              <a:t>V závislosti zda chceme vykreslit obrys nebo obrazec využíváme třídy:</a:t>
            </a:r>
          </a:p>
          <a:p>
            <a:pPr lvl="1"/>
            <a:r>
              <a:rPr lang="cs-CZ" b="1" dirty="0" err="1"/>
              <a:t>Brushes</a:t>
            </a:r>
            <a:r>
              <a:rPr lang="cs-CZ" dirty="0"/>
              <a:t> – výplně obrazců</a:t>
            </a:r>
          </a:p>
          <a:p>
            <a:pPr lvl="1"/>
            <a:r>
              <a:rPr lang="cs-CZ" b="1" dirty="0"/>
              <a:t>Pens</a:t>
            </a:r>
            <a:r>
              <a:rPr lang="cs-CZ" dirty="0"/>
              <a:t> – obrysy, čáry, …</a:t>
            </a:r>
          </a:p>
          <a:p>
            <a:r>
              <a:rPr lang="cs-CZ" dirty="0"/>
              <a:t>Máme možnost vytvářet si i vlastní objekty typu </a:t>
            </a:r>
            <a:r>
              <a:rPr lang="cs-CZ" dirty="0" err="1"/>
              <a:t>Brush</a:t>
            </a:r>
            <a:r>
              <a:rPr lang="cs-CZ" dirty="0"/>
              <a:t>, </a:t>
            </a:r>
            <a:r>
              <a:rPr lang="cs-CZ" dirty="0" err="1"/>
              <a:t>Pen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3625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53A4D3-FBB1-4013-B3EB-04C522A2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Graphics</a:t>
            </a:r>
            <a:r>
              <a:rPr lang="cs-CZ" dirty="0"/>
              <a:t> – vybrané atributy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97BE06-CD54-4932-BF73-0F066EAF5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Clip</a:t>
            </a:r>
            <a:r>
              <a:rPr lang="cs-CZ" dirty="0"/>
              <a:t> – </a:t>
            </a:r>
            <a:r>
              <a:rPr lang="cs-CZ" dirty="0" err="1"/>
              <a:t>udáva</a:t>
            </a:r>
            <a:r>
              <a:rPr lang="cs-CZ" dirty="0"/>
              <a:t> region (třída Region), na který můžeme vkládat grafiku</a:t>
            </a:r>
          </a:p>
          <a:p>
            <a:r>
              <a:rPr lang="cs-CZ" dirty="0" err="1"/>
              <a:t>DpiX</a:t>
            </a:r>
            <a:r>
              <a:rPr lang="cs-CZ" dirty="0"/>
              <a:t>/</a:t>
            </a:r>
            <a:r>
              <a:rPr lang="cs-CZ" dirty="0" err="1"/>
              <a:t>DpiY</a:t>
            </a:r>
            <a:r>
              <a:rPr lang="cs-CZ" dirty="0"/>
              <a:t> – rozlišení tvořené grafiky</a:t>
            </a:r>
          </a:p>
          <a:p>
            <a:r>
              <a:rPr lang="cs-CZ" dirty="0" err="1"/>
              <a:t>Transform</a:t>
            </a:r>
            <a:r>
              <a:rPr lang="cs-CZ" dirty="0"/>
              <a:t> – matice transformace objektu (rotace, zkosení, škálování, …)</a:t>
            </a:r>
          </a:p>
          <a:p>
            <a:r>
              <a:rPr lang="cs-CZ" dirty="0" err="1"/>
              <a:t>CompositingQuality</a:t>
            </a:r>
            <a:r>
              <a:rPr lang="cs-CZ" dirty="0"/>
              <a:t> – udává kvalitu pro renderování grafiky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FDC4AE8-48AB-4903-9C59-730D8363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4876276"/>
            <a:ext cx="9111221" cy="103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1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8CC6D81-618B-42FE-B9C6-DD5A9E2F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Graphics</a:t>
            </a:r>
            <a:r>
              <a:rPr lang="cs-CZ" dirty="0"/>
              <a:t> – vybrané metody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170B2F7-E64B-47FA-B257-661CDFB7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r>
              <a:rPr lang="cs-CZ" dirty="0" err="1"/>
              <a:t>Clear</a:t>
            </a:r>
            <a:r>
              <a:rPr lang="cs-CZ" dirty="0"/>
              <a:t>() – vymazání obsahu plátna, umožňuje vybrat barvu pozadí plátna</a:t>
            </a:r>
          </a:p>
          <a:p>
            <a:r>
              <a:rPr lang="cs-CZ" dirty="0" err="1"/>
              <a:t>DrawArc</a:t>
            </a:r>
            <a:r>
              <a:rPr lang="cs-CZ" dirty="0"/>
              <a:t>() – nakreslení oblouku</a:t>
            </a:r>
          </a:p>
          <a:p>
            <a:r>
              <a:rPr lang="cs-CZ" dirty="0" err="1"/>
              <a:t>DrawBezier</a:t>
            </a:r>
            <a:r>
              <a:rPr lang="cs-CZ" dirty="0"/>
              <a:t>() – vykreslení </a:t>
            </a:r>
            <a:r>
              <a:rPr lang="cs-CZ" dirty="0" err="1"/>
              <a:t>Bezierovy</a:t>
            </a:r>
            <a:r>
              <a:rPr lang="cs-CZ" dirty="0"/>
              <a:t> křivky</a:t>
            </a:r>
          </a:p>
          <a:p>
            <a:r>
              <a:rPr lang="cs-CZ" dirty="0" err="1"/>
              <a:t>DrawCurve</a:t>
            </a:r>
            <a:r>
              <a:rPr lang="cs-CZ" dirty="0"/>
              <a:t>() – vykreslení křivky procházející konkrétními body</a:t>
            </a:r>
          </a:p>
          <a:p>
            <a:r>
              <a:rPr lang="cs-CZ" dirty="0" err="1"/>
              <a:t>DrawElipse</a:t>
            </a:r>
            <a:r>
              <a:rPr lang="cs-CZ" dirty="0"/>
              <a:t>() – vykreslení elipsy případně kružnice</a:t>
            </a:r>
          </a:p>
          <a:p>
            <a:r>
              <a:rPr lang="cs-CZ" dirty="0" err="1"/>
              <a:t>DrawImage</a:t>
            </a:r>
            <a:r>
              <a:rPr lang="cs-CZ" dirty="0"/>
              <a:t>() – vykreslení obrázku ze zvoleného souboru</a:t>
            </a:r>
          </a:p>
          <a:p>
            <a:r>
              <a:rPr lang="cs-CZ" dirty="0" err="1"/>
              <a:t>DrawLine</a:t>
            </a:r>
            <a:r>
              <a:rPr lang="cs-CZ" dirty="0"/>
              <a:t>() – vykreslení křivky mezi určenými body</a:t>
            </a:r>
          </a:p>
          <a:p>
            <a:r>
              <a:rPr lang="cs-CZ" dirty="0" err="1"/>
              <a:t>DrawPolygon</a:t>
            </a:r>
            <a:r>
              <a:rPr lang="cs-CZ" dirty="0"/>
              <a:t>() – vykreslení polygonu určeného body</a:t>
            </a:r>
          </a:p>
          <a:p>
            <a:r>
              <a:rPr lang="cs-CZ" dirty="0" err="1"/>
              <a:t>DrawRectangle</a:t>
            </a:r>
            <a:r>
              <a:rPr lang="cs-CZ" dirty="0"/>
              <a:t>() – vykreslení obdélníku případně čtverce</a:t>
            </a:r>
          </a:p>
          <a:p>
            <a:r>
              <a:rPr lang="cs-CZ" dirty="0" err="1"/>
              <a:t>DrawString</a:t>
            </a:r>
            <a:r>
              <a:rPr lang="cs-CZ" dirty="0"/>
              <a:t>() – grafické zobrazení řetězce</a:t>
            </a:r>
          </a:p>
        </p:txBody>
      </p:sp>
    </p:spTree>
    <p:extLst>
      <p:ext uri="{BB962C8B-B14F-4D97-AF65-F5344CB8AC3E}">
        <p14:creationId xmlns:p14="http://schemas.microsoft.com/office/powerpoint/2010/main" val="4142408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F51FDF-49D3-4C27-9BD9-C5E627F05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Třída </a:t>
            </a:r>
            <a:r>
              <a:rPr lang="cs-CZ" dirty="0" err="1"/>
              <a:t>Graphics</a:t>
            </a:r>
            <a:r>
              <a:rPr lang="cs-CZ" dirty="0"/>
              <a:t> – vybrané metody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A01B72-E45B-47DD-A9FE-278C43583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FillElipse</a:t>
            </a:r>
            <a:r>
              <a:rPr lang="cs-CZ" dirty="0"/>
              <a:t>() – vykreslení oválu nebo kruhu</a:t>
            </a:r>
          </a:p>
          <a:p>
            <a:r>
              <a:rPr lang="cs-CZ" dirty="0" err="1"/>
              <a:t>FillPie</a:t>
            </a:r>
            <a:r>
              <a:rPr lang="cs-CZ" dirty="0"/>
              <a:t>() – vykreslení výseče v kruhu</a:t>
            </a:r>
          </a:p>
          <a:p>
            <a:r>
              <a:rPr lang="cs-CZ" dirty="0" err="1"/>
              <a:t>FillPolygon</a:t>
            </a:r>
            <a:r>
              <a:rPr lang="cs-CZ" dirty="0"/>
              <a:t>() – vyplnění polygonu</a:t>
            </a:r>
          </a:p>
          <a:p>
            <a:r>
              <a:rPr lang="cs-CZ" dirty="0" err="1"/>
              <a:t>FillRectangle</a:t>
            </a:r>
            <a:r>
              <a:rPr lang="cs-CZ" dirty="0"/>
              <a:t>() – vyplnění obdélníku nebo čtverce</a:t>
            </a:r>
          </a:p>
          <a:p>
            <a:endParaRPr lang="cs-CZ" dirty="0"/>
          </a:p>
          <a:p>
            <a:r>
              <a:rPr lang="cs-CZ" dirty="0" err="1"/>
              <a:t>ResetTransform</a:t>
            </a:r>
            <a:r>
              <a:rPr lang="cs-CZ" dirty="0"/>
              <a:t>() – resetování transformační matice na jednotkovou</a:t>
            </a:r>
          </a:p>
          <a:p>
            <a:r>
              <a:rPr lang="cs-CZ" dirty="0" err="1"/>
              <a:t>RotateTransform</a:t>
            </a:r>
            <a:r>
              <a:rPr lang="cs-CZ" dirty="0"/>
              <a:t>() – vložení matice rotace</a:t>
            </a:r>
          </a:p>
          <a:p>
            <a:r>
              <a:rPr lang="cs-CZ" dirty="0" err="1"/>
              <a:t>ScaleTransform</a:t>
            </a:r>
            <a:r>
              <a:rPr lang="cs-CZ" dirty="0"/>
              <a:t>() – vložení matice škálování</a:t>
            </a:r>
          </a:p>
          <a:p>
            <a:r>
              <a:rPr lang="cs-CZ" dirty="0" err="1"/>
              <a:t>TranslateTransform</a:t>
            </a:r>
            <a:r>
              <a:rPr lang="cs-CZ" dirty="0"/>
              <a:t>() – vložení matice posunu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625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E0153F-3C16-401C-B4E2-EA48489CE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 použití funkcí třídy </a:t>
            </a:r>
            <a:r>
              <a:rPr lang="cs-CZ" dirty="0" err="1"/>
              <a:t>Graphics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47C8296-DC4C-49D9-984D-ABC283EBF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Vykreslení červeného kruhu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Vstupními parametry pro vykreslení obrazce jsou:</a:t>
            </a:r>
          </a:p>
          <a:p>
            <a:r>
              <a:rPr lang="cs-CZ" dirty="0"/>
              <a:t>Štětec výplně, počátek vykreslování x, y a velikost ve směru x a y</a:t>
            </a:r>
          </a:p>
          <a:p>
            <a:endParaRPr lang="cs-CZ" dirty="0"/>
          </a:p>
          <a:p>
            <a:r>
              <a:rPr lang="cs-CZ" dirty="0"/>
              <a:t>Vykreslení zelené kružnice</a:t>
            </a:r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Vstupními parametry pro vykreslení kružnice jsou:</a:t>
            </a:r>
          </a:p>
          <a:p>
            <a:r>
              <a:rPr lang="cs-CZ" dirty="0"/>
              <a:t>Obrysové pero, počátek vykreslování x, y a velikost ve směru x a y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311963DF-7249-45E5-B766-C32513C09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807" y="2433895"/>
            <a:ext cx="4880386" cy="714961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F553A699-2A04-49BF-9E05-F59F2B705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725" y="4601473"/>
            <a:ext cx="4942550" cy="71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5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6884825E-EC03-4722-8283-74EC8EECC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C04A4164-FDD3-4AE9-8129-4E1B921E2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242BA971-550B-4D73-A876-FA172A0CD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F52F4EE2-AD57-433A-87C2-B1418FE22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418466F3-BDB0-4394-BA4A-CF39BF690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9B5012CA-30F7-4EAF-9345-0EC48D013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F1CEB021-8D0F-48F1-947A-7F206BE2D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03D5F265-52CB-44C4-AC6C-690E2BAFF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AC865DC3-14CF-426B-B727-540299B5F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8D0689D-31AE-4EAE-8B89-90DCD47F1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17172BB3-0B74-4B5A-B1FC-09313DAC3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24BF584C-D8EA-4C47-98AB-CDD5EB007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124EB1F1-5E4E-4599-A171-9D779202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09368F-1AD1-453A-8026-F04870973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157"/>
            <a:ext cx="2356675" cy="6853096"/>
            <a:chOff x="6627813" y="195610"/>
            <a:chExt cx="1952625" cy="5678141"/>
          </a:xfrm>
        </p:grpSpPr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0E69BFA4-17AB-4ABA-8D3C-631A60BE02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4292D11E-0C01-4D2E-B100-948220935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1" name="Freeform 29">
              <a:extLst>
                <a:ext uri="{FF2B5EF4-FFF2-40B4-BE49-F238E27FC236}">
                  <a16:creationId xmlns:a16="http://schemas.microsoft.com/office/drawing/2014/main" id="{A3A4E547-348A-4729-AC00-1E84D8AD92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2" name="Freeform 30">
              <a:extLst>
                <a:ext uri="{FF2B5EF4-FFF2-40B4-BE49-F238E27FC236}">
                  <a16:creationId xmlns:a16="http://schemas.microsoft.com/office/drawing/2014/main" id="{AE8EC33A-BF4E-4E28-A2F7-033DBBC9D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3" name="Freeform 31">
              <a:extLst>
                <a:ext uri="{FF2B5EF4-FFF2-40B4-BE49-F238E27FC236}">
                  <a16:creationId xmlns:a16="http://schemas.microsoft.com/office/drawing/2014/main" id="{38008CFA-8ADB-4AAB-8B54-AB4FE356C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204F925-C7EB-4729-AB29-7487C8ED83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5" name="Freeform 33">
              <a:extLst>
                <a:ext uri="{FF2B5EF4-FFF2-40B4-BE49-F238E27FC236}">
                  <a16:creationId xmlns:a16="http://schemas.microsoft.com/office/drawing/2014/main" id="{1B850771-3B79-4C27-9CC3-3CBFA90C0F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6" name="Freeform 34">
              <a:extLst>
                <a:ext uri="{FF2B5EF4-FFF2-40B4-BE49-F238E27FC236}">
                  <a16:creationId xmlns:a16="http://schemas.microsoft.com/office/drawing/2014/main" id="{565B2F18-C5EF-495D-AF6F-226B7CA9D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7" name="Freeform 35">
              <a:extLst>
                <a:ext uri="{FF2B5EF4-FFF2-40B4-BE49-F238E27FC236}">
                  <a16:creationId xmlns:a16="http://schemas.microsoft.com/office/drawing/2014/main" id="{BCA4A062-5E82-4F21-BEBB-7E3C4405CF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8" name="Freeform 36">
              <a:extLst>
                <a:ext uri="{FF2B5EF4-FFF2-40B4-BE49-F238E27FC236}">
                  <a16:creationId xmlns:a16="http://schemas.microsoft.com/office/drawing/2014/main" id="{85F9DBD7-D46E-42F2-96B1-B9EE44691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098B143F-4C52-4FCA-AC4A-E9BEA91C73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0" name="Freeform 38">
              <a:extLst>
                <a:ext uri="{FF2B5EF4-FFF2-40B4-BE49-F238E27FC236}">
                  <a16:creationId xmlns:a16="http://schemas.microsoft.com/office/drawing/2014/main" id="{A3617AF3-1F02-4D51-9908-2C09CAAB0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76CA6318-3044-4469-954D-B2AD9DE3B6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A0AB96DE-D383-4C34-8E56-500D64DE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Nadpis 5">
            <a:extLst>
              <a:ext uri="{FF2B5EF4-FFF2-40B4-BE49-F238E27FC236}">
                <a16:creationId xmlns:a16="http://schemas.microsoft.com/office/drawing/2014/main" id="{1D8D4B2E-9615-4690-97AC-19DA362A1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6" y="446088"/>
            <a:ext cx="3570129" cy="10058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cs-CZ" sz="3200" dirty="0"/>
              <a:t>Jednoduchá grafika v C#</a:t>
            </a:r>
            <a:endParaRPr lang="en-US" sz="32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CCEFB1D-EDE4-4442-B5AE-401EF0E62E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89212" y="1609344"/>
            <a:ext cx="3555557" cy="43018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dirty="0"/>
              <a:t>Při vykreslování grafiky si je třeba uvědomit, že záleží na pořadí vykreslování obrazců</a:t>
            </a:r>
          </a:p>
          <a:p>
            <a:r>
              <a:rPr lang="cs-CZ" dirty="0"/>
              <a:t>Na problematiku lze pohlížet jako na řešení malířova algoritmu</a:t>
            </a:r>
          </a:p>
          <a:p>
            <a:r>
              <a:rPr lang="cs-CZ" b="1" dirty="0"/>
              <a:t>Malířův algoritmus</a:t>
            </a:r>
            <a:r>
              <a:rPr lang="cs-CZ" dirty="0"/>
              <a:t>: Jako první se vykreslují objekty v pozadí, které jsou postupně zakrývány objekty ležící před nimi</a:t>
            </a:r>
          </a:p>
          <a:p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C0ADC60-182C-4FD0-A495-912676D59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013" y="446088"/>
            <a:ext cx="5177832" cy="5446765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Zástupný obsah 7">
            <a:extLst>
              <a:ext uri="{FF2B5EF4-FFF2-40B4-BE49-F238E27FC236}">
                <a16:creationId xmlns:a16="http://schemas.microsoft.com/office/drawing/2014/main" id="{82787F10-7CBB-4E6B-937A-8B3EA43536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43564" y="610679"/>
            <a:ext cx="3740012" cy="2476495"/>
          </a:xfrm>
          <a:prstGeom prst="rect">
            <a:avLst/>
          </a:prstGeom>
        </p:spPr>
      </p:pic>
      <p:pic>
        <p:nvPicPr>
          <p:cNvPr id="13" name="Zástupný obsah 9">
            <a:extLst>
              <a:ext uri="{FF2B5EF4-FFF2-40B4-BE49-F238E27FC236}">
                <a16:creationId xmlns:a16="http://schemas.microsoft.com/office/drawing/2014/main" id="{3BB25D1C-D46C-428E-80E6-7FA15FCAB3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7"/>
          <a:stretch/>
        </p:blipFill>
        <p:spPr>
          <a:xfrm>
            <a:off x="6730583" y="3251766"/>
            <a:ext cx="4375479" cy="247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3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457758E0-FE14-4E7E-B8E5-FBDE62006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Animace v C#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7246635-97BA-4927-89FF-C49189492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tvorbu animace využijeme komponentu časovače </a:t>
            </a:r>
            <a:r>
              <a:rPr lang="cs-CZ" dirty="0" err="1"/>
              <a:t>Timer</a:t>
            </a:r>
            <a:r>
              <a:rPr lang="cs-CZ" dirty="0"/>
              <a:t>, která nám generuje v určitém časovém intervalu tzv. </a:t>
            </a:r>
            <a:r>
              <a:rPr lang="cs-CZ" dirty="0" err="1"/>
              <a:t>Tick</a:t>
            </a:r>
            <a:endParaRPr lang="cs-CZ" dirty="0"/>
          </a:p>
          <a:p>
            <a:r>
              <a:rPr lang="cs-CZ" dirty="0"/>
              <a:t>Pokaždé, když uběhne daný čas vyvoláme překreslení všech objektů s upravenými parametry</a:t>
            </a:r>
          </a:p>
          <a:p>
            <a:r>
              <a:rPr lang="cs-CZ" dirty="0"/>
              <a:t>Časovač je ve výchozím stavu zakázán – </a:t>
            </a:r>
            <a:r>
              <a:rPr lang="cs-CZ" dirty="0" err="1"/>
              <a:t>Enabled</a:t>
            </a:r>
            <a:r>
              <a:rPr lang="cs-CZ" dirty="0"/>
              <a:t> = </a:t>
            </a:r>
            <a:r>
              <a:rPr lang="cs-CZ" dirty="0" err="1"/>
              <a:t>false</a:t>
            </a:r>
            <a:endParaRPr lang="cs-CZ" dirty="0"/>
          </a:p>
          <a:p>
            <a:r>
              <a:rPr lang="cs-CZ" dirty="0"/>
              <a:t>Interval je udáván v milisekundách a výchozí hodnotou je 100ms</a:t>
            </a:r>
          </a:p>
          <a:p>
            <a:r>
              <a:rPr lang="cs-CZ" dirty="0"/>
              <a:t>Příkladem může být změna koordinát pro vykreslovaný objekt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67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97822A0-8C03-4D62-AF89-E91C6FAC7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>
                <a:solidFill>
                  <a:srgbClr val="53676C"/>
                </a:solidFill>
              </a:rPr>
              <a:t>Pohyb modrého čtverce po diagonále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53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508F415-31F0-46D9-9048-13D7506D5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pPr>
              <a:buClr>
                <a:srgbClr val="FFC778"/>
              </a:buClr>
            </a:pPr>
            <a:r>
              <a:rPr lang="cs-CZ"/>
              <a:t>Do nového formuláře si vložíme komponentu panel a komponentu časovač</a:t>
            </a:r>
          </a:p>
          <a:p>
            <a:pPr>
              <a:buClr>
                <a:srgbClr val="FFC778"/>
              </a:buClr>
            </a:pPr>
            <a:r>
              <a:rPr lang="cs-CZ"/>
              <a:t>Vykreslovaný čtverec má na začátku programu souřadnice 0,0</a:t>
            </a:r>
          </a:p>
          <a:p>
            <a:pPr>
              <a:buClr>
                <a:srgbClr val="FFC778"/>
              </a:buClr>
            </a:pPr>
            <a:r>
              <a:rPr lang="cs-CZ"/>
              <a:t>S každým uplynulým intervalem zvedneme hodnoty x,y</a:t>
            </a:r>
          </a:p>
          <a:p>
            <a:pPr>
              <a:buClr>
                <a:srgbClr val="FFC778"/>
              </a:buClr>
            </a:pPr>
            <a:r>
              <a:rPr lang="cs-CZ"/>
              <a:t>Panel obnovíme pomocí funkce Refresh()</a:t>
            </a:r>
            <a:endParaRPr lang="en-US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A7EFB40-C1FB-493C-8B03-AC567808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354233"/>
            <a:ext cx="6953577" cy="3824466"/>
          </a:xfrm>
          <a:prstGeom prst="rect">
            <a:avLst/>
          </a:prstGeom>
        </p:spPr>
      </p:pic>
      <p:sp>
        <p:nvSpPr>
          <p:cNvPr id="2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54587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5091</TotalTime>
  <Words>464</Words>
  <Application>Microsoft Office PowerPoint</Application>
  <PresentationFormat>Širokoúhlá obrazovka</PresentationFormat>
  <Paragraphs>64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Stébla</vt:lpstr>
      <vt:lpstr>Programování</vt:lpstr>
      <vt:lpstr>Pro připomenutí</vt:lpstr>
      <vt:lpstr>Třída Graphics – vybrané atributy</vt:lpstr>
      <vt:lpstr>Třída Graphics – vybrané metody</vt:lpstr>
      <vt:lpstr>Třída Graphics – vybrané metody</vt:lpstr>
      <vt:lpstr>Ukázka použití funkcí třídy Graphics</vt:lpstr>
      <vt:lpstr>Jednoduchá grafika v C#</vt:lpstr>
      <vt:lpstr>Animace v C#</vt:lpstr>
      <vt:lpstr>Pohyb modrého čtverce po diagonále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David Sládeček</cp:lastModifiedBy>
  <cp:revision>100</cp:revision>
  <dcterms:created xsi:type="dcterms:W3CDTF">2021-08-28T14:09:11Z</dcterms:created>
  <dcterms:modified xsi:type="dcterms:W3CDTF">2022-03-07T18:25:54Z</dcterms:modified>
</cp:coreProperties>
</file>