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0"/>
  </p:notesMasterIdLst>
  <p:sldIdLst>
    <p:sldId id="256" r:id="rId2"/>
    <p:sldId id="257" r:id="rId3"/>
    <p:sldId id="260" r:id="rId4"/>
    <p:sldId id="263" r:id="rId5"/>
    <p:sldId id="258" r:id="rId6"/>
    <p:sldId id="259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CBD7E-8EC4-40D0-831C-FC6BF586B823}" type="datetimeFigureOut">
              <a:rPr lang="cs-CZ" smtClean="0"/>
              <a:t>04.12.2022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19CD6-A7A2-478E-9294-6B57494289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3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9CD6-A7A2-478E-9294-6B57494289C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561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04.12.2022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1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04.12.2022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156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04.12.2022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3191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04.12.2022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7911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04.12.2022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866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04.12.2022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0736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04.12.2022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6302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04.12.2022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799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04.12.2022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366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04.12.2022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944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04.12.2022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098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04.12.2022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04.12.2022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640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04.12.2022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140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04.12.2022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576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04.12.2022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842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A23A1-6BD0-48D8-A1FE-BC95074C88FA}" type="datetimeFigureOut">
              <a:rPr lang="cs-CZ" smtClean="0"/>
              <a:t>04.12.2022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426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A65BDAB9-42B9-4804-8008-D12F332BA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AB646C-DDAF-4266-A8C5-84777B9D2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7C90CD6-0E54-5071-9182-36048610B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967417"/>
            <a:ext cx="5280460" cy="3943250"/>
          </a:xfrm>
        </p:spPr>
        <p:txBody>
          <a:bodyPr>
            <a:normAutofit/>
          </a:bodyPr>
          <a:lstStyle/>
          <a:p>
            <a:r>
              <a:rPr lang="cs-CZ" sz="4000">
                <a:solidFill>
                  <a:srgbClr val="FEFFFF"/>
                </a:solidFill>
              </a:rPr>
              <a:t>Programování</a:t>
            </a:r>
          </a:p>
        </p:txBody>
      </p:sp>
      <p:pic>
        <p:nvPicPr>
          <p:cNvPr id="5" name="Picture 4" descr="101010 datové řádky do nekonečna">
            <a:extLst>
              <a:ext uri="{FF2B5EF4-FFF2-40B4-BE49-F238E27FC236}">
                <a16:creationId xmlns:a16="http://schemas.microsoft.com/office/drawing/2014/main" id="{DF8F8E36-46E3-C140-472F-2A2C04AC36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07" r="19528"/>
          <a:stretch/>
        </p:blipFill>
        <p:spPr>
          <a:xfrm>
            <a:off x="6111242" y="-5534"/>
            <a:ext cx="6080758" cy="6863534"/>
          </a:xfrm>
          <a:prstGeom prst="rect">
            <a:avLst/>
          </a:prstGeom>
        </p:spPr>
      </p:pic>
      <p:sp>
        <p:nvSpPr>
          <p:cNvPr id="22" name="Freeform 27">
            <a:extLst>
              <a:ext uri="{FF2B5EF4-FFF2-40B4-BE49-F238E27FC236}">
                <a16:creationId xmlns:a16="http://schemas.microsoft.com/office/drawing/2014/main" id="{FD806A9B-2314-4181-A38D-D5B6445B8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364F67-BE5F-AA7F-9525-0F7D636F3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79" y="5189400"/>
            <a:ext cx="5280460" cy="544260"/>
          </a:xfrm>
        </p:spPr>
        <p:txBody>
          <a:bodyPr anchor="ctr">
            <a:normAutofit/>
          </a:bodyPr>
          <a:lstStyle/>
          <a:p>
            <a:r>
              <a:rPr lang="cs-CZ" sz="1600" dirty="0">
                <a:solidFill>
                  <a:srgbClr val="FEFFFF"/>
                </a:solidFill>
              </a:rPr>
              <a:t>Podprogram (metoda)</a:t>
            </a:r>
          </a:p>
        </p:txBody>
      </p:sp>
    </p:spTree>
    <p:extLst>
      <p:ext uri="{BB962C8B-B14F-4D97-AF65-F5344CB8AC3E}">
        <p14:creationId xmlns:p14="http://schemas.microsoft.com/office/powerpoint/2010/main" val="117941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E51BED-33DF-0B41-0C4F-5DA016859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Podprogram (metoda)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E4FA285-FB72-7270-FA03-878237314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samostatná část programu, kterou můžeme opakovaně volat na různých místech</a:t>
            </a:r>
          </a:p>
          <a:p>
            <a:r>
              <a:rPr lang="cs-CZ" dirty="0"/>
              <a:t>V implementaci je podprogram reprezentován metodou/funkcí</a:t>
            </a:r>
          </a:p>
          <a:p>
            <a:r>
              <a:rPr lang="cs-CZ" dirty="0"/>
              <a:t>Slouží pro rozdělení celého algoritmu do menších částí pro lepší přehlednost a jednodušší správu</a:t>
            </a:r>
          </a:p>
          <a:p>
            <a:r>
              <a:rPr lang="cs-CZ" dirty="0"/>
              <a:t>Při vhodném použití redukuje nevyžádanou duplicitu</a:t>
            </a:r>
          </a:p>
          <a:p>
            <a:r>
              <a:rPr lang="cs-CZ" dirty="0"/>
              <a:t>U již definovaných metod nás nezajímá vnitřní logika, ale důležité je pro nás její použití </a:t>
            </a:r>
          </a:p>
        </p:txBody>
      </p:sp>
    </p:spTree>
    <p:extLst>
      <p:ext uri="{BB962C8B-B14F-4D97-AF65-F5344CB8AC3E}">
        <p14:creationId xmlns:p14="http://schemas.microsoft.com/office/powerpoint/2010/main" val="1320287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46CC17-CE99-7ED0-D462-E2CE165D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Struktura metody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0A4DB229-C575-2350-7C9F-9D442E93C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373" y="2148809"/>
            <a:ext cx="6213513" cy="3320582"/>
          </a:xfrm>
        </p:spPr>
      </p:pic>
      <p:sp>
        <p:nvSpPr>
          <p:cNvPr id="10" name="Šipka: doleva 9">
            <a:extLst>
              <a:ext uri="{FF2B5EF4-FFF2-40B4-BE49-F238E27FC236}">
                <a16:creationId xmlns:a16="http://schemas.microsoft.com/office/drawing/2014/main" id="{D52B9227-6EFF-3302-8406-5A7E85A397CF}"/>
              </a:ext>
            </a:extLst>
          </p:cNvPr>
          <p:cNvSpPr/>
          <p:nvPr/>
        </p:nvSpPr>
        <p:spPr>
          <a:xfrm>
            <a:off x="8731486" y="1905000"/>
            <a:ext cx="2481155" cy="9743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Hlavička metody</a:t>
            </a:r>
          </a:p>
        </p:txBody>
      </p:sp>
      <p:sp>
        <p:nvSpPr>
          <p:cNvPr id="12" name="Šipka: doleva 11">
            <a:extLst>
              <a:ext uri="{FF2B5EF4-FFF2-40B4-BE49-F238E27FC236}">
                <a16:creationId xmlns:a16="http://schemas.microsoft.com/office/drawing/2014/main" id="{DB530B26-90B1-2EB2-711C-D4C69EE6DEA3}"/>
              </a:ext>
            </a:extLst>
          </p:cNvPr>
          <p:cNvSpPr/>
          <p:nvPr/>
        </p:nvSpPr>
        <p:spPr>
          <a:xfrm>
            <a:off x="7048768" y="2733424"/>
            <a:ext cx="2481155" cy="17998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Tělo metody ohraničené { }</a:t>
            </a:r>
          </a:p>
        </p:txBody>
      </p:sp>
      <p:sp>
        <p:nvSpPr>
          <p:cNvPr id="13" name="Šipka: doleva 12">
            <a:extLst>
              <a:ext uri="{FF2B5EF4-FFF2-40B4-BE49-F238E27FC236}">
                <a16:creationId xmlns:a16="http://schemas.microsoft.com/office/drawing/2014/main" id="{CE71B338-76EC-927E-E379-81EC4D5E55A0}"/>
              </a:ext>
            </a:extLst>
          </p:cNvPr>
          <p:cNvSpPr/>
          <p:nvPr/>
        </p:nvSpPr>
        <p:spPr>
          <a:xfrm>
            <a:off x="5991731" y="4738840"/>
            <a:ext cx="2481155" cy="9743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Volání metody</a:t>
            </a:r>
          </a:p>
        </p:txBody>
      </p:sp>
    </p:spTree>
    <p:extLst>
      <p:ext uri="{BB962C8B-B14F-4D97-AF65-F5344CB8AC3E}">
        <p14:creationId xmlns:p14="http://schemas.microsoft.com/office/powerpoint/2010/main" val="134291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C583FC-3774-47D1-9A8B-E0DBA89CB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8DDDC38-A59D-4C57-BEAA-01E57BD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5253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7181E0D-4E2E-4CF7-83D6-6BF1884F2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1E4039F-6250-4F1A-8B44-8211D95CB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27CE0F8-A859-4A25-8A2E-2F48B2D7F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D3B4413-99E7-41CB-BC1A-91CB93B73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B5AE9BA-21EA-413E-92D1-70B41D12F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EA6962B4-B58E-4363-AE37-502AAB46F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8CFEAE09-A4F7-4009-BBA4-E007F3FF2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BEC0F162-6193-4A0C-9667-DD7C8B4BD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AE69957-54B0-48E2-8BCD-EE01C7190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E3E384D-F4D8-4B3A-978C-EFEED16D3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6DD5E8A-F260-4F93-94D6-AA109560A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B7CE38B-1EFC-4D54-BD22-F0E1C0ED2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4251A81-4530-41B5-B8FB-DC124AC0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704F0C26-A940-4311-8A41-C69C075D7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72844B50-4A36-4E90-9BD1-7945BAF04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FFFF2F5F-4D06-40B4-AAF7-7BF88551B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C2D84FDB-118B-42FD-8561-B383615D2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5B64B543-1195-4970-808B-156908D3B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1B6440B3-14CA-4B3F-AF89-7FEC0A224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47F34F74-6C9C-4D9D-B2D7-AF753BD44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4246517D-AB8F-4BEF-B5E5-7A8BC0DDE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0ACFBF4D-E487-4BD0-8BCA-2DB6DC046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23DE6D3A-314E-4642-AEAF-54B822D4E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FEE0BBF7-C59B-4279-AFF5-28F6433B9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B2C1E620-478E-4DC2-A505-934657FF1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933E9402-A3F2-A08F-5169-19739968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r>
              <a:rPr lang="cs-CZ" dirty="0"/>
              <a:t>Návratová hodnota metody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ECDF498-6F66-4565-9FB7-107670333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E0779346-49CA-41C2-BD0A-62F2E1903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Picture 4" descr="Detailní záběr klávesnice kalkulačky">
            <a:extLst>
              <a:ext uri="{FF2B5EF4-FFF2-40B4-BE49-F238E27FC236}">
                <a16:creationId xmlns:a16="http://schemas.microsoft.com/office/drawing/2014/main" id="{06DDC1C9-3290-44E8-3523-BB12AEE936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63" r="30797" b="-1"/>
          <a:stretch/>
        </p:blipFill>
        <p:spPr>
          <a:xfrm>
            <a:off x="-1555" y="1731"/>
            <a:ext cx="4662331" cy="6858000"/>
          </a:xfrm>
          <a:prstGeom prst="rect">
            <a:avLst/>
          </a:prstGeom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F10342C-939C-D491-D20B-08F47397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377762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cs-CZ" sz="1500" b="1" dirty="0"/>
              <a:t>Metody bez návratové hodnoty</a:t>
            </a:r>
          </a:p>
          <a:p>
            <a:pPr>
              <a:lnSpc>
                <a:spcPct val="90000"/>
              </a:lnSpc>
            </a:pPr>
            <a:r>
              <a:rPr lang="cs-CZ" sz="1500" dirty="0"/>
              <a:t>Datový typ je nahrazen klíčovým slovem </a:t>
            </a:r>
            <a:r>
              <a:rPr lang="cs-CZ" sz="1500" b="1" dirty="0" err="1"/>
              <a:t>void</a:t>
            </a:r>
            <a:endParaRPr lang="cs-CZ" sz="1500" b="1" dirty="0"/>
          </a:p>
          <a:p>
            <a:pPr>
              <a:lnSpc>
                <a:spcPct val="90000"/>
              </a:lnSpc>
            </a:pPr>
            <a:r>
              <a:rPr lang="cs-CZ" sz="1500" dirty="0"/>
              <a:t>Přestože funkce nic nevrací, můžeme vynutit její ukončení pomocí </a:t>
            </a:r>
            <a:r>
              <a:rPr lang="cs-CZ" sz="1500" b="1" dirty="0"/>
              <a:t>return</a:t>
            </a:r>
          </a:p>
          <a:p>
            <a:pPr>
              <a:lnSpc>
                <a:spcPct val="90000"/>
              </a:lnSpc>
            </a:pPr>
            <a:r>
              <a:rPr lang="cs-CZ" sz="1500" b="1" dirty="0"/>
              <a:t>Metody s návratovou hodnotou</a:t>
            </a:r>
          </a:p>
          <a:p>
            <a:pPr lvl="1">
              <a:lnSpc>
                <a:spcPct val="90000"/>
              </a:lnSpc>
            </a:pPr>
            <a:r>
              <a:rPr lang="cs-CZ" sz="1500" dirty="0"/>
              <a:t>Vždy musí obsahovat klíčové slovo </a:t>
            </a:r>
            <a:r>
              <a:rPr lang="cs-CZ" sz="1500" b="1" dirty="0"/>
              <a:t>return</a:t>
            </a:r>
          </a:p>
          <a:p>
            <a:pPr lvl="1">
              <a:lnSpc>
                <a:spcPct val="90000"/>
              </a:lnSpc>
            </a:pPr>
            <a:r>
              <a:rPr lang="cs-CZ" sz="1500" u="sng" dirty="0"/>
              <a:t>Metody mohou vracet:</a:t>
            </a:r>
            <a:r>
              <a:rPr lang="cs-CZ" sz="1500" dirty="0"/>
              <a:t> </a:t>
            </a:r>
          </a:p>
          <a:p>
            <a:pPr lvl="2">
              <a:lnSpc>
                <a:spcPct val="90000"/>
              </a:lnSpc>
            </a:pPr>
            <a:r>
              <a:rPr lang="cs-CZ" sz="1500" dirty="0"/>
              <a:t>Základní datové typy</a:t>
            </a:r>
          </a:p>
          <a:p>
            <a:pPr lvl="2">
              <a:lnSpc>
                <a:spcPct val="90000"/>
              </a:lnSpc>
            </a:pPr>
            <a:r>
              <a:rPr lang="cs-CZ" sz="1500" dirty="0"/>
              <a:t>Struktury</a:t>
            </a:r>
          </a:p>
          <a:p>
            <a:pPr lvl="2">
              <a:lnSpc>
                <a:spcPct val="90000"/>
              </a:lnSpc>
            </a:pPr>
            <a:r>
              <a:rPr lang="cs-CZ" sz="1500" dirty="0"/>
              <a:t>Kolekce</a:t>
            </a:r>
          </a:p>
          <a:p>
            <a:pPr lvl="2">
              <a:lnSpc>
                <a:spcPct val="90000"/>
              </a:lnSpc>
            </a:pPr>
            <a:r>
              <a:rPr lang="cs-CZ" sz="1500" dirty="0"/>
              <a:t>Výčtový typ</a:t>
            </a:r>
          </a:p>
          <a:p>
            <a:pPr lvl="2">
              <a:lnSpc>
                <a:spcPct val="90000"/>
              </a:lnSpc>
            </a:pPr>
            <a:r>
              <a:rPr lang="cs-CZ" sz="1500" dirty="0"/>
              <a:t>Objekty</a:t>
            </a:r>
          </a:p>
        </p:txBody>
      </p:sp>
    </p:spTree>
    <p:extLst>
      <p:ext uri="{BB962C8B-B14F-4D97-AF65-F5344CB8AC3E}">
        <p14:creationId xmlns:p14="http://schemas.microsoft.com/office/powerpoint/2010/main" val="159930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C4E382-616E-C43D-9A85-E3FD54F3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Parametry metod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096C0F1-A03A-C657-31E9-74D14A750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63909"/>
            <a:ext cx="8915400" cy="4811842"/>
          </a:xfrm>
        </p:spPr>
        <p:txBody>
          <a:bodyPr>
            <a:normAutofit/>
          </a:bodyPr>
          <a:lstStyle/>
          <a:p>
            <a:r>
              <a:rPr lang="cs-CZ" b="1" dirty="0"/>
              <a:t>Vstupní</a:t>
            </a:r>
          </a:p>
          <a:p>
            <a:pPr lvl="1"/>
            <a:r>
              <a:rPr lang="cs-CZ" dirty="0"/>
              <a:t>Parametry volané hodnotou – konkrétní nebo v proměnné</a:t>
            </a:r>
          </a:p>
          <a:p>
            <a:r>
              <a:rPr lang="cs-CZ" b="1" dirty="0"/>
              <a:t>Výstupní</a:t>
            </a:r>
          </a:p>
          <a:p>
            <a:pPr lvl="1"/>
            <a:r>
              <a:rPr lang="cs-CZ" dirty="0"/>
              <a:t>Parametry volané odkazem na proměnnou s klíčovým slovem </a:t>
            </a:r>
            <a:r>
              <a:rPr lang="cs-CZ" b="1" dirty="0"/>
              <a:t>out</a:t>
            </a:r>
          </a:p>
          <a:p>
            <a:r>
              <a:rPr lang="cs-CZ" b="1" dirty="0"/>
              <a:t>Vstupně-výstupné</a:t>
            </a:r>
          </a:p>
          <a:p>
            <a:pPr lvl="1"/>
            <a:r>
              <a:rPr lang="cs-CZ" dirty="0"/>
              <a:t>Parametry volané referencí na proměnnou klíčové slovo </a:t>
            </a:r>
            <a:r>
              <a:rPr lang="cs-CZ" b="1" dirty="0" err="1"/>
              <a:t>ref</a:t>
            </a:r>
            <a:endParaRPr lang="cs-CZ" dirty="0"/>
          </a:p>
          <a:p>
            <a:r>
              <a:rPr lang="cs-CZ" b="1" dirty="0"/>
              <a:t>Formální parametry</a:t>
            </a:r>
          </a:p>
          <a:p>
            <a:pPr lvl="1"/>
            <a:r>
              <a:rPr lang="cs-CZ" dirty="0"/>
              <a:t>Vnitřní pojmenování proměnné v implementaci funkce</a:t>
            </a:r>
          </a:p>
          <a:p>
            <a:r>
              <a:rPr lang="cs-CZ" b="1" dirty="0"/>
              <a:t>Skutečné parametry</a:t>
            </a:r>
          </a:p>
          <a:p>
            <a:pPr lvl="1"/>
            <a:r>
              <a:rPr lang="cs-CZ" dirty="0"/>
              <a:t>Hodnoty použité při volání funkce</a:t>
            </a:r>
          </a:p>
          <a:p>
            <a:r>
              <a:rPr lang="cs-CZ" b="1" dirty="0" err="1"/>
              <a:t>Null-able</a:t>
            </a:r>
            <a:r>
              <a:rPr lang="cs-CZ" b="1" dirty="0"/>
              <a:t> parametry</a:t>
            </a:r>
          </a:p>
          <a:p>
            <a:pPr lvl="1"/>
            <a:r>
              <a:rPr lang="cs-CZ" dirty="0"/>
              <a:t>Umožňuje předat metodě hodnotu </a:t>
            </a:r>
            <a:r>
              <a:rPr lang="cs-CZ" dirty="0" err="1"/>
              <a:t>null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1985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72C112-630B-EFCF-6802-97222E81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Parametry metod – ukázka použití</a:t>
            </a:r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8850F225-C68A-C039-F126-6BC5D590D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9397" y="1526529"/>
            <a:ext cx="4564980" cy="1786297"/>
          </a:xfr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77D9E9D5-FC31-C69D-92FC-A7CB0DE06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736" y="1526529"/>
            <a:ext cx="4344979" cy="1560426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61372D97-15E7-F8D4-5AED-A8E99FD9B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736" y="3989376"/>
            <a:ext cx="4921344" cy="1560426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689ED10F-1785-4123-AECC-CDEA8308D0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9397" y="3822200"/>
            <a:ext cx="4532754" cy="211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88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FE3618-8387-4153-870E-99EA1B97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A6BA297-B66D-1B51-FE15-53C10C8A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cs-CZ" dirty="0"/>
              <a:t>Přetížení metod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99A42A-5548-4BB8-9115-A05821C36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A750EDE-1099-9A43-3845-9C52A35C2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cs-CZ" dirty="0"/>
              <a:t>Stejně jako u proměnných nelze vytvářet dvě stejné funkce</a:t>
            </a:r>
          </a:p>
          <a:p>
            <a:r>
              <a:rPr lang="cs-CZ" dirty="0"/>
              <a:t>Lze ovšem vytvořit funkce se stejným názvem, ale jinými vstupními parametry =&gt; </a:t>
            </a:r>
            <a:r>
              <a:rPr lang="cs-CZ" b="1" dirty="0"/>
              <a:t>přetížení metody</a:t>
            </a:r>
          </a:p>
          <a:p>
            <a:r>
              <a:rPr lang="cs-CZ" b="1" dirty="0"/>
              <a:t>Přetížení metody není ekvivalentní k přepisování metody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B7A57D9-A05E-9BEE-7255-9BFE06981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274236"/>
            <a:ext cx="6953577" cy="3984461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D49441E5-946F-46B3-BDD2-BAD08853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58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FE3618-8387-4153-870E-99EA1B97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E2FF10E-10D1-FF79-7F6E-F02D51A3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cs-CZ" dirty="0"/>
              <a:t>Rekurzivní metoda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99A42A-5548-4BB8-9115-A05821C36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21F6C90-B8D6-BD36-5D64-69C7D7C3E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cs-CZ" dirty="0"/>
              <a:t>= funkce, která volá sama sebe</a:t>
            </a:r>
          </a:p>
          <a:p>
            <a:r>
              <a:rPr lang="cs-CZ" dirty="0"/>
              <a:t>Abychom se nezacyklili je třeba myslet na následující:</a:t>
            </a:r>
          </a:p>
          <a:p>
            <a:pPr lvl="1"/>
            <a:r>
              <a:rPr lang="cs-CZ" dirty="0"/>
              <a:t>Následující volání musí pracovat s menším objemem dat nebo hodnotou blížící se k počátku</a:t>
            </a:r>
          </a:p>
          <a:p>
            <a:pPr lvl="1"/>
            <a:r>
              <a:rPr lang="cs-CZ" dirty="0"/>
              <a:t>Je třeba definovat zarážku, kdy rekurzivní volání zastavit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5A98FA2-FBC8-1A34-0845-EC8CC4CEB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240470"/>
            <a:ext cx="6953577" cy="4051992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D49441E5-946F-46B3-BDD2-BAD08853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46779"/>
      </p:ext>
    </p:extLst>
  </p:cSld>
  <p:clrMapOvr>
    <a:masterClrMapping/>
  </p:clrMapOvr>
</p:sld>
</file>

<file path=ppt/theme/theme1.xml><?xml version="1.0" encoding="utf-8"?>
<a:theme xmlns:a="http://schemas.openxmlformats.org/drawingml/2006/main" name="Stébla">
  <a:themeElements>
    <a:clrScheme name="Stébla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Stébl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ébl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1232</TotalTime>
  <Words>255</Words>
  <Application>Microsoft Office PowerPoint</Application>
  <PresentationFormat>Širokoúhlá obrazovka</PresentationFormat>
  <Paragraphs>49</Paragraphs>
  <Slides>8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Stébla</vt:lpstr>
      <vt:lpstr>Programování</vt:lpstr>
      <vt:lpstr>Podprogram (metoda)</vt:lpstr>
      <vt:lpstr>Struktura metody</vt:lpstr>
      <vt:lpstr>Návratová hodnota metody</vt:lpstr>
      <vt:lpstr>Parametry metod</vt:lpstr>
      <vt:lpstr>Parametry metod – ukázka použití</vt:lpstr>
      <vt:lpstr>Přetížení metod</vt:lpstr>
      <vt:lpstr>Rekurzivní metoda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56</cp:revision>
  <dcterms:created xsi:type="dcterms:W3CDTF">2022-09-21T15:44:15Z</dcterms:created>
  <dcterms:modified xsi:type="dcterms:W3CDTF">2022-12-04T14:19:15Z</dcterms:modified>
</cp:coreProperties>
</file>