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853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28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383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7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24.01.2024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077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24.01.2024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881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24.01.2024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807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24.01.2024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885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7E6163-85BF-4BA4-A0CB-5B88B84369DF}" type="datetimeFigureOut">
              <a:rPr lang="cs-CZ" smtClean="0"/>
              <a:t>24.01.2024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58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24.01.2024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137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7E6163-85BF-4BA4-A0CB-5B88B84369DF}" type="datetimeFigureOut">
              <a:rPr lang="cs-CZ" smtClean="0"/>
              <a:t>24.01.2024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3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0D0FEA-C704-8BD7-6394-59470FA43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Práce se souborem, dialogová okna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05FC98B-3DCB-9F17-444E-F1CA04415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Maturitní okruhy programování</a:t>
            </a:r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4B0B6571-4225-ABAE-55EC-34F56979FDF4}"/>
              </a:ext>
            </a:extLst>
          </p:cNvPr>
          <p:cNvSpPr/>
          <p:nvPr/>
        </p:nvSpPr>
        <p:spPr>
          <a:xfrm>
            <a:off x="9677138" y="-3824"/>
            <a:ext cx="2514862" cy="25148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0" b="1" dirty="0"/>
              <a:t>18</a:t>
            </a:r>
            <a:endParaRPr lang="cs-CZ" sz="1100" b="1" dirty="0"/>
          </a:p>
        </p:txBody>
      </p:sp>
    </p:spTree>
    <p:extLst>
      <p:ext uri="{BB962C8B-B14F-4D97-AF65-F5344CB8AC3E}">
        <p14:creationId xmlns:p14="http://schemas.microsoft.com/office/powerpoint/2010/main" val="214463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917E1E-209F-E4C3-C21E-3C0B1750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Předdefinované dialogy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C760DE-AF67-E4FE-5B6F-F827FCE1C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Návrhář </a:t>
            </a:r>
            <a:r>
              <a:rPr lang="cs-CZ" dirty="0" err="1"/>
              <a:t>Visual</a:t>
            </a:r>
            <a:r>
              <a:rPr lang="cs-CZ" dirty="0"/>
              <a:t> studia obsahuje již hotové dialogy, které lze jako komponentu projektu</a:t>
            </a:r>
          </a:p>
          <a:p>
            <a:r>
              <a:rPr lang="cs-CZ" dirty="0"/>
              <a:t>Stejně tak můžeme využít třídy těchto komponent pro lokální vytvoření</a:t>
            </a:r>
          </a:p>
          <a:p>
            <a:r>
              <a:rPr lang="cs-CZ" b="1" dirty="0" err="1"/>
              <a:t>OpenFileDialog</a:t>
            </a:r>
            <a:r>
              <a:rPr lang="cs-CZ" b="1" dirty="0"/>
              <a:t> </a:t>
            </a:r>
          </a:p>
          <a:p>
            <a:pPr lvl="1"/>
            <a:r>
              <a:rPr lang="cs-CZ" dirty="0"/>
              <a:t>Nativní okno pro výběr souboru, lze nastavit, které typy souboru se mají zobrazit</a:t>
            </a:r>
          </a:p>
          <a:p>
            <a:r>
              <a:rPr lang="cs-CZ" b="1" dirty="0" err="1"/>
              <a:t>SaveFileDialog</a:t>
            </a:r>
            <a:endParaRPr lang="cs-CZ" b="1" dirty="0"/>
          </a:p>
          <a:p>
            <a:pPr lvl="1"/>
            <a:r>
              <a:rPr lang="cs-CZ" dirty="0"/>
              <a:t>Nativní okno pro výběr adresáře, kde bude soubor uložen</a:t>
            </a:r>
          </a:p>
          <a:p>
            <a:r>
              <a:rPr lang="cs-CZ" b="1" dirty="0" err="1"/>
              <a:t>ColourDialog</a:t>
            </a:r>
            <a:endParaRPr lang="cs-CZ" b="1" dirty="0"/>
          </a:p>
          <a:p>
            <a:pPr lvl="1"/>
            <a:r>
              <a:rPr lang="cs-CZ" dirty="0"/>
              <a:t>Dialog pro výběr barvy z palety</a:t>
            </a:r>
          </a:p>
          <a:p>
            <a:r>
              <a:rPr lang="cs-CZ" b="1" dirty="0" err="1"/>
              <a:t>FontDialog</a:t>
            </a:r>
            <a:endParaRPr lang="cs-CZ" b="1" dirty="0"/>
          </a:p>
          <a:p>
            <a:pPr lvl="1"/>
            <a:r>
              <a:rPr lang="cs-CZ" dirty="0"/>
              <a:t>Umožňuje uživateli modifikovat užitý font včetně jeho velikosti a formátu</a:t>
            </a:r>
          </a:p>
        </p:txBody>
      </p:sp>
    </p:spTree>
    <p:extLst>
      <p:ext uri="{BB962C8B-B14F-4D97-AF65-F5344CB8AC3E}">
        <p14:creationId xmlns:p14="http://schemas.microsoft.com/office/powerpoint/2010/main" val="180354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55C2CE-9C31-172D-F845-9F79119A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se souborem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D74CB0-3BC7-72E9-28C2-4CBC1D8B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Knihovna System.IO</a:t>
            </a:r>
          </a:p>
          <a:p>
            <a:r>
              <a:rPr lang="cs-CZ" dirty="0"/>
              <a:t>Pro práci se souborem využíváme STREAM (datový proud)</a:t>
            </a:r>
          </a:p>
          <a:p>
            <a:r>
              <a:rPr lang="cs-CZ" dirty="0"/>
              <a:t>Na základě typu souboru využíváme konkrétní třídu streamu</a:t>
            </a:r>
          </a:p>
          <a:p>
            <a:endParaRPr lang="cs-CZ" dirty="0"/>
          </a:p>
          <a:p>
            <a:r>
              <a:rPr lang="cs-CZ" dirty="0"/>
              <a:t>Postup práce se souborem</a:t>
            </a:r>
          </a:p>
          <a:p>
            <a:pPr lvl="1"/>
            <a:r>
              <a:rPr lang="cs-CZ" dirty="0"/>
              <a:t>Vytvoření streamu pro čtení nebo zápis</a:t>
            </a:r>
          </a:p>
          <a:p>
            <a:pPr lvl="1"/>
            <a:r>
              <a:rPr lang="cs-CZ" dirty="0"/>
              <a:t>Práce se souborem</a:t>
            </a:r>
          </a:p>
          <a:p>
            <a:pPr lvl="1"/>
            <a:r>
              <a:rPr lang="cs-CZ" dirty="0"/>
              <a:t>Uzavření streamu</a:t>
            </a:r>
          </a:p>
        </p:txBody>
      </p:sp>
    </p:spTree>
    <p:extLst>
      <p:ext uri="{BB962C8B-B14F-4D97-AF65-F5344CB8AC3E}">
        <p14:creationId xmlns:p14="http://schemas.microsoft.com/office/powerpoint/2010/main" val="287687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49BBA8-E758-8C03-4310-54313723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</a:t>
            </a:r>
            <a:r>
              <a:rPr lang="cs-CZ" dirty="0" err="1"/>
              <a:t>File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CC5CFD-5D73-9280-AF48-3B5FCAAC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Statická třída pro práci se souborem</a:t>
            </a:r>
          </a:p>
          <a:p>
            <a:r>
              <a:rPr lang="cs-CZ" dirty="0"/>
              <a:t>Třída umožňuje čtená a zápis pro binární i textové soubory</a:t>
            </a:r>
          </a:p>
          <a:p>
            <a:r>
              <a:rPr lang="cs-CZ" dirty="0"/>
              <a:t>Rovněž umožňuje soubor</a:t>
            </a:r>
          </a:p>
          <a:p>
            <a:pPr lvl="1"/>
            <a:r>
              <a:rPr lang="cs-CZ" dirty="0"/>
              <a:t>Mazat</a:t>
            </a:r>
          </a:p>
          <a:p>
            <a:pPr lvl="1"/>
            <a:r>
              <a:rPr lang="cs-CZ" dirty="0"/>
              <a:t>Kopírovat</a:t>
            </a:r>
          </a:p>
          <a:p>
            <a:pPr lvl="1"/>
            <a:r>
              <a:rPr lang="cs-CZ" dirty="0"/>
              <a:t>Zjistit jeho existenci</a:t>
            </a:r>
          </a:p>
          <a:p>
            <a:r>
              <a:rPr lang="cs-CZ" dirty="0"/>
              <a:t>Pro práci s touto třídou není třeba vytvářet datový proud</a:t>
            </a:r>
          </a:p>
        </p:txBody>
      </p:sp>
    </p:spTree>
    <p:extLst>
      <p:ext uri="{BB962C8B-B14F-4D97-AF65-F5344CB8AC3E}">
        <p14:creationId xmlns:p14="http://schemas.microsoft.com/office/powerpoint/2010/main" val="318270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0D1AD2-000C-E637-23EC-80C45E99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souborů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C68E07-D51E-BDD0-4D1F-5BE1EDC1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Binární soubory</a:t>
            </a:r>
          </a:p>
          <a:p>
            <a:pPr lvl="1"/>
            <a:r>
              <a:rPr lang="cs-CZ" dirty="0"/>
              <a:t>Veřejné (.</a:t>
            </a:r>
            <a:r>
              <a:rPr lang="cs-CZ" dirty="0" err="1"/>
              <a:t>png</a:t>
            </a:r>
            <a:r>
              <a:rPr lang="cs-CZ" dirty="0"/>
              <a:t>, .</a:t>
            </a:r>
            <a:r>
              <a:rPr lang="cs-CZ" dirty="0" err="1"/>
              <a:t>jpg</a:t>
            </a:r>
            <a:r>
              <a:rPr lang="cs-CZ" dirty="0"/>
              <a:t>, …)</a:t>
            </a:r>
          </a:p>
          <a:p>
            <a:pPr lvl="1"/>
            <a:r>
              <a:rPr lang="cs-CZ" dirty="0"/>
              <a:t>Proprietární (.</a:t>
            </a:r>
            <a:r>
              <a:rPr lang="cs-CZ" dirty="0" err="1"/>
              <a:t>dockx</a:t>
            </a:r>
            <a:r>
              <a:rPr lang="cs-CZ" dirty="0"/>
              <a:t>, …)</a:t>
            </a:r>
          </a:p>
          <a:p>
            <a:r>
              <a:rPr lang="cs-CZ" dirty="0"/>
              <a:t>Textové soubory</a:t>
            </a:r>
          </a:p>
          <a:p>
            <a:pPr lvl="1"/>
            <a:r>
              <a:rPr lang="cs-CZ" dirty="0"/>
              <a:t>Strukturované (.</a:t>
            </a:r>
            <a:r>
              <a:rPr lang="cs-CZ" dirty="0" err="1"/>
              <a:t>csv</a:t>
            </a:r>
            <a:r>
              <a:rPr lang="cs-CZ" dirty="0"/>
              <a:t>, .</a:t>
            </a:r>
            <a:r>
              <a:rPr lang="cs-CZ" dirty="0" err="1"/>
              <a:t>xml</a:t>
            </a:r>
            <a:r>
              <a:rPr lang="cs-CZ" dirty="0"/>
              <a:t>, …)</a:t>
            </a:r>
          </a:p>
          <a:p>
            <a:pPr lvl="1"/>
            <a:r>
              <a:rPr lang="cs-CZ" dirty="0"/>
              <a:t>Nestrukturované (.</a:t>
            </a:r>
            <a:r>
              <a:rPr lang="cs-CZ" dirty="0" err="1"/>
              <a:t>txt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dirty="0"/>
              <a:t>K souborům přistupujeme skrze cestu (</a:t>
            </a:r>
            <a:r>
              <a:rPr lang="cs-CZ" dirty="0" err="1"/>
              <a:t>path</a:t>
            </a:r>
            <a:r>
              <a:rPr lang="cs-CZ" dirty="0"/>
              <a:t>) v textové podobě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684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56E141-F637-375F-55DF-C44E029F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FileStream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8DEF64-1E1C-EA73-B66C-4D1009B0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pro práci s binárními soubory</a:t>
            </a:r>
          </a:p>
          <a:p>
            <a:r>
              <a:rPr lang="cs-CZ" dirty="0"/>
              <a:t>Při čtení i zápisu se data převádí na bloky bytů</a:t>
            </a:r>
          </a:p>
          <a:p>
            <a:r>
              <a:rPr lang="cs-CZ" dirty="0"/>
              <a:t>Pro zápis existuje pouze funkce </a:t>
            </a:r>
            <a:r>
              <a:rPr lang="cs-CZ" dirty="0" err="1"/>
              <a:t>Write</a:t>
            </a:r>
            <a:endParaRPr lang="cs-CZ" dirty="0"/>
          </a:p>
          <a:p>
            <a:r>
              <a:rPr lang="cs-CZ" dirty="0"/>
              <a:t>Při zápisu i čtení je třeba myslet na použité kódování</a:t>
            </a:r>
          </a:p>
          <a:p>
            <a:r>
              <a:rPr lang="cs-CZ" dirty="0"/>
              <a:t>Pomocí funkce </a:t>
            </a:r>
            <a:r>
              <a:rPr lang="cs-CZ" dirty="0" err="1"/>
              <a:t>GetBytes</a:t>
            </a:r>
            <a:r>
              <a:rPr lang="cs-CZ" dirty="0"/>
              <a:t>() převedeme data do potřebné podoby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C0C65E4-6530-BEAA-C454-8DD5B0210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347046"/>
            <a:ext cx="5683898" cy="152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4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32960E-616D-E8FB-75FF-06FED583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StreamReader</a:t>
            </a:r>
            <a:r>
              <a:rPr lang="cs-CZ" dirty="0"/>
              <a:t>, </a:t>
            </a:r>
            <a:r>
              <a:rPr lang="cs-CZ" dirty="0" err="1"/>
              <a:t>StreamWriter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ADF270-F713-0030-25AD-F0FB8EB6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Třídy umožňující přenos textových souborů</a:t>
            </a:r>
          </a:p>
          <a:p>
            <a:r>
              <a:rPr lang="cs-CZ"/>
              <a:t>Data zapisujeme a čteme v podobě řetězců</a:t>
            </a:r>
          </a:p>
          <a:p>
            <a:pPr lvl="1"/>
            <a:r>
              <a:rPr lang="cs-CZ"/>
              <a:t>Data jsou z bloků bytů konvertovány na string</a:t>
            </a:r>
          </a:p>
          <a:p>
            <a:r>
              <a:rPr lang="cs-CZ"/>
              <a:t>Přístupem čtení a zápisu se přibližují práci s konzolí</a:t>
            </a:r>
          </a:p>
          <a:p>
            <a:pPr marL="0" indent="0">
              <a:buNone/>
            </a:pPr>
            <a:r>
              <a:rPr lang="cs-CZ"/>
              <a:t> 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48B2E10-1B76-E19D-B812-DD5C7E0A6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78519"/>
            <a:ext cx="7080503" cy="15374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D34A8A46-4D66-B63B-D948-7AAE0E6D9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45" y="1845734"/>
            <a:ext cx="6303855" cy="11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7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089407-C5FA-578D-C69E-FFA8D493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Dialogové okno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416664-1008-E16B-9044-DB2A5383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cs-CZ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cs-CZ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Veškerá dialogová okna, která lze ve WFA vytvořit jsou realizována pomocí třídy </a:t>
            </a:r>
            <a:r>
              <a:rPr lang="cs-CZ" sz="1800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Form</a:t>
            </a:r>
            <a:endParaRPr lang="cs-CZ" sz="1800" b="0" i="0" u="none" strike="noStrike" baseline="0" dirty="0">
              <a:solidFill>
                <a:srgbClr val="404040"/>
              </a:solidFill>
              <a:latin typeface="Century Gothic" panose="020B0502020202020204" pitchFamily="34" charset="0"/>
            </a:endParaRPr>
          </a:p>
          <a:p>
            <a:r>
              <a:rPr lang="cs-CZ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Konstruktor třídy </a:t>
            </a:r>
            <a:r>
              <a:rPr lang="cs-CZ" sz="1800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Form</a:t>
            </a:r>
            <a:r>
              <a:rPr lang="cs-CZ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nemá žádné vstupní parametry</a:t>
            </a:r>
            <a:endParaRPr lang="cs-CZ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l-PL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Podoba samotného nového okna je řešena mimo konstruktor</a:t>
            </a:r>
          </a:p>
          <a:p>
            <a:pPr lvl="1"/>
            <a:r>
              <a:rPr lang="pl-PL" sz="16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Designer Visual Studio</a:t>
            </a:r>
          </a:p>
          <a:p>
            <a:pPr lvl="1"/>
            <a:r>
              <a:rPr lang="pl-PL" sz="1600" dirty="0">
                <a:solidFill>
                  <a:srgbClr val="404040"/>
                </a:solidFill>
                <a:latin typeface="Century Gothic" panose="020B0502020202020204" pitchFamily="34" charset="0"/>
              </a:rPr>
              <a:t>Ruční stylování dialogu</a:t>
            </a:r>
          </a:p>
          <a:p>
            <a:r>
              <a:rPr lang="pl-PL" sz="1800" dirty="0">
                <a:solidFill>
                  <a:srgbClr val="404040"/>
                </a:solidFill>
                <a:latin typeface="Century Gothic" panose="020B0502020202020204" pitchFamily="34" charset="0"/>
              </a:rPr>
              <a:t>Existují dva typy dialogových oken</a:t>
            </a:r>
          </a:p>
          <a:p>
            <a:pPr lvl="1"/>
            <a:r>
              <a:rPr lang="pl-PL" sz="16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Modální</a:t>
            </a:r>
          </a:p>
          <a:p>
            <a:pPr lvl="1"/>
            <a:r>
              <a:rPr lang="pl-PL" sz="1600" dirty="0">
                <a:solidFill>
                  <a:srgbClr val="404040"/>
                </a:solidFill>
                <a:latin typeface="Century Gothic" panose="020B0502020202020204" pitchFamily="34" charset="0"/>
              </a:rPr>
              <a:t>Nemodální</a:t>
            </a:r>
            <a:endParaRPr lang="pl-PL" sz="1600" b="0" i="0" u="none" strike="noStrike" baseline="0" dirty="0">
              <a:solidFill>
                <a:srgbClr val="404040"/>
              </a:solidFill>
              <a:latin typeface="Century Gothic" panose="020B0502020202020204" pitchFamily="34" charset="0"/>
            </a:endParaRPr>
          </a:p>
          <a:p>
            <a:endParaRPr lang="cs-CZ" sz="1800" b="0" i="0" u="none" strike="noStrike" baseline="0" dirty="0">
              <a:solidFill>
                <a:srgbClr val="404040"/>
              </a:solidFill>
              <a:latin typeface="Century Gothic" panose="020B0502020202020204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0092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E5B3AE-FAE2-66F3-3A9C-107BD3EF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Modální dialogová okna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6EC86F-B2C0-C767-F16A-261659A4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374151"/>
                </a:solidFill>
                <a:effectLst/>
                <a:latin typeface="Söhne"/>
              </a:rPr>
              <a:t>Dialog blokující vstup uživatele na hlavním okně aplikace, dokud není dialogové okno uzavřeno</a:t>
            </a:r>
          </a:p>
          <a:p>
            <a:r>
              <a:rPr lang="cs-CZ" b="0" i="0" dirty="0">
                <a:solidFill>
                  <a:srgbClr val="374151"/>
                </a:solidFill>
                <a:effectLst/>
                <a:latin typeface="Söhne"/>
              </a:rPr>
              <a:t>Uživatel nemůže interagovat s hlavním oknem, dokud se nevyřeší dialogové okno</a:t>
            </a:r>
          </a:p>
          <a:p>
            <a:r>
              <a:rPr lang="cs-CZ" dirty="0">
                <a:solidFill>
                  <a:srgbClr val="374151"/>
                </a:solidFill>
                <a:latin typeface="Söhne"/>
              </a:rPr>
              <a:t>Obvykle poukazují na zásadní věc v běhu aplikace, které je nutné věnovat pozornost</a:t>
            </a:r>
          </a:p>
          <a:p>
            <a:r>
              <a:rPr lang="cs-CZ" b="0" i="0" dirty="0">
                <a:solidFill>
                  <a:srgbClr val="374151"/>
                </a:solidFill>
                <a:effectLst/>
                <a:latin typeface="Söhne"/>
              </a:rPr>
              <a:t>Vyvoláváme je funkcí </a:t>
            </a:r>
            <a:r>
              <a:rPr lang="cs-CZ" dirty="0" err="1">
                <a:solidFill>
                  <a:srgbClr val="374151"/>
                </a:solidFill>
                <a:latin typeface="Söhne"/>
              </a:rPr>
              <a:t>ShowDialog</a:t>
            </a:r>
            <a:r>
              <a:rPr lang="cs-CZ" dirty="0">
                <a:solidFill>
                  <a:srgbClr val="374151"/>
                </a:solidFill>
                <a:latin typeface="Söhne"/>
              </a:rPr>
              <a:t>()</a:t>
            </a:r>
          </a:p>
          <a:p>
            <a:pPr lvl="1"/>
            <a:r>
              <a:rPr lang="cs-CZ" dirty="0">
                <a:solidFill>
                  <a:srgbClr val="374151"/>
                </a:solidFill>
                <a:latin typeface="Söhne"/>
              </a:rPr>
              <a:t>Funkce má návratovou hodnotu </a:t>
            </a:r>
            <a:r>
              <a:rPr lang="cs-CZ" dirty="0" err="1">
                <a:solidFill>
                  <a:srgbClr val="374151"/>
                </a:solidFill>
                <a:latin typeface="Söhne"/>
              </a:rPr>
              <a:t>DialogResult</a:t>
            </a:r>
            <a:endParaRPr lang="cs-CZ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cs-CZ" b="1" dirty="0" err="1">
                <a:solidFill>
                  <a:srgbClr val="374151"/>
                </a:solidFill>
                <a:latin typeface="Söhne"/>
              </a:rPr>
              <a:t>DialogResult</a:t>
            </a:r>
            <a:r>
              <a:rPr lang="cs-CZ" dirty="0">
                <a:solidFill>
                  <a:srgbClr val="374151"/>
                </a:solidFill>
                <a:latin typeface="Söhne"/>
              </a:rPr>
              <a:t> – výčtový typ (</a:t>
            </a:r>
            <a:r>
              <a:rPr lang="cs-CZ" dirty="0" err="1">
                <a:solidFill>
                  <a:srgbClr val="374151"/>
                </a:solidFill>
                <a:latin typeface="Söhne"/>
              </a:rPr>
              <a:t>enum</a:t>
            </a:r>
            <a:r>
              <a:rPr lang="cs-CZ" dirty="0">
                <a:solidFill>
                  <a:srgbClr val="374151"/>
                </a:solidFill>
                <a:latin typeface="Söhne"/>
              </a:rPr>
              <a:t>) definovaných možností jak dialogy zavírat</a:t>
            </a:r>
          </a:p>
          <a:p>
            <a:pPr lvl="1"/>
            <a:r>
              <a:rPr lang="cs-CZ" dirty="0">
                <a:solidFill>
                  <a:srgbClr val="374151"/>
                </a:solidFill>
                <a:latin typeface="Söhne"/>
              </a:rPr>
              <a:t>Na základě výsledku zavření můžeme rozhodnout o dalším chování aplikace</a:t>
            </a:r>
          </a:p>
          <a:p>
            <a:r>
              <a:rPr lang="cs-CZ" b="0" i="0" dirty="0">
                <a:solidFill>
                  <a:srgbClr val="374151"/>
                </a:solidFill>
                <a:effectLst/>
                <a:latin typeface="Söhne"/>
              </a:rPr>
              <a:t>Výjimkou je použití komponenty </a:t>
            </a:r>
            <a:r>
              <a:rPr lang="cs-CZ" b="0" i="0" dirty="0" err="1">
                <a:solidFill>
                  <a:srgbClr val="374151"/>
                </a:solidFill>
                <a:effectLst/>
                <a:latin typeface="Söhne"/>
              </a:rPr>
              <a:t>MessageBox</a:t>
            </a:r>
            <a:r>
              <a:rPr lang="cs-CZ" b="0" i="0" dirty="0">
                <a:solidFill>
                  <a:srgbClr val="374151"/>
                </a:solidFill>
                <a:effectLst/>
                <a:latin typeface="Söhne"/>
              </a:rPr>
              <a:t>, kterou voláme funkcí Show()</a:t>
            </a:r>
          </a:p>
          <a:p>
            <a:endParaRPr lang="cs-CZ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1785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7E9FFB-05E6-31C8-10B3-6D618A40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Nemodální dialogová okna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DF3E2E-8040-723F-01A9-A91006BC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Dialog neblokuje práci uživatele s aplikací</a:t>
            </a:r>
          </a:p>
          <a:p>
            <a:r>
              <a:rPr lang="cs-CZ" dirty="0"/>
              <a:t>Dialog má často informativní charakter</a:t>
            </a:r>
          </a:p>
          <a:p>
            <a:r>
              <a:rPr lang="cs-CZ" dirty="0"/>
              <a:t>Explicitně nemá uvedenou návratovou hodnotu pro funkcí Show(), která zobrazuje dialog</a:t>
            </a:r>
          </a:p>
          <a:p>
            <a:r>
              <a:rPr lang="cs-CZ" dirty="0"/>
              <a:t>Umožňují paralelní práci mezi více okny</a:t>
            </a:r>
          </a:p>
          <a:p>
            <a:endParaRPr lang="cs-CZ" dirty="0"/>
          </a:p>
          <a:p>
            <a:r>
              <a:rPr lang="cs-CZ" dirty="0"/>
              <a:t>Zda dialog bude modální nerozhodujeme při návrhu, ale užitím </a:t>
            </a:r>
            <a:r>
              <a:rPr lang="cs-CZ" dirty="0" err="1"/>
              <a:t>fukce</a:t>
            </a:r>
            <a:r>
              <a:rPr lang="cs-CZ" dirty="0"/>
              <a:t> Show() / </a:t>
            </a:r>
            <a:r>
              <a:rPr lang="cs-CZ" dirty="0" err="1"/>
              <a:t>ShowDialog</a:t>
            </a:r>
            <a:r>
              <a:rPr lang="cs-CZ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5620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451</Words>
  <Application>Microsoft Office PowerPoint</Application>
  <PresentationFormat>Širokoúhlá obrazovka</PresentationFormat>
  <Paragraphs>78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Century Gothic</vt:lpstr>
      <vt:lpstr>Söhne</vt:lpstr>
      <vt:lpstr>Retrospektiva</vt:lpstr>
      <vt:lpstr>Práce se souborem, dialogová okna</vt:lpstr>
      <vt:lpstr>Práce se souborem</vt:lpstr>
      <vt:lpstr>Třída File</vt:lpstr>
      <vt:lpstr>Typy souborů</vt:lpstr>
      <vt:lpstr>FileStream</vt:lpstr>
      <vt:lpstr>StreamReader, StreamWriter</vt:lpstr>
      <vt:lpstr>Dialogové okno</vt:lpstr>
      <vt:lpstr>Modální dialogová okna</vt:lpstr>
      <vt:lpstr>Nemodální dialogová okna</vt:lpstr>
      <vt:lpstr>Předdefinované dialogy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Maturitní okruhy z programování</dc:title>
  <dc:creator>Sládeček David</dc:creator>
  <cp:lastModifiedBy>Sládeček David</cp:lastModifiedBy>
  <cp:revision>7</cp:revision>
  <dcterms:created xsi:type="dcterms:W3CDTF">2024-01-24T17:46:30Z</dcterms:created>
  <dcterms:modified xsi:type="dcterms:W3CDTF">2024-01-24T21:21:00Z</dcterms:modified>
</cp:coreProperties>
</file>