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6163-85BF-4BA4-A0CB-5B88B84369DF}" type="datetimeFigureOut">
              <a:rPr lang="cs-CZ" smtClean="0"/>
              <a:t>25.01.2024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87F1-65F7-428B-B60A-C31A9918A0B1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164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6163-85BF-4BA4-A0CB-5B88B84369DF}" type="datetimeFigureOut">
              <a:rPr lang="cs-CZ" smtClean="0"/>
              <a:t>25.01.2024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87F1-65F7-428B-B60A-C31A9918A0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853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6163-85BF-4BA4-A0CB-5B88B84369DF}" type="datetimeFigureOut">
              <a:rPr lang="cs-CZ" smtClean="0"/>
              <a:t>25.01.2024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87F1-65F7-428B-B60A-C31A9918A0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1284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6163-85BF-4BA4-A0CB-5B88B84369DF}" type="datetimeFigureOut">
              <a:rPr lang="cs-CZ" smtClean="0"/>
              <a:t>25.01.2024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87F1-65F7-428B-B60A-C31A9918A0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383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6163-85BF-4BA4-A0CB-5B88B84369DF}" type="datetimeFigureOut">
              <a:rPr lang="cs-CZ" smtClean="0"/>
              <a:t>25.01.2024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87F1-65F7-428B-B60A-C31A9918A0B1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373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6163-85BF-4BA4-A0CB-5B88B84369DF}" type="datetimeFigureOut">
              <a:rPr lang="cs-CZ" smtClean="0"/>
              <a:t>25.01.2024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87F1-65F7-428B-B60A-C31A9918A0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70778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6163-85BF-4BA4-A0CB-5B88B84369DF}" type="datetimeFigureOut">
              <a:rPr lang="cs-CZ" smtClean="0"/>
              <a:t>25.01.2024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87F1-65F7-428B-B60A-C31A9918A0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8815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6163-85BF-4BA4-A0CB-5B88B84369DF}" type="datetimeFigureOut">
              <a:rPr lang="cs-CZ" smtClean="0"/>
              <a:t>25.01.2024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87F1-65F7-428B-B60A-C31A9918A0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0807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6163-85BF-4BA4-A0CB-5B88B84369DF}" type="datetimeFigureOut">
              <a:rPr lang="cs-CZ" smtClean="0"/>
              <a:t>25.01.2024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87F1-65F7-428B-B60A-C31A9918A0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8859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F7E6163-85BF-4BA4-A0CB-5B88B84369DF}" type="datetimeFigureOut">
              <a:rPr lang="cs-CZ" smtClean="0"/>
              <a:t>25.01.2024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0987F1-65F7-428B-B60A-C31A9918A0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50589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6163-85BF-4BA4-A0CB-5B88B84369DF}" type="datetimeFigureOut">
              <a:rPr lang="cs-CZ" smtClean="0"/>
              <a:t>25.01.2024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87F1-65F7-428B-B60A-C31A9918A0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1375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F7E6163-85BF-4BA4-A0CB-5B88B84369DF}" type="datetimeFigureOut">
              <a:rPr lang="cs-CZ" smtClean="0"/>
              <a:t>25.01.2024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20987F1-65F7-428B-B60A-C31A9918A0B1}" type="slidenum">
              <a:rPr lang="cs-CZ" smtClean="0"/>
              <a:t>‹#›</a:t>
            </a:fld>
            <a:endParaRPr lang="cs-CZ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93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0D0FEA-C704-8BD7-6394-59470FA430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Nástroje pro programování grafiky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05FC98B-3DCB-9F17-444E-F1CA04415F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Maturitní okruhy programování</a:t>
            </a:r>
          </a:p>
        </p:txBody>
      </p:sp>
      <p:sp>
        <p:nvSpPr>
          <p:cNvPr id="4" name="Ovál 3">
            <a:extLst>
              <a:ext uri="{FF2B5EF4-FFF2-40B4-BE49-F238E27FC236}">
                <a16:creationId xmlns:a16="http://schemas.microsoft.com/office/drawing/2014/main" id="{4B0B6571-4225-ABAE-55EC-34F56979FDF4}"/>
              </a:ext>
            </a:extLst>
          </p:cNvPr>
          <p:cNvSpPr/>
          <p:nvPr/>
        </p:nvSpPr>
        <p:spPr>
          <a:xfrm>
            <a:off x="9677138" y="-3824"/>
            <a:ext cx="2514862" cy="25148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8000" b="1" dirty="0"/>
              <a:t>19</a:t>
            </a:r>
            <a:endParaRPr lang="cs-CZ" sz="1100" b="1" dirty="0"/>
          </a:p>
        </p:txBody>
      </p:sp>
    </p:spTree>
    <p:extLst>
      <p:ext uri="{BB962C8B-B14F-4D97-AF65-F5344CB8AC3E}">
        <p14:creationId xmlns:p14="http://schemas.microsoft.com/office/powerpoint/2010/main" val="2144639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B289F1-45DB-D792-5D89-4358649AB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Grafika v C#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A93E5D9-F2F6-2FCC-BD20-ECC84E35D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 práci s grafickými primitivy využíváme knihovnu </a:t>
            </a:r>
            <a:r>
              <a:rPr lang="cs-CZ" dirty="0" err="1"/>
              <a:t>System.Drawing</a:t>
            </a:r>
            <a:endParaRPr lang="cs-CZ" dirty="0"/>
          </a:p>
          <a:p>
            <a:r>
              <a:rPr lang="cs-CZ" dirty="0"/>
              <a:t>Pro tvorbu grafiky je nejvhodnější užít komponentu Panel nebo samotnou třídu </a:t>
            </a:r>
            <a:r>
              <a:rPr lang="cs-CZ" dirty="0" err="1"/>
              <a:t>Form</a:t>
            </a:r>
            <a:endParaRPr lang="cs-CZ" dirty="0"/>
          </a:p>
          <a:p>
            <a:r>
              <a:rPr lang="cs-CZ" dirty="0"/>
              <a:t>Informace o grafice pro vykreslování je uložena v argumentu </a:t>
            </a:r>
            <a:r>
              <a:rPr lang="cs-CZ" b="1" dirty="0" err="1"/>
              <a:t>PaintEventArgs</a:t>
            </a:r>
            <a:r>
              <a:rPr lang="cs-CZ" dirty="0"/>
              <a:t> </a:t>
            </a:r>
            <a:r>
              <a:rPr lang="cs-CZ" b="1" dirty="0"/>
              <a:t>e</a:t>
            </a:r>
            <a:r>
              <a:rPr lang="cs-CZ" dirty="0"/>
              <a:t> obslužné metody</a:t>
            </a:r>
          </a:p>
          <a:p>
            <a:r>
              <a:rPr lang="cs-CZ" dirty="0" err="1"/>
              <a:t>PaintEventHandler</a:t>
            </a:r>
            <a:endParaRPr lang="cs-CZ" dirty="0"/>
          </a:p>
          <a:p>
            <a:r>
              <a:rPr lang="cs-CZ" dirty="0"/>
              <a:t>Hodnotu z argumentu ukládáme do lokální instance třídy </a:t>
            </a:r>
            <a:r>
              <a:rPr lang="cs-CZ" dirty="0" err="1"/>
              <a:t>Graphics</a:t>
            </a:r>
            <a:endParaRPr lang="cs-CZ" dirty="0"/>
          </a:p>
          <a:p>
            <a:pPr algn="ctr"/>
            <a:r>
              <a:rPr lang="cs-CZ" dirty="0" err="1"/>
              <a:t>Graphics</a:t>
            </a:r>
            <a:r>
              <a:rPr lang="cs-CZ" dirty="0"/>
              <a:t> </a:t>
            </a:r>
            <a:r>
              <a:rPr lang="cs-CZ" dirty="0" err="1"/>
              <a:t>grf</a:t>
            </a:r>
            <a:r>
              <a:rPr lang="cs-CZ" dirty="0"/>
              <a:t> = </a:t>
            </a:r>
            <a:r>
              <a:rPr lang="cs-CZ" dirty="0" err="1"/>
              <a:t>e.Graphics</a:t>
            </a:r>
            <a:r>
              <a:rPr lang="cs-CZ" dirty="0"/>
              <a:t>;</a:t>
            </a:r>
          </a:p>
          <a:p>
            <a:r>
              <a:rPr lang="cs-CZ" dirty="0"/>
              <a:t>Z lokální proměnou lze následně snadno volat metody třídy </a:t>
            </a:r>
            <a:r>
              <a:rPr lang="cs-CZ" dirty="0" err="1"/>
              <a:t>Graphics</a:t>
            </a:r>
            <a:r>
              <a:rPr lang="cs-CZ" dirty="0"/>
              <a:t> pro vykreslení primitiv</a:t>
            </a:r>
          </a:p>
          <a:p>
            <a:r>
              <a:rPr lang="cs-CZ" dirty="0"/>
              <a:t>Důležité je uvědomit si orientaci os pro vykreslování – počátek je v levém horním rohu</a:t>
            </a:r>
          </a:p>
        </p:txBody>
      </p:sp>
    </p:spTree>
    <p:extLst>
      <p:ext uri="{BB962C8B-B14F-4D97-AF65-F5344CB8AC3E}">
        <p14:creationId xmlns:p14="http://schemas.microsoft.com/office/powerpoint/2010/main" val="773554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6FF9073-41AE-1EE6-6CF1-D382541E9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Štětce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C7B1E20-5BD4-0101-0AC1-F29E7DCC2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Třída </a:t>
            </a:r>
            <a:r>
              <a:rPr lang="cs-CZ" dirty="0" err="1"/>
              <a:t>Brushes</a:t>
            </a:r>
            <a:r>
              <a:rPr lang="cs-CZ" dirty="0"/>
              <a:t> obsahuje již předdefinované štětce pro výplň uzavřených obrazců</a:t>
            </a:r>
          </a:p>
          <a:p>
            <a:pPr lvl="1"/>
            <a:r>
              <a:rPr lang="cs-CZ" dirty="0" err="1"/>
              <a:t>Brushes.Red</a:t>
            </a:r>
            <a:endParaRPr lang="cs-CZ" dirty="0"/>
          </a:p>
          <a:p>
            <a:r>
              <a:rPr lang="cs-CZ" dirty="0"/>
              <a:t>Používají se jako první argument pro funkce třídy </a:t>
            </a:r>
            <a:r>
              <a:rPr lang="cs-CZ" dirty="0" err="1"/>
              <a:t>Graphics</a:t>
            </a:r>
            <a:r>
              <a:rPr lang="cs-CZ" dirty="0"/>
              <a:t> s prefixem Fill</a:t>
            </a:r>
          </a:p>
          <a:p>
            <a:r>
              <a:rPr lang="cs-CZ" dirty="0"/>
              <a:t>Pro vytvoření štětce s vlastní barvou používáme třídu </a:t>
            </a:r>
            <a:r>
              <a:rPr lang="cs-CZ" b="1" dirty="0" err="1"/>
              <a:t>SolidBrush</a:t>
            </a:r>
            <a:endParaRPr lang="cs-CZ" b="1" dirty="0"/>
          </a:p>
          <a:p>
            <a:r>
              <a:rPr lang="cs-CZ" dirty="0"/>
              <a:t>Barvu lze například získat z hodnoty </a:t>
            </a:r>
            <a:r>
              <a:rPr lang="cs-CZ" dirty="0" err="1"/>
              <a:t>int</a:t>
            </a:r>
            <a:r>
              <a:rPr lang="cs-CZ" dirty="0"/>
              <a:t> případně z jednotlivých barevných kanálů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57C7DF89-26B6-B325-AE60-0559AFA09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995" y="4162667"/>
            <a:ext cx="7544010" cy="104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415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12092C-4EB3-B595-2D8F-FDDE9CE8A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Pera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DC27D92-4309-6ED6-BE4B-DD25C37F1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Třída Pens obsahuje již předdefinované pera pro kresbu obrysů obrazců nebo pro kreslení čar</a:t>
            </a:r>
          </a:p>
          <a:p>
            <a:pPr lvl="1"/>
            <a:r>
              <a:rPr lang="cs-CZ" dirty="0" err="1"/>
              <a:t>Pens.Red</a:t>
            </a:r>
            <a:endParaRPr lang="cs-CZ" dirty="0"/>
          </a:p>
          <a:p>
            <a:r>
              <a:rPr lang="cs-CZ" dirty="0"/>
              <a:t>Používají se jako první argument pro funkce třídy </a:t>
            </a:r>
            <a:r>
              <a:rPr lang="cs-CZ" dirty="0" err="1"/>
              <a:t>Graphics</a:t>
            </a:r>
            <a:r>
              <a:rPr lang="cs-CZ" dirty="0"/>
              <a:t> s prefixem </a:t>
            </a:r>
            <a:r>
              <a:rPr lang="cs-CZ" dirty="0" err="1"/>
              <a:t>Draw</a:t>
            </a:r>
            <a:endParaRPr lang="cs-CZ" dirty="0"/>
          </a:p>
          <a:p>
            <a:r>
              <a:rPr lang="cs-CZ" dirty="0"/>
              <a:t>Pro vytvoření pera s vlastní barvou používáme třídu </a:t>
            </a:r>
            <a:r>
              <a:rPr lang="cs-CZ" b="1" dirty="0" err="1"/>
              <a:t>Pen</a:t>
            </a:r>
            <a:endParaRPr lang="cs-CZ" b="1" dirty="0"/>
          </a:p>
          <a:p>
            <a:r>
              <a:rPr lang="cs-CZ" dirty="0"/>
              <a:t>Mimo barvu, kterou lze získat ze štětce, jako předdefinovanou barvu nebo jako hodnoty z kanálů lze u pera určit i jeho tloušťku 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EA9AF90-01D7-5C6C-4661-316DEC4C5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210" y="4370117"/>
            <a:ext cx="4745581" cy="105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730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F1C5F8-C7D0-30F3-61D3-EC678F48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Vykreslení textu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9A48A79-9F12-7503-0F5F-B2A68152E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Funkce </a:t>
            </a:r>
            <a:r>
              <a:rPr lang="cs-CZ" dirty="0" err="1"/>
              <a:t>DrawString</a:t>
            </a:r>
            <a:r>
              <a:rPr lang="cs-CZ" dirty="0"/>
              <a:t>()</a:t>
            </a:r>
          </a:p>
          <a:p>
            <a:r>
              <a:rPr lang="cs-CZ" dirty="0"/>
              <a:t>Jako vstupní argumenty této funkce uvádíme</a:t>
            </a:r>
          </a:p>
          <a:p>
            <a:pPr lvl="1"/>
            <a:r>
              <a:rPr lang="cs-CZ" dirty="0"/>
              <a:t>Samotný řetězec pro výpis</a:t>
            </a:r>
          </a:p>
          <a:p>
            <a:pPr lvl="1"/>
            <a:r>
              <a:rPr lang="cs-CZ" dirty="0"/>
              <a:t>Font, kterým chceme text zobrazit</a:t>
            </a:r>
          </a:p>
          <a:p>
            <a:pPr lvl="1"/>
            <a:r>
              <a:rPr lang="cs-CZ" dirty="0"/>
              <a:t>Barva textu získaná ze štětce, pera nebo ze třídy </a:t>
            </a:r>
            <a:r>
              <a:rPr lang="cs-CZ" dirty="0" err="1"/>
              <a:t>Color</a:t>
            </a:r>
            <a:endParaRPr lang="cs-CZ" dirty="0"/>
          </a:p>
          <a:p>
            <a:pPr lvl="1"/>
            <a:r>
              <a:rPr lang="cs-CZ" dirty="0"/>
              <a:t>Obdélníková oblast, kam text vykreslíme</a:t>
            </a:r>
          </a:p>
          <a:p>
            <a:r>
              <a:rPr lang="cs-CZ" dirty="0"/>
              <a:t>Volitelně uvádíme </a:t>
            </a:r>
            <a:r>
              <a:rPr lang="cs-CZ" dirty="0" err="1"/>
              <a:t>StringFormat</a:t>
            </a: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93F418BF-4850-411C-6C2D-CCEF7868D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340" y="4616388"/>
            <a:ext cx="6927320" cy="111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451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5F96E39-B1D8-4565-617E-B82A8E7E8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Vykreslení obdélníku a elipsy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BA0105E-022F-ED14-0E3E-68A6AB45E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Pokud chceme pouze obrys využíváme funkci </a:t>
            </a:r>
            <a:r>
              <a:rPr lang="cs-CZ" dirty="0" err="1"/>
              <a:t>DrawX</a:t>
            </a:r>
            <a:endParaRPr lang="cs-CZ" dirty="0"/>
          </a:p>
          <a:p>
            <a:r>
              <a:rPr lang="cs-CZ" dirty="0"/>
              <a:t>Pokud chceme obrazce s výplní využíváme funkci </a:t>
            </a:r>
            <a:r>
              <a:rPr lang="cs-CZ" dirty="0" err="1"/>
              <a:t>FillX</a:t>
            </a:r>
            <a:endParaRPr lang="cs-CZ" dirty="0"/>
          </a:p>
          <a:p>
            <a:r>
              <a:rPr lang="cs-CZ" dirty="0"/>
              <a:t>Pro vykreslení přijímáme jako vstupní parametry barvu a obdélníkovou oblast pro vykreslení</a:t>
            </a:r>
          </a:p>
          <a:p>
            <a:endParaRPr lang="cs-CZ" dirty="0"/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B2092B52-03A8-077D-4F51-DEC54DB93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784" y="3429000"/>
            <a:ext cx="7044432" cy="168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11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0EDEEE-1211-C7B1-5FEB-7002EFB4E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Kreslení čar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049C33C-901E-F7FD-146B-A42644E09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Čára je pouze obrysová proto využíváme variaci </a:t>
            </a:r>
            <a:r>
              <a:rPr lang="cs-CZ" dirty="0" err="1"/>
              <a:t>DrawX</a:t>
            </a:r>
            <a:endParaRPr lang="cs-CZ" dirty="0"/>
          </a:p>
          <a:p>
            <a:r>
              <a:rPr lang="cs-CZ" dirty="0"/>
              <a:t>Pro vykreslení prosté čáry potřebujeme informaci o počátečním a koncovém bodě</a:t>
            </a:r>
          </a:p>
          <a:p>
            <a:pPr lvl="1"/>
            <a:r>
              <a:rPr lang="cs-CZ" dirty="0"/>
              <a:t>Lze využít strukturu Point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Chceme-li vykreslit lomenou čáru, předáváme funkci </a:t>
            </a:r>
            <a:r>
              <a:rPr lang="cs-CZ" dirty="0" err="1"/>
              <a:t>DrawLines</a:t>
            </a:r>
            <a:r>
              <a:rPr lang="cs-CZ" dirty="0"/>
              <a:t> pole bodů, kterými má křivka procházet</a:t>
            </a:r>
          </a:p>
          <a:p>
            <a:r>
              <a:rPr lang="cs-CZ" dirty="0"/>
              <a:t>Pro vykreslení </a:t>
            </a:r>
            <a:r>
              <a:rPr lang="cs-CZ" dirty="0" err="1"/>
              <a:t>Bezierovy</a:t>
            </a:r>
            <a:r>
              <a:rPr lang="cs-CZ" dirty="0"/>
              <a:t> křivky předáváme jako argumenty čtyři body (dva koncové, dva řídící)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538E39B5-9F93-2B62-17B8-CD3AB2C1D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994061"/>
            <a:ext cx="53340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66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DF592E-DC05-7DED-432B-FF9A10B65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Polygony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8C3058F-1515-36EE-E149-B508FE8D5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Polygon je uzavřený mnohoúhelníkový obrazec</a:t>
            </a:r>
          </a:p>
          <a:p>
            <a:r>
              <a:rPr lang="cs-CZ" dirty="0"/>
              <a:t>Pro jeho vykreslená předáváme seznam vrcholů, kterými je definován</a:t>
            </a:r>
          </a:p>
          <a:p>
            <a:r>
              <a:rPr lang="cs-CZ" dirty="0"/>
              <a:t>Existuje funkce pro obrys i výplň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30BCB09B-778A-8EDB-EC49-6F6E19F0A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913" y="3163994"/>
            <a:ext cx="59721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1447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a">
  <a:themeElements>
    <a:clrScheme name="Retrospek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756</TotalTime>
  <Words>352</Words>
  <Application>Microsoft Office PowerPoint</Application>
  <PresentationFormat>Širokoúhlá obrazovka</PresentationFormat>
  <Paragraphs>49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Retrospektiva</vt:lpstr>
      <vt:lpstr>Nástroje pro programování grafiky</vt:lpstr>
      <vt:lpstr>Grafika v C#</vt:lpstr>
      <vt:lpstr>Štětce</vt:lpstr>
      <vt:lpstr>Pera</vt:lpstr>
      <vt:lpstr>Vykreslení textu</vt:lpstr>
      <vt:lpstr>Vykreslení obdélníku a elipsy</vt:lpstr>
      <vt:lpstr>Kreslení čar</vt:lpstr>
      <vt:lpstr>Polygony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Maturitní okruhy z programování</dc:title>
  <dc:creator>Sládeček David</dc:creator>
  <cp:lastModifiedBy>Sládeček David</cp:lastModifiedBy>
  <cp:revision>13</cp:revision>
  <dcterms:created xsi:type="dcterms:W3CDTF">2024-01-24T17:46:30Z</dcterms:created>
  <dcterms:modified xsi:type="dcterms:W3CDTF">2024-01-25T08:00:08Z</dcterms:modified>
</cp:coreProperties>
</file>