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Světlý sty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>
        <p:scale>
          <a:sx n="70" d="100"/>
          <a:sy n="70" d="100"/>
        </p:scale>
        <p:origin x="57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4/26/2021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4/26/2021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855" y="1261331"/>
            <a:ext cx="3497565" cy="3002662"/>
          </a:xfrm>
        </p:spPr>
        <p:txBody>
          <a:bodyPr>
            <a:normAutofit/>
          </a:bodyPr>
          <a:lstStyle/>
          <a:p>
            <a:pPr algn="l"/>
            <a:r>
              <a:rPr lang="cs-CZ" sz="410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4375" y="4263992"/>
            <a:ext cx="3179628" cy="1325857"/>
          </a:xfrm>
        </p:spPr>
        <p:txBody>
          <a:bodyPr>
            <a:normAutofit/>
          </a:bodyPr>
          <a:lstStyle/>
          <a:p>
            <a:pPr algn="l"/>
            <a:r>
              <a:rPr lang="cs-CZ" dirty="0" err="1"/>
              <a:t>Verzovací</a:t>
            </a:r>
            <a:r>
              <a:rPr lang="cs-CZ" dirty="0"/>
              <a:t> systémy, Git</a:t>
            </a: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F6E918B1-FA59-42EF-8A8E-B0F3D1E54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808197BC-58E9-4440-8856-0830AE2C4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617" y="1261330"/>
            <a:ext cx="4335340" cy="4335340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2BB97D47-BB14-448E-813A-84A63979FF0E}"/>
              </a:ext>
            </a:extLst>
          </p:cNvPr>
          <p:cNvSpPr txBox="1"/>
          <p:nvPr/>
        </p:nvSpPr>
        <p:spPr>
          <a:xfrm>
            <a:off x="5675967" y="6379942"/>
            <a:ext cx="433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Zdroj: https://git-scm.com/book/en/v2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3CC903-7609-470F-A4B0-09D9753CF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GitHub vs </a:t>
            </a:r>
            <a:r>
              <a:rPr lang="cs-CZ" dirty="0" err="1"/>
              <a:t>GitLab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7C74237-02E9-4DC3-A848-19A0DAD9D3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Webové aplikace, které umožňují přehledněji spravovat naše repositáře</a:t>
            </a:r>
          </a:p>
          <a:p>
            <a:r>
              <a:rPr lang="cs-CZ" dirty="0"/>
              <a:t>Lze zde soubory přidávat, modifikovat a měnit</a:t>
            </a:r>
          </a:p>
          <a:p>
            <a:r>
              <a:rPr lang="cs-CZ" dirty="0"/>
              <a:t>GitHub je vhodnější pro školské prostředí – veškeré projekty jsou viditelné všem</a:t>
            </a:r>
          </a:p>
          <a:p>
            <a:r>
              <a:rPr lang="cs-CZ" dirty="0" err="1"/>
              <a:t>GitLab</a:t>
            </a:r>
            <a:r>
              <a:rPr lang="cs-CZ" dirty="0"/>
              <a:t> – vhodnější pro soukromý sektor</a:t>
            </a:r>
          </a:p>
          <a:p>
            <a:r>
              <a:rPr lang="cs-CZ" dirty="0"/>
              <a:t>Obě platformy umožňují </a:t>
            </a:r>
            <a:r>
              <a:rPr lang="cs-CZ" dirty="0" err="1"/>
              <a:t>vytářet</a:t>
            </a:r>
            <a:r>
              <a:rPr lang="cs-CZ" dirty="0"/>
              <a:t> automatizované procesy nad vkládanými daty – tzv. PIPELINES</a:t>
            </a:r>
          </a:p>
          <a:p>
            <a:pPr lvl="1"/>
            <a:r>
              <a:rPr lang="cs-CZ" dirty="0"/>
              <a:t>Spuštění kontrolních testů</a:t>
            </a:r>
          </a:p>
          <a:p>
            <a:pPr lvl="1"/>
            <a:r>
              <a:rPr lang="cs-CZ" dirty="0"/>
              <a:t>Nasazení funkční verze pro zákazníky</a:t>
            </a:r>
          </a:p>
        </p:txBody>
      </p:sp>
    </p:spTree>
    <p:extLst>
      <p:ext uri="{BB962C8B-B14F-4D97-AF65-F5344CB8AC3E}">
        <p14:creationId xmlns:p14="http://schemas.microsoft.com/office/powerpoint/2010/main" val="39201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D30642-18DD-4520-973B-C274175D7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4407"/>
          </a:xfrm>
        </p:spPr>
        <p:txBody>
          <a:bodyPr/>
          <a:lstStyle/>
          <a:p>
            <a:r>
              <a:rPr lang="cs-CZ" dirty="0" err="1"/>
              <a:t>Verzovací</a:t>
            </a:r>
            <a:r>
              <a:rPr lang="cs-CZ" dirty="0"/>
              <a:t> systém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460314-9E6F-45CA-AF4D-804C5210E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3771"/>
            <a:ext cx="8596668" cy="4167592"/>
          </a:xfrm>
        </p:spPr>
        <p:txBody>
          <a:bodyPr/>
          <a:lstStyle/>
          <a:p>
            <a:r>
              <a:rPr lang="cs-CZ" dirty="0"/>
              <a:t>Systém zaznamenávající změny v souborech v průběhu času</a:t>
            </a:r>
          </a:p>
          <a:p>
            <a:r>
              <a:rPr lang="cs-CZ" dirty="0"/>
              <a:t>Umožňuje návrat na starší verze souborů</a:t>
            </a:r>
          </a:p>
          <a:p>
            <a:r>
              <a:rPr lang="cs-CZ" dirty="0"/>
              <a:t>Nejčastější použití mezi programátory a vývojáři</a:t>
            </a:r>
          </a:p>
          <a:p>
            <a:r>
              <a:rPr lang="cs-CZ" dirty="0"/>
              <a:t>Lze použít na libovolné typy souborů</a:t>
            </a:r>
          </a:p>
          <a:p>
            <a:r>
              <a:rPr lang="cs-CZ" dirty="0"/>
              <a:t>Mimo samotné změny uchovává informaci o tom, kdo změnu vytvořil</a:t>
            </a:r>
          </a:p>
          <a:p>
            <a:r>
              <a:rPr lang="cs-CZ" dirty="0"/>
              <a:t>Vhodné pro práci více lidí na stejném projektu</a:t>
            </a:r>
          </a:p>
        </p:txBody>
      </p:sp>
    </p:spTree>
    <p:extLst>
      <p:ext uri="{BB962C8B-B14F-4D97-AF65-F5344CB8AC3E}">
        <p14:creationId xmlns:p14="http://schemas.microsoft.com/office/powerpoint/2010/main" val="85889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35E772-DB78-4EBD-8621-82C264FB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</a:t>
            </a:r>
            <a:r>
              <a:rPr lang="cs-CZ" dirty="0" err="1"/>
              <a:t>verzovacích</a:t>
            </a:r>
            <a:r>
              <a:rPr lang="cs-CZ" dirty="0"/>
              <a:t> systémů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25C139-D6D8-4FAB-9043-6DD1CA771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Lokální správa</a:t>
            </a:r>
          </a:p>
          <a:p>
            <a:pPr lvl="1"/>
            <a:r>
              <a:rPr lang="cs-CZ" dirty="0"/>
              <a:t>Uživatel si samostatně vytváří jednotlivé verze</a:t>
            </a:r>
          </a:p>
          <a:p>
            <a:r>
              <a:rPr lang="cs-CZ" dirty="0"/>
              <a:t>Centrální správa</a:t>
            </a:r>
          </a:p>
          <a:p>
            <a:pPr lvl="1"/>
            <a:r>
              <a:rPr lang="cs-CZ" dirty="0"/>
              <a:t>Veškeré úpravy od přispěvovatelů jsou uloženy na jednom místě</a:t>
            </a:r>
          </a:p>
          <a:p>
            <a:pPr lvl="1"/>
            <a:r>
              <a:rPr lang="cs-CZ" dirty="0" err="1"/>
              <a:t>Subversion</a:t>
            </a:r>
            <a:endParaRPr lang="cs-CZ" dirty="0"/>
          </a:p>
          <a:p>
            <a:r>
              <a:rPr lang="cs-CZ" dirty="0"/>
              <a:t>Distribuovaná správa verzí</a:t>
            </a:r>
          </a:p>
          <a:p>
            <a:pPr lvl="1"/>
            <a:r>
              <a:rPr lang="cs-CZ" dirty="0"/>
              <a:t>Každá kopie u přispěvatele je zároveň zálohou </a:t>
            </a:r>
          </a:p>
          <a:p>
            <a:pPr lvl="1"/>
            <a:r>
              <a:rPr lang="cs-CZ" dirty="0"/>
              <a:t>Git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36568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168AC57-E5A5-4ABE-A3BB-BD3EA09A0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Principy fungování Git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BC8117-1ED9-4020-BD0D-6633C147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Většina ostatních systémů ukládá informace jako seznamy změn souborů</a:t>
            </a:r>
          </a:p>
          <a:p>
            <a:r>
              <a:rPr lang="cs-CZ" b="0" i="0" dirty="0">
                <a:solidFill>
                  <a:srgbClr val="4E443C"/>
                </a:solidFill>
                <a:effectLst/>
                <a:latin typeface="Arial" panose="020B0604020202020204" pitchFamily="34" charset="0"/>
              </a:rPr>
              <a:t>Uložené informace chápou jako sadu souborů a změn každého souboru v čase</a:t>
            </a:r>
            <a:endParaRPr lang="cs-CZ" dirty="0"/>
          </a:p>
          <a:p>
            <a:endParaRPr lang="cs-CZ" dirty="0"/>
          </a:p>
          <a:p>
            <a:r>
              <a:rPr lang="cs-CZ" dirty="0"/>
              <a:t>Git o datech uvažuje jako o snímcích systémů souborů (SNAPSHOTS)</a:t>
            </a:r>
          </a:p>
          <a:p>
            <a:r>
              <a:rPr lang="cs-CZ" dirty="0"/>
              <a:t>Pokud u některého souboru nedojde ke změně odkazuje se na soubor v předešlé verzi</a:t>
            </a:r>
          </a:p>
          <a:p>
            <a:r>
              <a:rPr lang="cs-CZ" dirty="0"/>
              <a:t>Pro každý zápis stavu projektu se vytváří </a:t>
            </a:r>
            <a:r>
              <a:rPr lang="cs-CZ"/>
              <a:t>nový snímek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6357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59BDA-D8BE-4185-8227-A3CACD97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mezi centrálními a distribuovanými systémy verzí</a:t>
            </a:r>
          </a:p>
        </p:txBody>
      </p:sp>
      <p:pic>
        <p:nvPicPr>
          <p:cNvPr id="1026" name="Picture 2" descr="Centralizovaná správa verzí.">
            <a:extLst>
              <a:ext uri="{FF2B5EF4-FFF2-40B4-BE49-F238E27FC236}">
                <a16:creationId xmlns:a16="http://schemas.microsoft.com/office/drawing/2014/main" id="{8B7FCD62-F514-4645-90C4-CE703DF49663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647692"/>
            <a:ext cx="4183062" cy="2907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agram pro distribuovaný systém správy verzí.">
            <a:extLst>
              <a:ext uri="{FF2B5EF4-FFF2-40B4-BE49-F238E27FC236}">
                <a16:creationId xmlns:a16="http://schemas.microsoft.com/office/drawing/2014/main" id="{F013EB66-A816-45F8-BCD8-98555113B99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1350" y="2160588"/>
            <a:ext cx="3240999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283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6CC33B2B-B475-4189-BA8F-3CF8248DC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4" name="Freeform 14">
              <a:extLst>
                <a:ext uri="{FF2B5EF4-FFF2-40B4-BE49-F238E27FC236}">
                  <a16:creationId xmlns:a16="http://schemas.microsoft.com/office/drawing/2014/main" id="{A59AAC92-4932-4D74-A545-BA3EEE56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B8446528-FA87-4017-B061-CF7EE79FA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34D4B4D0-2493-42A2-AEEB-9970A64E8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23">
              <a:extLst>
                <a:ext uri="{FF2B5EF4-FFF2-40B4-BE49-F238E27FC236}">
                  <a16:creationId xmlns:a16="http://schemas.microsoft.com/office/drawing/2014/main" id="{676E13B7-7CB7-4489-914B-4012EE6EBF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Rectangle 25">
              <a:extLst>
                <a:ext uri="{FF2B5EF4-FFF2-40B4-BE49-F238E27FC236}">
                  <a16:creationId xmlns:a16="http://schemas.microsoft.com/office/drawing/2014/main" id="{F2159841-C096-430C-B748-E8D2A5C994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B4F167EF-5A0C-487E-8776-97310E39E0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0" name="Rectangle 27">
              <a:extLst>
                <a:ext uri="{FF2B5EF4-FFF2-40B4-BE49-F238E27FC236}">
                  <a16:creationId xmlns:a16="http://schemas.microsoft.com/office/drawing/2014/main" id="{9D8C053F-F025-4CB6-94C4-2841A20D68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1" name="Rectangle 28">
              <a:extLst>
                <a:ext uri="{FF2B5EF4-FFF2-40B4-BE49-F238E27FC236}">
                  <a16:creationId xmlns:a16="http://schemas.microsoft.com/office/drawing/2014/main" id="{78581BD0-3E75-48CB-A2A3-44DB1ACB6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2" name="Rectangle 29">
              <a:extLst>
                <a:ext uri="{FF2B5EF4-FFF2-40B4-BE49-F238E27FC236}">
                  <a16:creationId xmlns:a16="http://schemas.microsoft.com/office/drawing/2014/main" id="{E90D466A-AB95-4676-82CB-3BEC98AFF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3AFED863-874C-49D9-AE2F-B9DFF00D5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5FC59BDA-D8BE-4185-8227-A3CACD97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09" y="1722427"/>
            <a:ext cx="3179593" cy="232840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000"/>
              <a:t>Rozdíl mezi centrálními a distribuovanými systémy verzí</a:t>
            </a:r>
          </a:p>
        </p:txBody>
      </p:sp>
      <p:pic>
        <p:nvPicPr>
          <p:cNvPr id="2050" name="Picture 2" descr="Ukládání dat jako změn vůči základní verzi každého souboru.">
            <a:extLst>
              <a:ext uri="{FF2B5EF4-FFF2-40B4-BE49-F238E27FC236}">
                <a16:creationId xmlns:a16="http://schemas.microsoft.com/office/drawing/2014/main" id="{AE85F414-427F-486B-92CE-EECA11F0EE9E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7872" y="1364221"/>
            <a:ext cx="4977562" cy="1928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it ukládá data jako snímky projektu v daném čase.">
            <a:extLst>
              <a:ext uri="{FF2B5EF4-FFF2-40B4-BE49-F238E27FC236}">
                <a16:creationId xmlns:a16="http://schemas.microsoft.com/office/drawing/2014/main" id="{A4791983-1629-4AEC-82D0-7EEDA53CCC5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8604" y="4097249"/>
            <a:ext cx="4977562" cy="1897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1186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>
            <a:extLst>
              <a:ext uri="{FF2B5EF4-FFF2-40B4-BE49-F238E27FC236}">
                <a16:creationId xmlns:a16="http://schemas.microsoft.com/office/drawing/2014/main" id="{5FA9FEF5-C05E-48A4-AC88-55844C9F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Princip fungování Git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6AEB4E1A-401E-47E2-97D7-C529E1080B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76689"/>
          </a:xfrm>
        </p:spPr>
        <p:txBody>
          <a:bodyPr/>
          <a:lstStyle/>
          <a:p>
            <a:r>
              <a:rPr lang="cs-CZ" dirty="0"/>
              <a:t>Téměř každá operace je lokální</a:t>
            </a:r>
          </a:p>
          <a:p>
            <a:pPr lvl="1"/>
            <a:r>
              <a:rPr lang="cs-CZ" dirty="0"/>
              <a:t>Není třeba znát stavy souborů na ostatních strojích</a:t>
            </a:r>
          </a:p>
          <a:p>
            <a:pPr lvl="1"/>
            <a:r>
              <a:rPr lang="cs-CZ" dirty="0"/>
              <a:t>Historii změn v souborech lze zjistit z lokální verze </a:t>
            </a:r>
            <a:r>
              <a:rPr lang="cs-CZ" dirty="0" err="1"/>
              <a:t>repozitáře</a:t>
            </a:r>
            <a:endParaRPr lang="cs-CZ" dirty="0"/>
          </a:p>
          <a:p>
            <a:pPr lvl="1"/>
            <a:r>
              <a:rPr lang="cs-CZ" dirty="0"/>
              <a:t>Pro práci není potřeba internetového připojení</a:t>
            </a:r>
          </a:p>
          <a:p>
            <a:pPr marL="285750" lvl="1"/>
            <a:r>
              <a:rPr lang="cs-CZ" sz="1800" dirty="0"/>
              <a:t>Udržování integrity</a:t>
            </a:r>
          </a:p>
          <a:p>
            <a:pPr lvl="1"/>
            <a:r>
              <a:rPr lang="cs-CZ" dirty="0"/>
              <a:t>Před uložením se vytváří kontrolní součet</a:t>
            </a:r>
          </a:p>
          <a:p>
            <a:pPr lvl="1"/>
            <a:r>
              <a:rPr lang="cs-CZ" dirty="0"/>
              <a:t>Nelze uložit změnu, aby o tom Git nevěděl</a:t>
            </a:r>
          </a:p>
          <a:p>
            <a:pPr marL="285750" lvl="1"/>
            <a:r>
              <a:rPr lang="cs-CZ" sz="1800" dirty="0"/>
              <a:t>Tří hlavní stavy souborů:</a:t>
            </a:r>
          </a:p>
          <a:p>
            <a:pPr lvl="1"/>
            <a:r>
              <a:rPr lang="cs-CZ" b="1" dirty="0" err="1"/>
              <a:t>Commited</a:t>
            </a:r>
            <a:r>
              <a:rPr lang="cs-CZ" dirty="0"/>
              <a:t> – soubory zapsané </a:t>
            </a:r>
          </a:p>
          <a:p>
            <a:pPr lvl="1"/>
            <a:r>
              <a:rPr lang="cs-CZ" b="1" dirty="0" err="1"/>
              <a:t>Modified</a:t>
            </a:r>
            <a:r>
              <a:rPr lang="cs-CZ" dirty="0"/>
              <a:t> – změněné, ale nezapsané k odeslání</a:t>
            </a:r>
          </a:p>
          <a:p>
            <a:pPr lvl="1"/>
            <a:r>
              <a:rPr lang="cs-CZ" b="1" dirty="0" err="1"/>
              <a:t>Staged</a:t>
            </a:r>
            <a:r>
              <a:rPr lang="cs-CZ" b="1" dirty="0"/>
              <a:t> </a:t>
            </a:r>
            <a:r>
              <a:rPr lang="cs-CZ" dirty="0"/>
              <a:t>– soubory připravené k zapsání</a:t>
            </a:r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82805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E46567-8D9E-45A0-89D6-14EDDCFA1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Způsoby použití Gitu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02844F-2E5C-4ADA-84F1-AA6D6900F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Příkazový řádek</a:t>
            </a:r>
          </a:p>
          <a:p>
            <a:pPr lvl="1"/>
            <a:r>
              <a:rPr lang="cs-CZ" dirty="0"/>
              <a:t>Spousta návodů na internetu</a:t>
            </a:r>
          </a:p>
          <a:p>
            <a:pPr lvl="1"/>
            <a:r>
              <a:rPr lang="cs-CZ" dirty="0"/>
              <a:t>Velmi časté použití</a:t>
            </a:r>
          </a:p>
          <a:p>
            <a:r>
              <a:rPr lang="cs-CZ" dirty="0"/>
              <a:t>Grafické</a:t>
            </a:r>
          </a:p>
          <a:p>
            <a:pPr lvl="1"/>
            <a:r>
              <a:rPr lang="cs-CZ" dirty="0"/>
              <a:t>Stejné operace, jen přehlednější</a:t>
            </a:r>
          </a:p>
          <a:p>
            <a:r>
              <a:rPr lang="cs-CZ" dirty="0"/>
              <a:t>Integrované do IDE</a:t>
            </a:r>
          </a:p>
          <a:p>
            <a:pPr lvl="1"/>
            <a:r>
              <a:rPr lang="cs-CZ" dirty="0"/>
              <a:t>Pluginy</a:t>
            </a:r>
          </a:p>
          <a:p>
            <a:pPr lvl="1"/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F09244E4-C322-47D4-A470-11DED7B77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1617" y="1450535"/>
            <a:ext cx="4459279" cy="2271708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D9A6141C-3EC4-43E0-A235-6B797F95C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618" y="3952432"/>
            <a:ext cx="4459279" cy="229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691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101542-4073-411F-A423-4218EB017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Základní operace v Git (příkazový řádek)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FDA6EEE-D42F-4A1B-8A9B-CBC0860D4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Každá operace je uvozena klíčovým slovem </a:t>
            </a:r>
            <a:r>
              <a:rPr lang="cs-CZ" dirty="0" err="1"/>
              <a:t>git</a:t>
            </a:r>
            <a:r>
              <a:rPr lang="cs-CZ" dirty="0"/>
              <a:t> následovány instrukcemi s parametry</a:t>
            </a:r>
          </a:p>
        </p:txBody>
      </p:sp>
      <p:graphicFrame>
        <p:nvGraphicFramePr>
          <p:cNvPr id="4" name="Tabulka 4">
            <a:extLst>
              <a:ext uri="{FF2B5EF4-FFF2-40B4-BE49-F238E27FC236}">
                <a16:creationId xmlns:a16="http://schemas.microsoft.com/office/drawing/2014/main" id="{1339D937-58AF-47AF-A9E7-C415A4CDA2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19578"/>
              </p:ext>
            </p:extLst>
          </p:nvPr>
        </p:nvGraphicFramePr>
        <p:xfrm>
          <a:off x="338462" y="3073401"/>
          <a:ext cx="1014301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848">
                  <a:extLst>
                    <a:ext uri="{9D8B030D-6E8A-4147-A177-3AD203B41FA5}">
                      <a16:colId xmlns:a16="http://schemas.microsoft.com/office/drawing/2014/main" val="3704223865"/>
                    </a:ext>
                  </a:extLst>
                </a:gridCol>
                <a:gridCol w="3152633">
                  <a:extLst>
                    <a:ext uri="{9D8B030D-6E8A-4147-A177-3AD203B41FA5}">
                      <a16:colId xmlns:a16="http://schemas.microsoft.com/office/drawing/2014/main" val="1021439690"/>
                    </a:ext>
                  </a:extLst>
                </a:gridCol>
                <a:gridCol w="5868538">
                  <a:extLst>
                    <a:ext uri="{9D8B030D-6E8A-4147-A177-3AD203B41FA5}">
                      <a16:colId xmlns:a16="http://schemas.microsoft.com/office/drawing/2014/main" val="3257701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Název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Instrukce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ukázka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44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Aktuální stav </a:t>
                      </a:r>
                      <a:r>
                        <a:rPr lang="cs-CZ" dirty="0" err="1"/>
                        <a:t>repozitáře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767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log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Zobrazení verzí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3662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clone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Klonování </a:t>
                      </a:r>
                      <a:r>
                        <a:rPr lang="cs-CZ" dirty="0" err="1"/>
                        <a:t>repozitáře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</a:t>
                      </a:r>
                      <a:r>
                        <a:rPr lang="cs-CZ" dirty="0" err="1"/>
                        <a:t>clone</a:t>
                      </a:r>
                      <a:r>
                        <a:rPr lang="cs-CZ" dirty="0"/>
                        <a:t> https://github.com/dawissl/hradebni.git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5863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add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Přidání souboru do verze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</a:t>
                      </a:r>
                      <a:r>
                        <a:rPr lang="cs-CZ" dirty="0" err="1"/>
                        <a:t>add</a:t>
                      </a:r>
                      <a:r>
                        <a:rPr lang="cs-CZ" dirty="0"/>
                        <a:t> C:/user/User1/soubor.txt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3681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rm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Odstranění souboru z verze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</a:t>
                      </a:r>
                      <a:r>
                        <a:rPr lang="cs-CZ" dirty="0" err="1"/>
                        <a:t>rm</a:t>
                      </a:r>
                      <a:r>
                        <a:rPr lang="cs-CZ" dirty="0"/>
                        <a:t> C:/user/User1/soubor.txt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48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commit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Uložení verze na lokál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</a:t>
                      </a:r>
                      <a:r>
                        <a:rPr lang="cs-CZ" dirty="0" err="1"/>
                        <a:t>commit</a:t>
                      </a:r>
                      <a:r>
                        <a:rPr lang="cs-CZ" dirty="0"/>
                        <a:t> –m “komentář k verzi“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71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/>
                        <a:t>push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Zaslání verze na 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Git </a:t>
                      </a:r>
                      <a:r>
                        <a:rPr lang="cs-CZ" dirty="0" err="1"/>
                        <a:t>push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656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819259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3816</TotalTime>
  <Words>427</Words>
  <Application>Microsoft Office PowerPoint</Application>
  <PresentationFormat>Širokoúhlá obrazovka</PresentationFormat>
  <Paragraphs>82</Paragraphs>
  <Slides>10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Fazeta</vt:lpstr>
      <vt:lpstr>Programování</vt:lpstr>
      <vt:lpstr>Verzovací systém</vt:lpstr>
      <vt:lpstr>Vývoj verzovacích systémů</vt:lpstr>
      <vt:lpstr>Principy fungování Git</vt:lpstr>
      <vt:lpstr>Rozdíl mezi centrálními a distribuovanými systémy verzí</vt:lpstr>
      <vt:lpstr>Rozdíl mezi centrálními a distribuovanými systémy verzí</vt:lpstr>
      <vt:lpstr>Princip fungování Git</vt:lpstr>
      <vt:lpstr>Způsoby použití Gitu</vt:lpstr>
      <vt:lpstr>Základní operace v Git (příkazový řádek)</vt:lpstr>
      <vt:lpstr>GitHub vs GitLab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298</cp:revision>
  <dcterms:created xsi:type="dcterms:W3CDTF">2020-10-25T17:23:37Z</dcterms:created>
  <dcterms:modified xsi:type="dcterms:W3CDTF">2021-04-26T19:21:00Z</dcterms:modified>
</cp:coreProperties>
</file>