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FFF723-05FC-48A8-A633-6C000F4C7D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703559-2635-465C-8B75-485B06BF7D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034685-80D2-431B-A3EF-0F5433D8CBE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605C75-7A7E-434D-B9B3-6426D21CE8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0E30D8-9394-4C88-ADA6-A3B32EBBD0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CF5522-B89F-4B47-8D40-379D4CC5CD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E8B70B-C814-4304-B291-AC24FD4CAD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EEEC62-91D9-401C-B5B9-802DBED837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6A06A3-A9CC-4280-81CF-53B0A34AA6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E62B01-5B8A-41A3-AA75-A7ECEED68D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BE0A5D-CBF8-42A4-9C37-5C5EE8B669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D7A9B3-36F1-4C81-A007-CADEFF3DCC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B63BF1-969B-4C4E-8D25-8728C2E7BE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AFBB54-9355-493E-85DE-754AF403B1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066EFA-1228-4EEC-8335-2D4E63FFE9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FD7AC9-A149-4055-8E07-11823F7A0A7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42D592-DD4E-4EA2-87BA-7F43A34BF54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CC8C86-324E-4F25-8BB8-61AE79B782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5AEDB9-7015-47C4-95EE-F4411CBDB5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8A57F1-0C8E-4C05-BE68-342F927603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A45FEE-6B33-428F-856F-B6EEA506E2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3495A3-A955-4E58-ADCD-A107A33442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9B9F6E-9879-45D9-BEC0-12C607D4A4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8594F1-C0C4-47CE-B45E-C55112B86A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cs-CZ" sz="1800" spc="-1" strike="noStrike">
                <a:latin typeface="Arial"/>
              </a:rPr>
              <a:t>Klikněte pro úpravu formátu textu nadpisu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cs-CZ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cs-CZ" sz="1400" spc="-1" strike="noStrike">
                <a:latin typeface="Times New Roman"/>
              </a:rPr>
              <a:t>&lt;zápatí&gt;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C7B800-1621-474E-92F3-9AD251353591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&lt;číslo&gt;</a:t>
            </a:fld>
            <a:endParaRPr b="0" lang="cs-CZ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cs-CZ" sz="1400" spc="-1" strike="noStrike">
                <a:latin typeface="Times New Roman"/>
              </a:defRPr>
            </a:lvl1pPr>
          </a:lstStyle>
          <a:p>
            <a:r>
              <a:rPr b="0" lang="cs-CZ" sz="1400" spc="-1" strike="noStrike">
                <a:latin typeface="Times New Roman"/>
              </a:rPr>
              <a:t>&lt;datum/čas&gt;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cs-CZ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cs-CZ" sz="1400" spc="-1" strike="noStrike">
                <a:latin typeface="Times New Roman"/>
              </a:rPr>
              <a:t>&lt;zápatí&gt;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D91FA7-F053-476A-8538-05E57D839064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&lt;číslo&gt;</a:t>
            </a:fld>
            <a:endParaRPr b="0" lang="cs-CZ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cs-CZ" sz="1400" spc="-1" strike="noStrike">
                <a:latin typeface="Times New Roman"/>
              </a:defRPr>
            </a:lvl1pPr>
          </a:lstStyle>
          <a:p>
            <a:r>
              <a:rPr b="0" lang="cs-CZ" sz="1400" spc="-1" strike="noStrike">
                <a:latin typeface="Times New Roman"/>
              </a:rPr>
              <a:t>&lt;datum/čas&gt;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cs-CZ" sz="4400" spc="-1" strike="noStrike">
                <a:latin typeface="Arial"/>
              </a:rPr>
              <a:t>Klikněte pro úpravu formátu textu nadpisu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6"/>
          <p:cNvSpPr/>
          <p:nvPr/>
        </p:nvSpPr>
        <p:spPr>
          <a:xfrm>
            <a:off x="0" y="0"/>
            <a:ext cx="1219140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00200" y="2960640"/>
            <a:ext cx="563076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0" lang="cs" sz="5400" spc="-1" strike="noStrike">
                <a:solidFill>
                  <a:srgbClr val="000000"/>
                </a:solidFill>
                <a:latin typeface="Aptos Display"/>
              </a:rPr>
              <a:t>Programování</a:t>
            </a:r>
            <a:endParaRPr b="0" lang="cs-CZ" sz="5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738720" y="952920"/>
            <a:ext cx="4410720" cy="170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cs" sz="2000" spc="-1" strike="noStrike">
                <a:solidFill>
                  <a:srgbClr val="000000"/>
                </a:solidFill>
                <a:latin typeface="Aptos"/>
              </a:rPr>
              <a:t>Konstrukce switch-case, pole</a:t>
            </a:r>
            <a:endParaRPr b="0" lang="cs-CZ" sz="2000" spc="-1" strike="noStrike">
              <a:latin typeface="Arial"/>
            </a:endParaRPr>
          </a:p>
        </p:txBody>
      </p:sp>
      <p:grpSp>
        <p:nvGrpSpPr>
          <p:cNvPr id="85" name="Group 38"/>
          <p:cNvGrpSpPr/>
          <p:nvPr/>
        </p:nvGrpSpPr>
        <p:grpSpPr>
          <a:xfrm>
            <a:off x="0" y="2985120"/>
            <a:ext cx="730800" cy="672840"/>
            <a:chOff x="0" y="2985120"/>
            <a:chExt cx="730800" cy="672840"/>
          </a:xfrm>
        </p:grpSpPr>
        <p:sp>
          <p:nvSpPr>
            <p:cNvPr id="86" name="Rectangle 39"/>
            <p:cNvSpPr/>
            <p:nvPr/>
          </p:nvSpPr>
          <p:spPr>
            <a:xfrm>
              <a:off x="0" y="298512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Rectangle 40"/>
            <p:cNvSpPr/>
            <p:nvPr/>
          </p:nvSpPr>
          <p:spPr>
            <a:xfrm>
              <a:off x="267840" y="298512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Rectangle 41"/>
            <p:cNvSpPr/>
            <p:nvPr/>
          </p:nvSpPr>
          <p:spPr>
            <a:xfrm>
              <a:off x="535680" y="298512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9" name="Rectangle 43"/>
          <p:cNvSpPr/>
          <p:nvPr/>
        </p:nvSpPr>
        <p:spPr>
          <a:xfrm flipH="1">
            <a:off x="10697040" y="0"/>
            <a:ext cx="1493640" cy="685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Rectangle 45"/>
          <p:cNvSpPr/>
          <p:nvPr/>
        </p:nvSpPr>
        <p:spPr>
          <a:xfrm>
            <a:off x="5685840" y="392040"/>
            <a:ext cx="6008760" cy="6016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Obrázek 5" descr="Logo v detailu&#10;&#10;Automaticky generovaný popis"/>
          <p:cNvPicPr/>
          <p:nvPr/>
        </p:nvPicPr>
        <p:blipFill>
          <a:blip r:embed="rId1"/>
          <a:srcRect l="0" t="0" r="26" b="0"/>
          <a:stretch/>
        </p:blipFill>
        <p:spPr>
          <a:xfrm>
            <a:off x="5922360" y="1842120"/>
            <a:ext cx="5535360" cy="311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1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48"/>
          <p:cNvSpPr/>
          <p:nvPr/>
        </p:nvSpPr>
        <p:spPr>
          <a:xfrm>
            <a:off x="0" y="0"/>
            <a:ext cx="1219140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08560" y="387000"/>
            <a:ext cx="9236160" cy="118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cs-CZ" sz="4200" spc="-1" strike="noStrike">
                <a:solidFill>
                  <a:srgbClr val="000000"/>
                </a:solidFill>
                <a:latin typeface="Aptos Display"/>
              </a:rPr>
              <a:t>Konstrukce switch-case</a:t>
            </a:r>
            <a:endParaRPr b="0" lang="cs-CZ" sz="4200" spc="-1" strike="noStrike">
              <a:latin typeface="Arial"/>
            </a:endParaRPr>
          </a:p>
        </p:txBody>
      </p:sp>
      <p:grpSp>
        <p:nvGrpSpPr>
          <p:cNvPr id="94" name="Group 2"/>
          <p:cNvGrpSpPr/>
          <p:nvPr/>
        </p:nvGrpSpPr>
        <p:grpSpPr>
          <a:xfrm>
            <a:off x="-720" y="1998360"/>
            <a:ext cx="11695680" cy="780840"/>
            <a:chOff x="-720" y="1998360"/>
            <a:chExt cx="11695680" cy="780840"/>
          </a:xfrm>
        </p:grpSpPr>
        <p:sp>
          <p:nvSpPr>
            <p:cNvPr id="95" name="Rectangle 4"/>
            <p:cNvSpPr/>
            <p:nvPr/>
          </p:nvSpPr>
          <p:spPr>
            <a:xfrm rot="5400000">
              <a:off x="11228760" y="2313000"/>
              <a:ext cx="780840" cy="151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Rectangle 5"/>
            <p:cNvSpPr/>
            <p:nvPr/>
          </p:nvSpPr>
          <p:spPr>
            <a:xfrm flipH="1" flipV="1">
              <a:off x="-720" y="1998000"/>
              <a:ext cx="11453760" cy="780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7" name="Rectangle 6"/>
          <p:cNvSpPr/>
          <p:nvPr/>
        </p:nvSpPr>
        <p:spPr>
          <a:xfrm>
            <a:off x="0" y="2203200"/>
            <a:ext cx="11382480" cy="414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60000" y="2599560"/>
            <a:ext cx="10979640" cy="343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ptos"/>
                <a:ea typeface="Aptos"/>
              </a:rPr>
              <a:t>Konstrukce umožňující větvit program na základě porovnání hodnoty</a:t>
            </a:r>
            <a:endParaRPr b="0" lang="cs-CZ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ptos"/>
                <a:ea typeface="Aptos"/>
              </a:rPr>
              <a:t>Na rozdíl od if-else je přehlednější pro čtení</a:t>
            </a:r>
            <a:endParaRPr b="0" lang="cs-CZ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ptos"/>
                <a:ea typeface="Aptos"/>
              </a:rPr>
              <a:t>Využití klíčového slova </a:t>
            </a:r>
            <a:r>
              <a:rPr b="1" lang="cs-CZ" sz="2400" spc="-1" strike="noStrike">
                <a:solidFill>
                  <a:srgbClr val="000000"/>
                </a:solidFill>
                <a:latin typeface="Aptos"/>
                <a:ea typeface="Aptos"/>
              </a:rPr>
              <a:t>break</a:t>
            </a:r>
            <a:r>
              <a:rPr b="0" lang="cs-CZ" sz="2400" spc="-1" strike="noStrike">
                <a:solidFill>
                  <a:srgbClr val="000000"/>
                </a:solidFill>
                <a:latin typeface="Aptos"/>
                <a:ea typeface="Aptos"/>
              </a:rPr>
              <a:t> pro pokračování za switch-case konstrukcí</a:t>
            </a:r>
            <a:endParaRPr b="0" lang="cs-CZ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cs-CZ" sz="24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7"/>
          </p:nvPr>
        </p:nvSpPr>
        <p:spPr>
          <a:xfrm>
            <a:off x="8610480" y="649224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fld id="{0BF3575D-0626-4020-AEE0-86B3DFE836CA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2</a:t>
            </a:fld>
            <a:endParaRPr b="0" lang="cs-CZ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1"/>
          <p:cNvSpPr/>
          <p:nvPr/>
        </p:nvSpPr>
        <p:spPr>
          <a:xfrm>
            <a:off x="0" y="0"/>
            <a:ext cx="1219140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40000" y="1691280"/>
            <a:ext cx="9236160" cy="118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95000"/>
          </a:bodyPr>
          <a:p>
            <a:pPr>
              <a:lnSpc>
                <a:spcPct val="90000"/>
              </a:lnSpc>
              <a:buNone/>
            </a:pPr>
            <a:r>
              <a:rPr b="0" lang="cs-CZ" sz="4200" spc="-1" strike="noStrike">
                <a:solidFill>
                  <a:srgbClr val="000000"/>
                </a:solidFill>
                <a:latin typeface="Aptos Display"/>
              </a:rPr>
              <a:t>Konstrukce </a:t>
            </a:r>
            <a:br>
              <a:rPr sz="4200"/>
            </a:br>
            <a:r>
              <a:rPr b="0" lang="cs-CZ" sz="4200" spc="-1" strike="noStrike">
                <a:solidFill>
                  <a:srgbClr val="000000"/>
                </a:solidFill>
                <a:latin typeface="Aptos Display"/>
              </a:rPr>
              <a:t>switch-case</a:t>
            </a:r>
            <a:endParaRPr b="0" lang="cs-CZ" sz="4200" spc="-1" strike="noStrike">
              <a:latin typeface="Arial"/>
            </a:endParaRPr>
          </a:p>
        </p:txBody>
      </p:sp>
      <p:grpSp>
        <p:nvGrpSpPr>
          <p:cNvPr id="102" name="Group 1"/>
          <p:cNvGrpSpPr/>
          <p:nvPr/>
        </p:nvGrpSpPr>
        <p:grpSpPr>
          <a:xfrm>
            <a:off x="179640" y="171720"/>
            <a:ext cx="11694960" cy="797400"/>
            <a:chOff x="179640" y="171720"/>
            <a:chExt cx="11694960" cy="797400"/>
          </a:xfrm>
        </p:grpSpPr>
        <p:sp>
          <p:nvSpPr>
            <p:cNvPr id="103" name="Rectangle 2"/>
            <p:cNvSpPr/>
            <p:nvPr/>
          </p:nvSpPr>
          <p:spPr>
            <a:xfrm rot="16195200">
              <a:off x="-134280" y="502560"/>
              <a:ext cx="780840" cy="151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Rectangle 3"/>
            <p:cNvSpPr/>
            <p:nvPr/>
          </p:nvSpPr>
          <p:spPr>
            <a:xfrm flipH="1" flipV="1" rot="10795200">
              <a:off x="419760" y="179280"/>
              <a:ext cx="11453760" cy="780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793800" y="2599560"/>
            <a:ext cx="10143000" cy="343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cs-CZ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cs-CZ" sz="24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8"/>
          </p:nvPr>
        </p:nvSpPr>
        <p:spPr>
          <a:xfrm>
            <a:off x="8610480" y="649224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fld id="{9821941D-9642-4F38-8F94-474441D0E3A2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3</a:t>
            </a:fld>
            <a:endParaRPr b="0" lang="cs-CZ" sz="1200" spc="-1" strike="noStrike">
              <a:latin typeface="Times New Roman"/>
            </a:endParaRPr>
          </a:p>
        </p:txBody>
      </p:sp>
      <p:pic>
        <p:nvPicPr>
          <p:cNvPr id="107" name="Zástupný obsah 4" descr=""/>
          <p:cNvPicPr/>
          <p:nvPr/>
        </p:nvPicPr>
        <p:blipFill>
          <a:blip r:embed="rId1"/>
          <a:stretch/>
        </p:blipFill>
        <p:spPr>
          <a:xfrm>
            <a:off x="720360" y="540000"/>
            <a:ext cx="5039280" cy="5628240"/>
          </a:xfrm>
          <a:prstGeom prst="rect">
            <a:avLst/>
          </a:prstGeom>
          <a:ln w="0">
            <a:noFill/>
          </a:ln>
        </p:spPr>
      </p:pic>
      <p:sp>
        <p:nvSpPr>
          <p:cNvPr id="108" name="Šipka: doleva 9"/>
          <p:cNvSpPr/>
          <p:nvPr/>
        </p:nvSpPr>
        <p:spPr>
          <a:xfrm>
            <a:off x="2502360" y="720000"/>
            <a:ext cx="4877280" cy="89964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5fcbef"/>
          </a:solidFill>
          <a:ln cap="rnd">
            <a:solidFill>
              <a:srgbClr val="4696b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cs-CZ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Rozhodovací proměnná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09" name="Šipka: doleva 1"/>
          <p:cNvSpPr/>
          <p:nvPr/>
        </p:nvSpPr>
        <p:spPr>
          <a:xfrm>
            <a:off x="5220000" y="4872240"/>
            <a:ext cx="5579640" cy="161964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5fcbef"/>
          </a:solidFill>
          <a:ln cap="rnd">
            <a:solidFill>
              <a:srgbClr val="4696b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cs-CZ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Default</a:t>
            </a:r>
            <a:r>
              <a:rPr b="0" lang="cs-CZ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 možnost určuje, jak se má program chovat, pokud nenalezne shodu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10" name="Šipka: doleva 2"/>
          <p:cNvSpPr/>
          <p:nvPr/>
        </p:nvSpPr>
        <p:spPr>
          <a:xfrm>
            <a:off x="5220000" y="3240000"/>
            <a:ext cx="4877280" cy="89964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5fcbef"/>
          </a:solidFill>
          <a:ln cap="rnd">
            <a:solidFill>
              <a:srgbClr val="4696b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cs-CZ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Porovnání proměnné s hodnotou case</a:t>
            </a:r>
            <a:endParaRPr b="0" lang="cs-CZ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7"/>
          <p:cNvSpPr/>
          <p:nvPr/>
        </p:nvSpPr>
        <p:spPr>
          <a:xfrm>
            <a:off x="0" y="0"/>
            <a:ext cx="1219140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08560" y="387000"/>
            <a:ext cx="9236160" cy="118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cs-CZ" sz="4200" spc="-1" strike="noStrike">
                <a:solidFill>
                  <a:srgbClr val="000000"/>
                </a:solidFill>
                <a:latin typeface="Aptos Display"/>
              </a:rPr>
              <a:t>Pole []</a:t>
            </a:r>
            <a:endParaRPr b="0" lang="cs-CZ" sz="4200" spc="-1" strike="noStrike">
              <a:latin typeface="Arial"/>
            </a:endParaRPr>
          </a:p>
        </p:txBody>
      </p:sp>
      <p:grpSp>
        <p:nvGrpSpPr>
          <p:cNvPr id="113" name="Group 3"/>
          <p:cNvGrpSpPr/>
          <p:nvPr/>
        </p:nvGrpSpPr>
        <p:grpSpPr>
          <a:xfrm>
            <a:off x="-720" y="1998360"/>
            <a:ext cx="11695680" cy="780840"/>
            <a:chOff x="-720" y="1998360"/>
            <a:chExt cx="11695680" cy="780840"/>
          </a:xfrm>
        </p:grpSpPr>
        <p:sp>
          <p:nvSpPr>
            <p:cNvPr id="114" name="Rectangle 8"/>
            <p:cNvSpPr/>
            <p:nvPr/>
          </p:nvSpPr>
          <p:spPr>
            <a:xfrm rot="5400000">
              <a:off x="11228760" y="2313000"/>
              <a:ext cx="780840" cy="151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Rectangle 9"/>
            <p:cNvSpPr/>
            <p:nvPr/>
          </p:nvSpPr>
          <p:spPr>
            <a:xfrm flipH="1" flipV="1">
              <a:off x="-720" y="1998000"/>
              <a:ext cx="11453760" cy="780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6" name="Rectangle 10"/>
          <p:cNvSpPr/>
          <p:nvPr/>
        </p:nvSpPr>
        <p:spPr>
          <a:xfrm>
            <a:off x="0" y="2203200"/>
            <a:ext cx="11382480" cy="414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360000" y="2599560"/>
            <a:ext cx="10440000" cy="343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3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ptos"/>
                <a:ea typeface="Aptos"/>
              </a:rPr>
              <a:t>Datová struktura uchovávající hodnoty stejného datového typu</a:t>
            </a:r>
            <a:endParaRPr b="0" lang="cs-CZ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ptos"/>
                <a:ea typeface="Aptos"/>
              </a:rPr>
              <a:t> </a:t>
            </a:r>
            <a:r>
              <a:rPr b="0" lang="cs-CZ" sz="2400" spc="-1" strike="noStrike">
                <a:solidFill>
                  <a:srgbClr val="000000"/>
                </a:solidFill>
                <a:latin typeface="Aptos"/>
                <a:ea typeface="Aptos"/>
              </a:rPr>
              <a:t>Velikost je v průběhu používání neměnná = statická struktura</a:t>
            </a:r>
            <a:endParaRPr b="0" lang="cs-CZ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ptos"/>
                <a:ea typeface="Aptos"/>
              </a:rPr>
              <a:t>Při deklaraci uvádíme její velikost</a:t>
            </a:r>
            <a:endParaRPr b="0" lang="cs-CZ" sz="24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400" spc="-1" strike="noStrike">
                <a:solidFill>
                  <a:srgbClr val="000000"/>
                </a:solidFill>
                <a:latin typeface="Aptos"/>
                <a:ea typeface="Aptos"/>
              </a:rPr>
              <a:t>Vlastnost </a:t>
            </a:r>
            <a:r>
              <a:rPr b="1" lang="cs-CZ" sz="2400" spc="-1" strike="noStrike">
                <a:solidFill>
                  <a:srgbClr val="000000"/>
                </a:solidFill>
                <a:latin typeface="Aptos"/>
                <a:ea typeface="Aptos"/>
              </a:rPr>
              <a:t>Length </a:t>
            </a:r>
            <a:r>
              <a:rPr b="0" lang="cs-CZ" sz="2400" spc="-1" strike="noStrike">
                <a:solidFill>
                  <a:srgbClr val="000000"/>
                </a:solidFill>
                <a:latin typeface="Aptos"/>
                <a:ea typeface="Aptos"/>
              </a:rPr>
              <a:t>uchovávající délku kolekce</a:t>
            </a:r>
            <a:endParaRPr b="0" lang="cs-CZ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ptos"/>
                <a:ea typeface="Aptos"/>
              </a:rPr>
              <a:t>Pro přístup k prvkům využíváme indexaci</a:t>
            </a:r>
            <a:endParaRPr b="0" lang="cs-CZ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cs-CZ" sz="2400" spc="-1" strike="noStrike">
                <a:solidFill>
                  <a:srgbClr val="000000"/>
                </a:solidFill>
                <a:latin typeface="Aptos"/>
                <a:ea typeface="Aptos"/>
              </a:rPr>
              <a:t>Indexujeme od 0</a:t>
            </a:r>
            <a:endParaRPr b="0" lang="cs-CZ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ptos"/>
                <a:ea typeface="Aptos"/>
              </a:rPr>
              <a:t>Pole lze deklarovat jako jednorozměrné nebo více rozměrné</a:t>
            </a:r>
            <a:endParaRPr b="0" lang="cs-CZ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cs-CZ" sz="2400" spc="-1" strike="noStrike">
                <a:solidFill>
                  <a:srgbClr val="000000"/>
                </a:solidFill>
                <a:latin typeface="Aptos"/>
                <a:ea typeface="Aptos"/>
              </a:rPr>
              <a:t>int[] radaCisel = new int[10];</a:t>
            </a:r>
            <a:endParaRPr b="0" lang="cs-CZ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cs-CZ" sz="2400" spc="-1" strike="noStrike">
                <a:solidFill>
                  <a:srgbClr val="000000"/>
                </a:solidFill>
                <a:latin typeface="Aptos"/>
                <a:ea typeface="Aptos"/>
              </a:rPr>
              <a:t>int cislo = radaCisel[4];</a:t>
            </a:r>
            <a:endParaRPr b="0" lang="cs-CZ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cs-CZ" sz="24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 idx="9"/>
          </p:nvPr>
        </p:nvSpPr>
        <p:spPr>
          <a:xfrm>
            <a:off x="8610480" y="649224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fld id="{52302BED-0943-4719-86C5-4AD714B52D3C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&lt;číslo&gt;</a:t>
            </a:fld>
            <a:endParaRPr b="0" lang="cs-CZ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"/>
          <p:cNvSpPr/>
          <p:nvPr/>
        </p:nvSpPr>
        <p:spPr>
          <a:xfrm>
            <a:off x="0" y="0"/>
            <a:ext cx="1219140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08560" y="387000"/>
            <a:ext cx="9236160" cy="118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cs-CZ" sz="4200" spc="-1" strike="noStrike">
                <a:solidFill>
                  <a:srgbClr val="000000"/>
                </a:solidFill>
                <a:latin typeface="Aptos Display"/>
              </a:rPr>
              <a:t>List &lt;T&gt;</a:t>
            </a:r>
            <a:endParaRPr b="0" lang="cs-CZ" sz="4200" spc="-1" strike="noStrike">
              <a:latin typeface="Arial"/>
            </a:endParaRPr>
          </a:p>
        </p:txBody>
      </p:sp>
      <p:grpSp>
        <p:nvGrpSpPr>
          <p:cNvPr id="121" name="Group 4"/>
          <p:cNvGrpSpPr/>
          <p:nvPr/>
        </p:nvGrpSpPr>
        <p:grpSpPr>
          <a:xfrm>
            <a:off x="-720" y="1998360"/>
            <a:ext cx="11695680" cy="780840"/>
            <a:chOff x="-720" y="1998360"/>
            <a:chExt cx="11695680" cy="780840"/>
          </a:xfrm>
        </p:grpSpPr>
        <p:sp>
          <p:nvSpPr>
            <p:cNvPr id="122" name="Rectangle 12"/>
            <p:cNvSpPr/>
            <p:nvPr/>
          </p:nvSpPr>
          <p:spPr>
            <a:xfrm rot="5400000">
              <a:off x="11228760" y="2313000"/>
              <a:ext cx="780840" cy="151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Rectangle 13"/>
            <p:cNvSpPr/>
            <p:nvPr/>
          </p:nvSpPr>
          <p:spPr>
            <a:xfrm flipH="1" flipV="1">
              <a:off x="-720" y="1998000"/>
              <a:ext cx="11453760" cy="780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4" name="Rectangle 14"/>
          <p:cNvSpPr/>
          <p:nvPr/>
        </p:nvSpPr>
        <p:spPr>
          <a:xfrm>
            <a:off x="0" y="2203200"/>
            <a:ext cx="11382480" cy="414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360000" y="2599560"/>
            <a:ext cx="10440000" cy="343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ptos"/>
                <a:ea typeface="Aptos"/>
              </a:rPr>
              <a:t>Datová struktura uchovávající hodnoty stejného datového typu</a:t>
            </a:r>
            <a:endParaRPr b="0" lang="cs-CZ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ptos"/>
                <a:ea typeface="Aptos"/>
              </a:rPr>
              <a:t> </a:t>
            </a:r>
            <a:r>
              <a:rPr b="0" lang="cs-CZ" sz="2400" spc="-1" strike="noStrike">
                <a:solidFill>
                  <a:srgbClr val="000000"/>
                </a:solidFill>
                <a:latin typeface="Aptos"/>
                <a:ea typeface="Aptos"/>
              </a:rPr>
              <a:t>Velikost je v průběhu používání různá = dynamická struktura</a:t>
            </a:r>
            <a:endParaRPr b="0" lang="cs-CZ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ptos"/>
                <a:ea typeface="Aptos"/>
              </a:rPr>
              <a:t>Při deklaraci inicializujeme jako prázdnou instanci</a:t>
            </a:r>
            <a:endParaRPr b="0" lang="cs-CZ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ptos"/>
                <a:ea typeface="Aptos"/>
              </a:rPr>
              <a:t>Počet hodnot v kolekci je uložen ve vlastnosti </a:t>
            </a:r>
            <a:r>
              <a:rPr b="1" lang="cs-CZ" sz="2400" spc="-1" strike="noStrike">
                <a:solidFill>
                  <a:srgbClr val="000000"/>
                </a:solidFill>
                <a:latin typeface="Aptos"/>
                <a:ea typeface="Aptos"/>
              </a:rPr>
              <a:t>Count</a:t>
            </a:r>
            <a:endParaRPr b="0" lang="cs-CZ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ptos"/>
                <a:ea typeface="Aptos"/>
              </a:rPr>
              <a:t>Pro přístup k prvkům lze využít indexace obdobně jako u pole</a:t>
            </a:r>
            <a:endParaRPr b="0" lang="cs-CZ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ptos"/>
                <a:ea typeface="Aptos"/>
              </a:rPr>
              <a:t>Pro přidávání a mazání hodnot využíváme funkce třídy List&lt;T&gt;</a:t>
            </a:r>
            <a:endParaRPr b="0" lang="cs-CZ" sz="24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cs-CZ" sz="2400" spc="-1" strike="noStrike">
                <a:solidFill>
                  <a:srgbClr val="000000"/>
                </a:solidFill>
                <a:latin typeface="Aptos"/>
                <a:ea typeface="Aptos"/>
              </a:rPr>
              <a:t>Add(), Remove(), RemoveAt</a:t>
            </a:r>
            <a:endParaRPr b="0" lang="cs-CZ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cs-CZ" sz="2400" spc="-1" strike="noStrike">
                <a:solidFill>
                  <a:srgbClr val="000000"/>
                </a:solidFill>
                <a:latin typeface="Aptos"/>
                <a:ea typeface="Aptos"/>
              </a:rPr>
              <a:t>list&lt;int&gt; seznamCisel = new list&lt;int&gt;()</a:t>
            </a:r>
            <a:endParaRPr b="0" lang="cs-CZ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cs-CZ" sz="2400" spc="-1" strike="noStrike">
                <a:solidFill>
                  <a:srgbClr val="000000"/>
                </a:solidFill>
                <a:latin typeface="Aptos"/>
                <a:ea typeface="Aptos"/>
              </a:rPr>
              <a:t>seznamCisel.Add(1000);</a:t>
            </a:r>
            <a:endParaRPr b="0" lang="cs-CZ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cs-CZ" sz="2400" spc="-1" strike="noStrike">
                <a:solidFill>
                  <a:srgbClr val="000000"/>
                </a:solidFill>
                <a:latin typeface="Aptos"/>
                <a:ea typeface="Aptos"/>
              </a:rPr>
              <a:t>int cislo = seznamCisel[0];</a:t>
            </a:r>
            <a:endParaRPr b="0" lang="cs-CZ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cs-CZ" sz="24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10"/>
          </p:nvPr>
        </p:nvSpPr>
        <p:spPr>
          <a:xfrm>
            <a:off x="8610480" y="649224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fld id="{A790ECAC-6246-4E88-A4E1-A6AF634AA3EC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5</a:t>
            </a:fld>
            <a:endParaRPr b="0" lang="cs-CZ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5861FD81B3EE45AAC4C81C5640ECE7" ma:contentTypeVersion="4" ma:contentTypeDescription="Vytvoří nový dokument" ma:contentTypeScope="" ma:versionID="b92495963c2488317d97747e88e26c79">
  <xsd:schema xmlns:xsd="http://www.w3.org/2001/XMLSchema" xmlns:xs="http://www.w3.org/2001/XMLSchema" xmlns:p="http://schemas.microsoft.com/office/2006/metadata/properties" xmlns:ns2="c8cc7701-65b3-4efe-89ae-c871b5b7820b" targetNamespace="http://schemas.microsoft.com/office/2006/metadata/properties" ma:root="true" ma:fieldsID="edb8c3b89225dbccf970e331c52fe779" ns2:_="">
    <xsd:import namespace="c8cc7701-65b3-4efe-89ae-c871b5b782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c7701-65b3-4efe-89ae-c871b5b78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728230-010A-4607-9C2F-F9591F3ACB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cc7701-65b3-4efe-89ae-c871b5b782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0F4151-54DC-4B5C-8B2D-AF45A4ADB1E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D31BFE0-8E96-4527-97B2-C899D37605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Application>LibreOffice/7.3.7.2$Linux_X86_64 LibreOffice_project/30$Build-2</Application>
  <AppVersion>15.0000</AppVersion>
  <Words>5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2024-06-17T08:40:16Z</dcterms:created>
  <dc:creator>Sládeček David</dc:creator>
  <dc:description/>
  <dc:language>cs-CZ</dc:language>
  <cp:lastModifiedBy/>
  <dcterms:modified xsi:type="dcterms:W3CDTF">2024-11-27T08:04:36Z</dcterms:modified>
  <cp:revision>229</cp:revision>
  <dc:subject/>
  <dc:title>Programování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0x010100835861FD81B3EE45AAC4C81C5640ECE7</vt:lpwstr>
  </property>
  <property fmtid="{D5CDD505-2E9C-101B-9397-08002B2CF9AE}" pid="3" name="PresentationFormat">
    <vt:lpwstr>Širokoúhlá obrazovka</vt:lpwstr>
  </property>
  <property fmtid="{D5CDD505-2E9C-101B-9397-08002B2CF9AE}" pid="4" name="Slides">
    <vt:i4>1</vt:i4>
  </property>
</Properties>
</file>