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  <p:sldMasterId id="2147483686" r:id="rId2"/>
  </p:sldMasterIdLst>
  <p:notesMasterIdLst>
    <p:notesMasterId r:id="rId15"/>
  </p:notesMasterIdLst>
  <p:handoutMasterIdLst>
    <p:handoutMasterId r:id="rId16"/>
  </p:handoutMasterIdLst>
  <p:sldIdLst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83" autoAdjust="0"/>
  </p:normalViewPr>
  <p:slideViewPr>
    <p:cSldViewPr snapToGrid="0">
      <p:cViewPr varScale="1">
        <p:scale>
          <a:sx n="81" d="100"/>
          <a:sy n="81" d="100"/>
        </p:scale>
        <p:origin x="132" y="5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C37B7A-38A4-4B60-A2B7-E4E91D122A47}" type="datetime1">
              <a:rPr lang="cs-CZ" smtClean="0"/>
              <a:t>03.10.2024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C533FD1-2B9D-4450-9DC7-33FF2D8407E4}" type="datetime1">
              <a:rPr lang="cs-CZ" smtClean="0"/>
              <a:t>03.10.2024</a:t>
            </a:fld>
            <a:endParaRPr lang="en-US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"/>
              <a:t>Kliknutím můžete upravit styly předlohy textu.</a:t>
            </a:r>
            <a:endParaRPr lang="en-US"/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7A2484-FB66-7118-A68D-E5F2FDDEB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D725E98-6BDA-0930-92CD-D067AD93E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26ABBAE-2C6F-3806-82DD-5AA046DA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94ED61-931C-544F-F458-0FB4FA58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E5ABF4D-3E3F-316C-6F50-7C9DA33C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9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90FF88-6287-D73A-09ED-3517D351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3AA78AB-4636-1F46-D9FD-26F12EE5B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5CC871C-6F4A-3706-3D8B-BD6C893A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38BD10B-1EF2-A808-C1F9-CCCEA5B3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329D710-832B-52AA-F74B-B7C66F1A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2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70C0839-E5D8-2CD8-A733-69AC6EB40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269F8F8-52A2-8564-828D-E47AA55C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7C99E09-2136-04EB-F077-74AA8EB7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8122C4-C4BF-29C7-CD57-3164CDA2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16F905C-E1A2-F747-8C01-DBA86762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96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1EC507-9D48-814A-107D-D98766292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AAE5CC6-3B37-22EE-A9B0-564E78E30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42D8EA-88F6-ED40-D0B2-E046BE3F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8D3F6D9-520A-146B-7085-A42808E7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7ED629F-8CD5-883D-DA2E-BE89415D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216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0C1FE6-C93A-1AFA-3A8F-F8083381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8774A0-D418-1512-09FA-845AC39D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BC7DE20-1314-0F6B-F93C-D562C505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9F1CA4E-5ACD-C4A8-8FEE-77665237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5613BFC-1AEE-6DD3-AEC3-7FC96675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4490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4542A1-D8AA-BB3D-EF3D-3632D055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23A41E4-4EC6-F0FB-68A8-CE632EE9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F62271F-7356-D704-D797-3082E32F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FDC55B6-D597-0372-A060-480B6E9F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09A5F5B-0D72-FF23-DA21-2687A881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331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7834-DB95-1E5D-C3BA-08AC7799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9AC786-3D3E-1C1E-3988-032A910AA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E5FADE5-EB18-919D-8B8D-B9973D0EB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A30B05-F151-4477-5045-F69BBB12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498BE17-3B5B-E0DF-797C-2781477F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AE135F5-EDC5-E72A-15E1-02810E67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3676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14C29D-44D1-39EA-A232-E795F992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D4EF219-1250-F738-BB27-442EB72BD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0E0614C-A5B3-C9E1-35CC-D691DDBE8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21A550F-F034-35D2-3297-5A4A3AAB1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2391903-6B3E-E525-FA81-56FD53B17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345B073-A24C-1ED4-3F0E-63A4AA7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41EEC67-C46B-57E4-E853-EAC2FBEA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BBE66FE-0F4C-85B8-975A-28DCCCC2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4043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54EFDF-45AE-742A-BE4C-D6FB532E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D4E2C8F-ABD1-E5ED-968D-20B6243D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D0E2231-CA64-0462-43D2-E1A25E56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A58C5A1-11DD-0192-F4B9-DB19E2B2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8275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85F0434-2684-66CC-CAA4-392449DE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05EC71A-1D17-3862-6955-526261DF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13F53B6-AA31-6490-3A95-65370C79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43290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E0FFD7-90CA-41D8-BC8B-BD7DDD1A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4C7F5B-A331-C79D-E2A9-2E3FDCB7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D5081B9-4F93-3126-978D-0942307F2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0929EA8-B0DD-E6AC-AB50-EE85EB5B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7EFE214-D55E-8392-805B-5DADBCBD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86AE443-7EEB-CE6B-CF3C-0752689C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878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B918C4-6FFA-CE7A-FA95-B40B188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1EFBED-2C30-EA3B-C9F8-6D17F42D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526B5B-A848-39E7-7574-6A69D054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6B0CBE-4148-52F9-A174-3D89302D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437923-F25E-C1CF-302E-42CB1121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30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FC1EBA-9B40-5855-4CA3-98DAA2E0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D52B9A0-1C86-689A-9602-E3DF533D4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2C8B178-68A7-368E-C852-1F769A17C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06510EF-4C30-D8DA-A1B3-2EF005E5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85EDFC3-A28E-DAF7-0CC3-60F52AC8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FB1FC63-031B-9B05-2B8C-F810DEFE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318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30D313-12FE-9DBB-FCC7-D25B5CEA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55FED1B-3AE3-A64F-B0F9-21E2C6C49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95016D4-33E1-6E0C-7990-2B734CC7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7A7216-8A03-3736-9144-221A874F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3E963BE-D345-7F13-2AB1-17EB9FF2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4822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EAAE7C2-0ED6-EB1C-1EE7-115628D8C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309289F-8D46-4A14-8202-EBA3EC576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40D15A5-1381-0DE7-7683-5C6C35A8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BAD1621-4317-3B9F-EB0B-28A0879A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0D44DC-9239-636E-89F9-DD86D28A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314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F4033D-D5F8-5544-2DDC-A831CE26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206F287-A1CF-71F5-749F-BB1B9FE8F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64DF432-9E7F-1977-1937-044A6E52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17BBDA1-8ED7-D97F-DB52-DB4714BF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A2F0D1D-8665-5D4F-51D7-1A49F82B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7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317C66-09E9-844B-0CDE-995349A1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2F2CB8-B5F3-C6BD-3FCB-9EA1E0489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445EEA-967F-5654-7A64-0AA478DA0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B737C54-161D-D72F-5267-BAF8E930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3D08C7D-B71B-0BE1-D20C-6579A77E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7A14AF9-BEE5-2B81-8FBB-40C4D401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5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D6CD67-3340-35B7-0969-82208F77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8FFEF99-0234-E16F-4255-00BAFEF6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E11EEDA-0217-1F7B-48FF-8EA2AE81C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0A7BD12-4539-3D30-4461-B6A243109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4A2D9FD-22EC-B178-DC6A-908CEAF64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8FE9C73-7BF8-1772-C907-ABD59B1E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33B99E9-A2C8-347F-6C4A-61F8BBC4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75FA293-453A-0214-429D-781542F2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575B94-6D7D-64A2-C43D-2D58CE9F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1E906B4-853D-9DF3-A954-37D69656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A2090FD-5905-4C0E-ED6E-B13BE443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B2DA1BC-487A-4834-7E79-F4319532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1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9B327B4-F870-EE5D-E54B-00FDEAAA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B00047B-1D2C-5DED-7E37-137753DC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D8DA61C-0D90-97B5-C1EE-85352F35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0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5D86E9-DA37-59E6-80DA-91BB7464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D88884-3118-0EBE-E610-C90637C59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E5C5AB6-F384-BFC2-A9AB-2CB651D45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5002EB8-69A5-0BAA-02B5-FF421EC0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48C5CB1-9A66-7185-1128-46BDC8D5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2FB4177-999E-6AC2-333E-B648561F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2C683D-F16A-56E5-8EA7-DE774A9A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B140861-A370-E839-471A-6E883EE41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9171168-B427-6BE0-859F-EF2B88207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75E7443-8097-EBCD-BE59-9E295003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9B11E4F-C967-D358-3FEB-F5AD878D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6103B64-0434-0184-3309-29C85248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2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610284A-0D0B-600B-31A9-B3DA03E4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0B26CE-C857-B46E-5CFC-F469DC1AD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DAD709-6568-8E5C-6636-BE0591DB0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777A2BE-BF50-8C55-5850-59EC047B7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1275003-68FD-CAE2-7F80-B2080ECA1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3E01B3D-BBE9-18BE-5751-F0C4AD81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5EF750-6507-688E-556C-19A2FA9E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B5722FF-A893-0147-5916-0BE527E27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3F6865A-3678-F627-C7EA-A3E799EFC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20F977-B132-398B-EC36-A71368160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845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189710" cy="2387600"/>
          </a:xfrm>
        </p:spPr>
        <p:txBody>
          <a:bodyPr rtlCol="0" anchor="t">
            <a:normAutofit/>
          </a:bodyPr>
          <a:lstStyle/>
          <a:p>
            <a:pPr algn="l" rtl="0"/>
            <a:r>
              <a:rPr lang="cs" sz="5400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rtlCol="0" anchor="b">
            <a:normAutofit/>
          </a:bodyPr>
          <a:lstStyle/>
          <a:p>
            <a:pPr algn="l" rtl="0">
              <a:spcAft>
                <a:spcPts val="600"/>
              </a:spcAft>
            </a:pPr>
            <a:r>
              <a:rPr lang="cs" sz="2000" dirty="0"/>
              <a:t>Úvod do algoritmizace, programovací jazyk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 descr="Logo v detailu&#10;&#10;Automaticky generovaný popi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5922492" y="1842232"/>
            <a:ext cx="5536001" cy="311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2E19E78-A5FD-D97C-56F8-92742339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cs-CZ" sz="5400" dirty="0"/>
              <a:t>Nižší a vyšší programovací jazyky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2929C61-4166-FAF1-7A94-AD1B5F58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5" name="Zástupný obsah 6" descr="Obsah obrázku text&#10;&#10;Popis byl vytvořen automaticky">
            <a:extLst>
              <a:ext uri="{FF2B5EF4-FFF2-40B4-BE49-F238E27FC236}">
                <a16:creationId xmlns:a16="http://schemas.microsoft.com/office/drawing/2014/main" id="{F09AC3E7-4612-1EE7-0993-AD2EEAE2C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658" y="2591076"/>
            <a:ext cx="4191000" cy="3371850"/>
          </a:xfrm>
        </p:spPr>
      </p:pic>
      <p:pic>
        <p:nvPicPr>
          <p:cNvPr id="6" name="Zástupný obsah 8" descr="Obsah obrázku snímek obrazovky&#10;&#10;Popis byl vytvořen automaticky">
            <a:extLst>
              <a:ext uri="{FF2B5EF4-FFF2-40B4-BE49-F238E27FC236}">
                <a16:creationId xmlns:a16="http://schemas.microsoft.com/office/drawing/2014/main" id="{DDC6C039-175B-8BFC-5DCE-EB6D317E9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065" y="2801636"/>
            <a:ext cx="4868999" cy="295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2E19E78-A5FD-D97C-56F8-92742339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10272804" cy="1188950"/>
          </a:xfrm>
        </p:spPr>
        <p:txBody>
          <a:bodyPr anchor="b">
            <a:normAutofit fontScale="90000"/>
          </a:bodyPr>
          <a:lstStyle/>
          <a:p>
            <a:r>
              <a:rPr lang="cs-CZ" sz="5400" dirty="0"/>
              <a:t>Dělení dle způsobu překladu a spuštění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3EB809-7F37-CE04-DE00-455960E1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92500" lnSpcReduction="10000"/>
          </a:bodyPr>
          <a:lstStyle/>
          <a:p>
            <a:r>
              <a:rPr lang="cs-CZ" b="1" dirty="0"/>
              <a:t>Kompilované </a:t>
            </a:r>
          </a:p>
          <a:p>
            <a:pPr lvl="1"/>
            <a:r>
              <a:rPr lang="cs-CZ" dirty="0"/>
              <a:t>Celé přeloženy kompilátorem a až následně je lze spouštět</a:t>
            </a:r>
          </a:p>
          <a:p>
            <a:pPr lvl="1"/>
            <a:r>
              <a:rPr lang="cs-CZ" dirty="0"/>
              <a:t>Vyšší nároky na formální správnost kódu</a:t>
            </a:r>
          </a:p>
          <a:p>
            <a:pPr lvl="1"/>
            <a:r>
              <a:rPr lang="cs-CZ" dirty="0"/>
              <a:t>Překlad do strojového nebo do </a:t>
            </a:r>
            <a:r>
              <a:rPr lang="cs-CZ" dirty="0" err="1"/>
              <a:t>pseudo</a:t>
            </a:r>
            <a:r>
              <a:rPr lang="cs-CZ" dirty="0"/>
              <a:t> strojového kódu</a:t>
            </a:r>
          </a:p>
          <a:p>
            <a:pPr lvl="1"/>
            <a:r>
              <a:rPr lang="cs-CZ" dirty="0"/>
              <a:t>C, C++, C#, Java</a:t>
            </a:r>
          </a:p>
          <a:p>
            <a:r>
              <a:rPr lang="cs-CZ" b="1" dirty="0"/>
              <a:t>Interpretované </a:t>
            </a:r>
          </a:p>
          <a:p>
            <a:pPr lvl="1"/>
            <a:r>
              <a:rPr lang="cs-CZ" dirty="0"/>
              <a:t>Překlad probíhá za běhu programu </a:t>
            </a:r>
          </a:p>
          <a:p>
            <a:pPr lvl="1"/>
            <a:r>
              <a:rPr lang="cs-CZ" dirty="0"/>
              <a:t>„Překlad“ se provádí pomocí interpretu – zajišťuje provádění instrukcí</a:t>
            </a:r>
          </a:p>
          <a:p>
            <a:pPr lvl="1"/>
            <a:r>
              <a:rPr lang="cs-CZ" dirty="0"/>
              <a:t>PHP, Python, Perl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2929C61-4166-FAF1-7A94-AD1B5F58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44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2E19E78-A5FD-D97C-56F8-92742339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10272804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Další dělení programovacích jazyků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3EB809-7F37-CE04-DE00-455960E1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b="1" dirty="0"/>
              <a:t>Procedurální</a:t>
            </a:r>
            <a:r>
              <a:rPr lang="cs-CZ" dirty="0"/>
              <a:t> (imperativní)</a:t>
            </a:r>
          </a:p>
          <a:p>
            <a:pPr lvl="1"/>
            <a:r>
              <a:rPr lang="cs-CZ" dirty="0"/>
              <a:t>Posloupnost příkazů, která určuje algoritmus</a:t>
            </a:r>
          </a:p>
          <a:p>
            <a:pPr lvl="1"/>
            <a:r>
              <a:rPr lang="cs-CZ" dirty="0"/>
              <a:t>Strukturované – dělení algoritmu na menší části tvořící celkovou strukturu</a:t>
            </a:r>
          </a:p>
          <a:p>
            <a:pPr lvl="1"/>
            <a:r>
              <a:rPr lang="cs-CZ" dirty="0"/>
              <a:t>Objektově orientované – dodržuje objektové paradigma</a:t>
            </a:r>
          </a:p>
          <a:p>
            <a:r>
              <a:rPr lang="cs-CZ" b="1" dirty="0"/>
              <a:t>Neprocedurální</a:t>
            </a:r>
            <a:r>
              <a:rPr lang="cs-CZ" dirty="0"/>
              <a:t> (deklarativní)</a:t>
            </a:r>
          </a:p>
          <a:p>
            <a:pPr lvl="1"/>
            <a:r>
              <a:rPr lang="cs-CZ" dirty="0"/>
              <a:t>Vytváření definic, co se má udělat, </a:t>
            </a:r>
            <a:r>
              <a:rPr lang="cs-CZ"/>
              <a:t>ne jak</a:t>
            </a:r>
            <a:endParaRPr lang="cs-CZ" dirty="0"/>
          </a:p>
          <a:p>
            <a:pPr lvl="1"/>
            <a:r>
              <a:rPr lang="cs-CZ" dirty="0"/>
              <a:t>Funkcionální – </a:t>
            </a:r>
            <a:r>
              <a:rPr lang="cs-CZ" dirty="0" err="1"/>
              <a:t>lamba</a:t>
            </a:r>
            <a:r>
              <a:rPr lang="cs-CZ" dirty="0"/>
              <a:t> kalkul (</a:t>
            </a:r>
            <a:r>
              <a:rPr lang="cs-CZ" dirty="0" err="1"/>
              <a:t>Haskell</a:t>
            </a:r>
            <a:r>
              <a:rPr lang="cs-CZ" dirty="0"/>
              <a:t>, </a:t>
            </a:r>
            <a:r>
              <a:rPr lang="cs-CZ" dirty="0" err="1"/>
              <a:t>Lisp</a:t>
            </a:r>
            <a:r>
              <a:rPr lang="cs-CZ" dirty="0"/>
              <a:t>, F#)</a:t>
            </a:r>
          </a:p>
          <a:p>
            <a:pPr lvl="1"/>
            <a:r>
              <a:rPr lang="cs-CZ" dirty="0"/>
              <a:t>Logické – využití matematické logiky (Prolog, </a:t>
            </a:r>
            <a:r>
              <a:rPr lang="cs-CZ" dirty="0" err="1"/>
              <a:t>Gödel</a:t>
            </a:r>
            <a:r>
              <a:rPr lang="cs-CZ" dirty="0"/>
              <a:t>)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2929C61-4166-FAF1-7A94-AD1B5F58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5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cs-CZ" sz="4800"/>
              <a:t>Algoritmus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2B29013-964B-785F-A80B-04C68612B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5" y="2953106"/>
            <a:ext cx="3883447" cy="2154603"/>
          </a:xfrm>
          <a:prstGeom prst="rect">
            <a:avLst/>
          </a:prstGeom>
        </p:spPr>
      </p:pic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10545" y="2599509"/>
            <a:ext cx="6226782" cy="3639450"/>
          </a:xfrm>
        </p:spPr>
        <p:txBody>
          <a:bodyPr anchor="ctr">
            <a:normAutofit/>
          </a:bodyPr>
          <a:lstStyle/>
          <a:p>
            <a:r>
              <a:rPr lang="cs-CZ" sz="2000" dirty="0"/>
              <a:t>= postup skládající se z jednotlivých jednoznačně určených kroků tzv. příkazů, které vedou k získání řešení problému</a:t>
            </a:r>
          </a:p>
          <a:p>
            <a:r>
              <a:rPr lang="cs-CZ" sz="2000" dirty="0"/>
              <a:t>Algoritmy nás obklopují stejně jako třeba matematika</a:t>
            </a:r>
          </a:p>
          <a:p>
            <a:pPr lvl="1"/>
            <a:r>
              <a:rPr lang="cs-CZ" sz="1600" dirty="0"/>
              <a:t>Sociální sítě</a:t>
            </a:r>
          </a:p>
          <a:p>
            <a:pPr lvl="1"/>
            <a:r>
              <a:rPr lang="cs-CZ" sz="1600" dirty="0"/>
              <a:t>Navigace</a:t>
            </a:r>
          </a:p>
          <a:p>
            <a:pPr lvl="1"/>
            <a:r>
              <a:rPr lang="cs-CZ" sz="1600" dirty="0"/>
              <a:t>Recept na vaření</a:t>
            </a:r>
          </a:p>
          <a:p>
            <a:r>
              <a:rPr lang="cs-CZ" sz="2000" dirty="0"/>
              <a:t>Nejstarší algoritmus – Euklidův pro určení společní dělitele čísel</a:t>
            </a:r>
          </a:p>
          <a:p>
            <a:endParaRPr lang="cs-CZ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C6DD546C-04BF-6806-F0F4-E8BD7CB5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9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/>
              <a:t>Struktura algoritmu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r>
              <a:rPr lang="cs-CZ" sz="2400" dirty="0"/>
              <a:t>Obsahuje jeden začátek a jeden konec</a:t>
            </a:r>
          </a:p>
          <a:p>
            <a:pPr lvl="1"/>
            <a:r>
              <a:rPr lang="cs-CZ" dirty="0"/>
              <a:t>Vstupní a výstupní hodnoty</a:t>
            </a:r>
          </a:p>
          <a:p>
            <a:r>
              <a:rPr lang="cs-CZ" sz="2400" dirty="0"/>
              <a:t>Složen ze sekvencí kroků (příkazů)</a:t>
            </a:r>
          </a:p>
          <a:p>
            <a:r>
              <a:rPr lang="cs-CZ" sz="2400" dirty="0"/>
              <a:t>Vyžaduje se jednoznačnost a srozumitelnost</a:t>
            </a:r>
          </a:p>
          <a:p>
            <a:r>
              <a:rPr lang="cs-CZ" sz="2400" dirty="0"/>
              <a:t>Popis počátečního stavu</a:t>
            </a:r>
          </a:p>
          <a:p>
            <a:endParaRPr lang="cs-CZ" sz="2400" dirty="0"/>
          </a:p>
          <a:p>
            <a:r>
              <a:rPr lang="cs-CZ" sz="2400" dirty="0"/>
              <a:t>Může obsahovat větvení na základě podmínky, cykly, podprogramy</a:t>
            </a:r>
          </a:p>
          <a:p>
            <a:r>
              <a:rPr lang="cs-CZ" sz="2400" dirty="0"/>
              <a:t>Lze jej reprezentovat několika způsoby</a:t>
            </a:r>
          </a:p>
          <a:p>
            <a:endParaRPr lang="cs-CZ" sz="2400" dirty="0"/>
          </a:p>
          <a:p>
            <a:endParaRPr lang="cs-CZ" sz="2400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F569656-7981-839A-857F-38963569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1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Vlastnosti algoritmu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92500" lnSpcReduction="20000"/>
          </a:bodyPr>
          <a:lstStyle/>
          <a:p>
            <a:r>
              <a:rPr lang="cs-CZ" b="1" dirty="0"/>
              <a:t>Hromadnost</a:t>
            </a:r>
          </a:p>
          <a:p>
            <a:pPr lvl="1"/>
            <a:r>
              <a:rPr lang="cs-CZ" dirty="0"/>
              <a:t>Řešení celé, přesně vymezené třídy konkrétních problémů, které se liší jen vstupními hodnotami</a:t>
            </a:r>
          </a:p>
          <a:p>
            <a:r>
              <a:rPr lang="cs-CZ" b="1" dirty="0"/>
              <a:t>Determinovanost</a:t>
            </a:r>
          </a:p>
          <a:p>
            <a:pPr lvl="1"/>
            <a:r>
              <a:rPr lang="cs-CZ" dirty="0"/>
              <a:t>Každý příkaz je vykonán v určený okamžik a je jednoznačně definovaný</a:t>
            </a:r>
          </a:p>
          <a:p>
            <a:pPr lvl="1"/>
            <a:r>
              <a:rPr lang="cs-CZ" dirty="0"/>
              <a:t>Zaručení, že pro stejné vstupy dostaneme vždy stejný výsledek</a:t>
            </a:r>
          </a:p>
          <a:p>
            <a:r>
              <a:rPr lang="cs-CZ" b="1" dirty="0"/>
              <a:t>Konečnost</a:t>
            </a:r>
          </a:p>
          <a:p>
            <a:pPr lvl="1"/>
            <a:r>
              <a:rPr lang="cs-CZ" dirty="0"/>
              <a:t>Provedení algoritmu končí po konečném počtu kroků</a:t>
            </a:r>
          </a:p>
          <a:p>
            <a:r>
              <a:rPr lang="cs-CZ" b="1" dirty="0"/>
              <a:t>Rezultativnost</a:t>
            </a:r>
          </a:p>
          <a:p>
            <a:pPr lvl="1"/>
            <a:r>
              <a:rPr lang="cs-CZ" dirty="0"/>
              <a:t>Získání požadovaného výsledku</a:t>
            </a:r>
          </a:p>
          <a:p>
            <a:endParaRPr lang="cs-CZ" sz="2400" dirty="0"/>
          </a:p>
          <a:p>
            <a:endParaRPr lang="cs-CZ" sz="2400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F569656-7981-839A-857F-38963569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6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2B2E8D4-B9B8-7257-A3F4-C9FDD02C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/>
              <a:t>Reprezentace algoritmu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22C96A-3A67-5237-5BE8-2D6C11E59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77500" lnSpcReduction="20000"/>
          </a:bodyPr>
          <a:lstStyle/>
          <a:p>
            <a:r>
              <a:rPr lang="cs-CZ" sz="2000" dirty="0"/>
              <a:t>Slovně</a:t>
            </a:r>
          </a:p>
          <a:p>
            <a:pPr lvl="1"/>
            <a:r>
              <a:rPr lang="cs-CZ" sz="1600" dirty="0"/>
              <a:t>Jednotlivé kroky jsou vyjádřeny v přirozeném jazyce</a:t>
            </a:r>
          </a:p>
          <a:p>
            <a:r>
              <a:rPr lang="cs-CZ" sz="2000" dirty="0"/>
              <a:t>Rozhodovací tabulkou</a:t>
            </a:r>
          </a:p>
          <a:p>
            <a:pPr lvl="1"/>
            <a:r>
              <a:rPr lang="cs-CZ" sz="1600" dirty="0"/>
              <a:t>Jízdní řády</a:t>
            </a:r>
          </a:p>
          <a:p>
            <a:r>
              <a:rPr lang="cs-CZ" sz="2000" dirty="0"/>
              <a:t>Graficky</a:t>
            </a:r>
          </a:p>
          <a:p>
            <a:pPr lvl="1"/>
            <a:r>
              <a:rPr lang="cs-CZ" sz="2000" dirty="0"/>
              <a:t>Vývojový diagram, strukturogram</a:t>
            </a:r>
          </a:p>
          <a:p>
            <a:r>
              <a:rPr lang="cs-CZ" sz="2000" dirty="0"/>
              <a:t>Matematicky</a:t>
            </a:r>
          </a:p>
          <a:p>
            <a:pPr lvl="1"/>
            <a:r>
              <a:rPr lang="cs-CZ" sz="1600" dirty="0"/>
              <a:t>Soustava rovnic, vyjádření veličiny</a:t>
            </a:r>
          </a:p>
          <a:p>
            <a:r>
              <a:rPr lang="cs-CZ" sz="2000" dirty="0"/>
              <a:t>Objektovou analýzou</a:t>
            </a:r>
          </a:p>
          <a:p>
            <a:pPr lvl="1"/>
            <a:r>
              <a:rPr lang="cs-CZ" sz="1600" dirty="0"/>
              <a:t>UML diagram</a:t>
            </a:r>
          </a:p>
          <a:p>
            <a:r>
              <a:rPr lang="cs-CZ" sz="2000" dirty="0"/>
              <a:t>Pseudokódem</a:t>
            </a:r>
          </a:p>
          <a:p>
            <a:pPr lvl="1"/>
            <a:r>
              <a:rPr lang="cs-CZ" sz="2000" dirty="0"/>
              <a:t>Přirozený jazyk doplněný o klíčová slova z programování</a:t>
            </a:r>
          </a:p>
          <a:p>
            <a:r>
              <a:rPr lang="cs-CZ" sz="2000" dirty="0"/>
              <a:t>Implementací programu</a:t>
            </a:r>
          </a:p>
          <a:p>
            <a:endParaRPr lang="cs-CZ" sz="2000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0935508-63C7-ABB1-45FB-8AF4D971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8E7769D-4ECE-D96B-57C5-AE59905C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/>
              <a:t>Algoritmizace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48C8BA1-3EA9-6BC7-C783-A2A33B21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sz="1300" b="1" dirty="0"/>
              <a:t>Formulace problému</a:t>
            </a:r>
          </a:p>
          <a:p>
            <a:pPr lvl="1"/>
            <a:r>
              <a:rPr lang="cs-CZ" sz="1300" dirty="0"/>
              <a:t>Formulace požadavků, určení vstupů/výstupu a požadavků na přesnost </a:t>
            </a:r>
          </a:p>
          <a:p>
            <a:r>
              <a:rPr lang="cs-CZ" sz="1300" b="1" dirty="0"/>
              <a:t>Analýza úlohy </a:t>
            </a:r>
          </a:p>
          <a:p>
            <a:pPr lvl="1"/>
            <a:r>
              <a:rPr lang="cs-CZ" sz="1300" dirty="0"/>
              <a:t>Ověření řešitelnosti a počtu řešení dle zadaných vstupů</a:t>
            </a:r>
          </a:p>
          <a:p>
            <a:r>
              <a:rPr lang="cs-CZ" sz="1300" b="1" dirty="0"/>
              <a:t>Vytvoření algoritmu</a:t>
            </a:r>
          </a:p>
          <a:p>
            <a:pPr lvl="1"/>
            <a:r>
              <a:rPr lang="cs-CZ" sz="1300" dirty="0"/>
              <a:t>Sestavení sledu operací, které vedou k požadovanému výsledku</a:t>
            </a:r>
          </a:p>
          <a:p>
            <a:r>
              <a:rPr lang="cs-CZ" sz="1300" b="1" dirty="0"/>
              <a:t>Sestavení programu </a:t>
            </a:r>
          </a:p>
          <a:p>
            <a:pPr lvl="1"/>
            <a:r>
              <a:rPr lang="cs-CZ" sz="1300" dirty="0"/>
              <a:t>Vytvoření zdrojového kódu v příslušném programovacím jazyce</a:t>
            </a:r>
          </a:p>
          <a:p>
            <a:r>
              <a:rPr lang="cs-CZ" sz="1300" b="1" dirty="0"/>
              <a:t>Ladění algoritmu</a:t>
            </a:r>
          </a:p>
          <a:p>
            <a:pPr lvl="1"/>
            <a:r>
              <a:rPr lang="cs-CZ" sz="1300" dirty="0"/>
              <a:t>Odstraňování logických a syntaktických chyb v programu</a:t>
            </a:r>
          </a:p>
          <a:p>
            <a:endParaRPr lang="cs-CZ" sz="1300" dirty="0"/>
          </a:p>
          <a:p>
            <a:r>
              <a:rPr lang="cs-CZ" sz="1300" b="1" dirty="0"/>
              <a:t>Program</a:t>
            </a:r>
            <a:r>
              <a:rPr lang="cs-CZ" sz="1300" dirty="0"/>
              <a:t> = definovaná sekvence složená z jednotlivých příkazů v konkrétním programovacím jazyce 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8378925-A559-5960-C4C3-1CA76220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1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050F954-0E0B-9F89-C6E0-9FFD6EA5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/>
              <a:t>Algoritmizace - procvičení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F886D2-5100-37C4-A51D-618376A3D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endParaRPr lang="cs-CZ" sz="2400" dirty="0"/>
          </a:p>
          <a:p>
            <a:endParaRPr lang="cs-CZ" sz="2400" dirty="0"/>
          </a:p>
          <a:p>
            <a:endParaRPr lang="cs-CZ" sz="2400" dirty="0"/>
          </a:p>
          <a:p>
            <a:r>
              <a:rPr lang="cs-CZ" sz="2400" dirty="0"/>
              <a:t>Mějme množinu přirozených čísel</a:t>
            </a:r>
          </a:p>
          <a:p>
            <a:r>
              <a:rPr lang="cs-CZ" sz="2400" dirty="0"/>
              <a:t>Chceme v dané množině nalézt nejvyšší a nejnižší číslo</a:t>
            </a:r>
          </a:p>
          <a:p>
            <a:r>
              <a:rPr lang="cs-CZ" sz="2400" dirty="0"/>
              <a:t>Navrhněte a vytvořte algoritmus pro daný problém</a:t>
            </a:r>
          </a:p>
          <a:p>
            <a:endParaRPr lang="cs-CZ" sz="24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D3FBABA-349B-6622-42AB-E1EB1B34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6" name="Mrak 5">
            <a:extLst>
              <a:ext uri="{FF2B5EF4-FFF2-40B4-BE49-F238E27FC236}">
                <a16:creationId xmlns:a16="http://schemas.microsoft.com/office/drawing/2014/main" id="{5CFCAE39-30D2-7BA1-1EFE-B4289FD734BF}"/>
              </a:ext>
            </a:extLst>
          </p:cNvPr>
          <p:cNvSpPr/>
          <p:nvPr/>
        </p:nvSpPr>
        <p:spPr>
          <a:xfrm>
            <a:off x="6019325" y="2375065"/>
            <a:ext cx="5006109" cy="197456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/>
              <a:t>3, 6, 18, 10, 2, 9, 15, 7, 8, 4, 6, 20, 13, 5, 1</a:t>
            </a:r>
          </a:p>
        </p:txBody>
      </p:sp>
    </p:spTree>
    <p:extLst>
      <p:ext uri="{BB962C8B-B14F-4D97-AF65-F5344CB8AC3E}">
        <p14:creationId xmlns:p14="http://schemas.microsoft.com/office/powerpoint/2010/main" val="236790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2E19E78-A5FD-D97C-56F8-92742339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/>
              <a:t>Programovací jazyk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3EB809-7F37-CE04-DE00-455960E1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sz="2400" dirty="0"/>
              <a:t>= umělý jazyk, který se používá pro definování sekvence programových příkazů, které lze zpracovat na počítači</a:t>
            </a:r>
          </a:p>
          <a:p>
            <a:r>
              <a:rPr lang="cs-CZ" sz="2400" dirty="0"/>
              <a:t>Využívá se k implementaci (zhotovení) příslušného algoritmu </a:t>
            </a:r>
          </a:p>
          <a:p>
            <a:r>
              <a:rPr lang="cs-CZ" sz="2400" dirty="0"/>
              <a:t>Popis takového algoritmu je ryze konkrétní</a:t>
            </a:r>
          </a:p>
          <a:p>
            <a:r>
              <a:rPr lang="cs-CZ" sz="2400" dirty="0"/>
              <a:t>Dělíme podle několika kategorií </a:t>
            </a:r>
          </a:p>
          <a:p>
            <a:pPr lvl="1"/>
            <a:r>
              <a:rPr lang="cs-CZ" dirty="0"/>
              <a:t>Míra abstrakce </a:t>
            </a:r>
          </a:p>
          <a:p>
            <a:pPr lvl="1"/>
            <a:r>
              <a:rPr lang="cs-CZ" dirty="0"/>
              <a:t>Způsob překladu a spuštění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2929C61-4166-FAF1-7A94-AD1B5F58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1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2E19E78-A5FD-D97C-56F8-92742339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Dělení podle míry abstrakce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3EB809-7F37-CE04-DE00-455960E1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92500" lnSpcReduction="20000"/>
          </a:bodyPr>
          <a:lstStyle/>
          <a:p>
            <a:r>
              <a:rPr lang="cs-CZ" dirty="0"/>
              <a:t>Vyšší programovací jazyky</a:t>
            </a:r>
          </a:p>
          <a:p>
            <a:pPr lvl="1"/>
            <a:r>
              <a:rPr lang="cs-CZ" dirty="0"/>
              <a:t>Logická struktura</a:t>
            </a:r>
          </a:p>
          <a:p>
            <a:pPr lvl="1"/>
            <a:r>
              <a:rPr lang="cs-CZ" dirty="0"/>
              <a:t>Lépe chápatelné pro člověka</a:t>
            </a:r>
          </a:p>
          <a:p>
            <a:pPr lvl="1"/>
            <a:r>
              <a:rPr lang="cs-CZ" dirty="0"/>
              <a:t>Přenositelné na různé platformy OS i HW</a:t>
            </a:r>
          </a:p>
          <a:p>
            <a:pPr lvl="1"/>
            <a:r>
              <a:rPr lang="cs-CZ" dirty="0"/>
              <a:t>Java, C#, C++, Kotlin, Python, …</a:t>
            </a:r>
          </a:p>
          <a:p>
            <a:r>
              <a:rPr lang="cs-CZ" dirty="0"/>
              <a:t>Nižší programovací jazyky</a:t>
            </a:r>
          </a:p>
          <a:p>
            <a:pPr lvl="1"/>
            <a:r>
              <a:rPr lang="cs-CZ" dirty="0"/>
              <a:t>Jazyk je blízky strojovému kódu</a:t>
            </a:r>
          </a:p>
          <a:p>
            <a:pPr lvl="1"/>
            <a:r>
              <a:rPr lang="cs-CZ" dirty="0"/>
              <a:t>Špatně chápatelný pro člověka</a:t>
            </a:r>
          </a:p>
          <a:p>
            <a:pPr lvl="1"/>
            <a:r>
              <a:rPr lang="cs-CZ" dirty="0"/>
              <a:t>Často spjatý s konkrétním HW a OS</a:t>
            </a:r>
          </a:p>
          <a:p>
            <a:pPr lvl="1"/>
            <a:r>
              <a:rPr lang="cs-CZ" dirty="0"/>
              <a:t>Assembler 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2929C61-4166-FAF1-7A94-AD1B5F58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4700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Vlastní návrh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536</Words>
  <Application>Microsoft Office PowerPoint</Application>
  <PresentationFormat>Širokoúhlá obrazovka</PresentationFormat>
  <Paragraphs>112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Motiv Office</vt:lpstr>
      <vt:lpstr>Vlastní návrh</vt:lpstr>
      <vt:lpstr>Programování</vt:lpstr>
      <vt:lpstr>Algoritmus</vt:lpstr>
      <vt:lpstr>Struktura algoritmu</vt:lpstr>
      <vt:lpstr>Vlastnosti algoritmu</vt:lpstr>
      <vt:lpstr>Reprezentace algoritmu</vt:lpstr>
      <vt:lpstr>Algoritmizace</vt:lpstr>
      <vt:lpstr>Algoritmizace - procvičení</vt:lpstr>
      <vt:lpstr>Programovací jazyk</vt:lpstr>
      <vt:lpstr>Dělení podle míry abstrakce</vt:lpstr>
      <vt:lpstr>Nižší a vyšší programovací jazyky</vt:lpstr>
      <vt:lpstr>Dělení dle způsobu překladu a spuštění</vt:lpstr>
      <vt:lpstr>Další dělení programovacích jazyků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44</cp:revision>
  <dcterms:created xsi:type="dcterms:W3CDTF">2024-06-17T08:40:16Z</dcterms:created>
  <dcterms:modified xsi:type="dcterms:W3CDTF">2024-10-03T09:37:31Z</dcterms:modified>
</cp:coreProperties>
</file>