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62" r:id="rId5"/>
    <p:sldId id="263" r:id="rId6"/>
    <p:sldId id="265" r:id="rId7"/>
    <p:sldId id="266" r:id="rId8"/>
    <p:sldId id="267" r:id="rId9"/>
    <p:sldId id="264" r:id="rId10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FFF723-05FC-48A8-A633-6C000F4C7D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703559-2635-465C-8B75-485B06BF7D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034685-80D2-431B-A3EF-0F5433D8CB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605C75-7A7E-434D-B9B3-6426D21CE8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0E30D8-9394-4C88-ADA6-A3B32EBBD0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CF5522-B89F-4B47-8D40-379D4CC5CD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E8B70B-C814-4304-B291-AC24FD4CAD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EEEC62-91D9-401C-B5B9-802DBED837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6A06A3-A9CC-4280-81CF-53B0A34AA6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E62B01-5B8A-41A3-AA75-A7ECEED68D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BE0A5D-CBF8-42A4-9C37-5C5EE8B669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D7A9B3-36F1-4C81-A007-CADEFF3DCC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B63BF1-969B-4C4E-8D25-8728C2E7B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AFBB54-9355-493E-85DE-754AF403B1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066EFA-1228-4EEC-8335-2D4E63FFE98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FD7AC9-A149-4055-8E07-11823F7A0A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42D592-DD4E-4EA2-87BA-7F43A34BF5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CC8C86-324E-4F25-8BB8-61AE79B782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5AEDB9-7015-47C4-95EE-F4411CBDB5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A57F1-0C8E-4C05-BE68-342F927603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A45FEE-6B33-428F-856F-B6EEA506E2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3495A3-A955-4E58-ADCD-A107A33442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9B9F6E-9879-45D9-BEC0-12C607D4A4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594F1-C0C4-47CE-B45E-C55112B86A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latin typeface="Times New Roman"/>
              </a:rPr>
              <a:t>&lt;zápatí&gt;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7B800-1621-474E-92F3-9AD251353591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r>
              <a:rPr lang="cs-CZ" sz="1400" b="0" strike="noStrike" spc="-1">
                <a:latin typeface="Times New Roman"/>
              </a:rPr>
              <a:t>&lt;datum/čas&gt;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latin typeface="Times New Roman"/>
              </a:rPr>
              <a:t>&lt;zápatí&gt;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91FA7-F053-476A-8538-05E57D839064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r>
              <a:rPr lang="cs-CZ" sz="1400" b="0" strike="noStrike" spc="-1">
                <a:latin typeface="Times New Roman"/>
              </a:rPr>
              <a:t>&lt;datum/čas&gt;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0200" y="2960640"/>
            <a:ext cx="563076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>
                <a:solidFill>
                  <a:srgbClr val="000000"/>
                </a:solidFill>
                <a:latin typeface="Aptos Display"/>
              </a:rPr>
              <a:t>Programování</a:t>
            </a:r>
            <a:endParaRPr lang="cs-CZ" sz="5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38720" y="952920"/>
            <a:ext cx="4410720" cy="170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</a:rPr>
              <a:t>Předdefinované metody tříd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36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Třída a Struktura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cs-CZ" dirty="0"/>
              <a:t>C# se řadí mezi objektově orientované programovací jazyky (OOP)</a:t>
            </a:r>
          </a:p>
          <a:p>
            <a:r>
              <a:rPr lang="cs-CZ" dirty="0"/>
              <a:t>Objekt je konkrétní instance </a:t>
            </a:r>
            <a:r>
              <a:rPr lang="cs-CZ" b="1" dirty="0"/>
              <a:t>třídy</a:t>
            </a:r>
          </a:p>
          <a:p>
            <a:pPr lvl="1"/>
            <a:r>
              <a:rPr lang="cs-CZ" dirty="0"/>
              <a:t>Třída definuje předpis objektů, jeho atributy a metody</a:t>
            </a:r>
          </a:p>
          <a:p>
            <a:pPr lvl="1"/>
            <a:r>
              <a:rPr lang="cs-CZ" dirty="0"/>
              <a:t>Atributy chápeme jako vlastnosti objektů</a:t>
            </a:r>
          </a:p>
          <a:p>
            <a:pPr lvl="1"/>
            <a:r>
              <a:rPr lang="cs-CZ" dirty="0"/>
              <a:t>Metody jsou funkce, které nad objekty můžeme spouštět</a:t>
            </a:r>
          </a:p>
          <a:p>
            <a:r>
              <a:rPr lang="cs-CZ" dirty="0"/>
              <a:t>Hodnotový typ je konkrétní instance </a:t>
            </a:r>
            <a:r>
              <a:rPr lang="cs-CZ" b="1" dirty="0"/>
              <a:t>struktury</a:t>
            </a:r>
          </a:p>
          <a:p>
            <a:pPr lvl="1"/>
            <a:r>
              <a:rPr lang="cs-CZ" dirty="0"/>
              <a:t>Struktury rovněž obsahují metody, které lze nad strukturami spouštět</a:t>
            </a:r>
          </a:p>
          <a:p>
            <a:pPr lvl="1"/>
            <a:r>
              <a:rPr lang="cs-CZ" dirty="0"/>
              <a:t>Atributy jsou zde nahrazeny konstantami, které struktury poskytují</a:t>
            </a:r>
          </a:p>
          <a:p>
            <a:r>
              <a:rPr lang="cs-CZ" b="1" dirty="0"/>
              <a:t>Příklady struktur </a:t>
            </a:r>
            <a:r>
              <a:rPr lang="cs-CZ" dirty="0"/>
              <a:t>– všechny datové typy (</a:t>
            </a:r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bool</a:t>
            </a:r>
            <a:r>
              <a:rPr lang="cs-CZ" dirty="0"/>
              <a:t>, …)</a:t>
            </a:r>
          </a:p>
          <a:p>
            <a:r>
              <a:rPr lang="cs-CZ" b="1" dirty="0"/>
              <a:t>Příklady tříd </a:t>
            </a:r>
            <a:r>
              <a:rPr lang="cs-CZ" dirty="0"/>
              <a:t>– </a:t>
            </a:r>
            <a:r>
              <a:rPr lang="cs-CZ" dirty="0" err="1"/>
              <a:t>Console</a:t>
            </a:r>
            <a:r>
              <a:rPr lang="cs-CZ" dirty="0"/>
              <a:t>, </a:t>
            </a:r>
            <a:r>
              <a:rPr lang="cs-CZ" dirty="0" err="1"/>
              <a:t>Array</a:t>
            </a:r>
            <a:r>
              <a:rPr lang="cs-CZ" dirty="0"/>
              <a:t>, </a:t>
            </a:r>
            <a:r>
              <a:rPr lang="cs-CZ" dirty="0" err="1"/>
              <a:t>String</a:t>
            </a:r>
            <a:r>
              <a:rPr lang="cs-CZ" dirty="0"/>
              <a:t>, …</a:t>
            </a:r>
          </a:p>
          <a:p>
            <a:r>
              <a:rPr lang="cs-CZ" dirty="0"/>
              <a:t>Jako vývojáři si můžeme vytvářet vlastní třídy a struktury – </a:t>
            </a:r>
            <a:r>
              <a:rPr lang="cs-CZ" b="1" dirty="0"/>
              <a:t>více později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Třída </a:t>
            </a:r>
            <a:r>
              <a:rPr lang="cs-CZ" sz="5400" dirty="0" err="1"/>
              <a:t>Math</a:t>
            </a:r>
            <a:endParaRPr lang="cs-CZ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r>
              <a:rPr lang="cs-CZ" dirty="0"/>
              <a:t>Knihovna obsahuje konstanty a metody používané v matematice</a:t>
            </a:r>
          </a:p>
          <a:p>
            <a:r>
              <a:rPr lang="cs-CZ" b="1" dirty="0"/>
              <a:t>Konstanty</a:t>
            </a:r>
            <a:r>
              <a:rPr lang="cs-CZ" dirty="0"/>
              <a:t> (voláme přes tečku </a:t>
            </a:r>
            <a:r>
              <a:rPr lang="cs-CZ" dirty="0" err="1"/>
              <a:t>Math.X</a:t>
            </a:r>
            <a:r>
              <a:rPr lang="cs-CZ" dirty="0"/>
              <a:t>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b="1" dirty="0"/>
              <a:t>Metody</a:t>
            </a:r>
            <a:r>
              <a:rPr lang="cs-CZ" dirty="0"/>
              <a:t> (voláme přes tečku </a:t>
            </a:r>
            <a:r>
              <a:rPr lang="cs-CZ" dirty="0" err="1"/>
              <a:t>Math.Y</a:t>
            </a:r>
            <a:r>
              <a:rPr lang="cs-CZ" dirty="0"/>
              <a:t>):</a:t>
            </a:r>
          </a:p>
          <a:p>
            <a:r>
              <a:rPr lang="cs-CZ" b="1" dirty="0" err="1"/>
              <a:t>Abs</a:t>
            </a:r>
            <a:r>
              <a:rPr lang="cs-CZ" b="1" dirty="0"/>
              <a:t>(a); </a:t>
            </a:r>
            <a:r>
              <a:rPr lang="cs-CZ" dirty="0"/>
              <a:t>- absolutní hodnota</a:t>
            </a:r>
          </a:p>
          <a:p>
            <a:r>
              <a:rPr lang="cs-CZ" b="1" dirty="0"/>
              <a:t>Max(a, b);</a:t>
            </a:r>
            <a:r>
              <a:rPr lang="cs-CZ" dirty="0"/>
              <a:t> / </a:t>
            </a:r>
            <a:r>
              <a:rPr lang="cs-CZ" b="1" dirty="0"/>
              <a:t>Min(a, b); </a:t>
            </a:r>
            <a:r>
              <a:rPr lang="cs-CZ" dirty="0"/>
              <a:t>- maximum/minimum ze dvou hodnot</a:t>
            </a:r>
          </a:p>
          <a:p>
            <a:r>
              <a:rPr lang="cs-CZ" b="1" dirty="0" err="1"/>
              <a:t>Round</a:t>
            </a:r>
            <a:r>
              <a:rPr lang="cs-CZ" b="1" dirty="0"/>
              <a:t>(a); </a:t>
            </a:r>
            <a:r>
              <a:rPr lang="cs-CZ" b="1" dirty="0" err="1"/>
              <a:t>Floor</a:t>
            </a:r>
            <a:r>
              <a:rPr lang="cs-CZ" b="1" dirty="0"/>
              <a:t>(a); </a:t>
            </a:r>
            <a:r>
              <a:rPr lang="cs-CZ" dirty="0"/>
              <a:t>- zaokrouhlení čísla (</a:t>
            </a:r>
            <a:r>
              <a:rPr lang="cs-CZ" dirty="0" err="1"/>
              <a:t>Round</a:t>
            </a:r>
            <a:r>
              <a:rPr lang="cs-CZ" dirty="0"/>
              <a:t>() nahoru, </a:t>
            </a:r>
            <a:r>
              <a:rPr lang="cs-CZ" dirty="0" err="1"/>
              <a:t>Floor</a:t>
            </a:r>
            <a:r>
              <a:rPr lang="cs-CZ" dirty="0"/>
              <a:t>() dolů)</a:t>
            </a:r>
          </a:p>
          <a:p>
            <a:r>
              <a:rPr lang="cs-CZ" b="1" dirty="0" err="1"/>
              <a:t>Pow</a:t>
            </a:r>
            <a:r>
              <a:rPr lang="cs-CZ" b="1" dirty="0"/>
              <a:t>(</a:t>
            </a:r>
            <a:r>
              <a:rPr lang="cs-CZ" b="1" dirty="0" err="1"/>
              <a:t>a,b</a:t>
            </a:r>
            <a:r>
              <a:rPr lang="cs-CZ" b="1" dirty="0"/>
              <a:t>); </a:t>
            </a:r>
            <a:r>
              <a:rPr lang="cs-CZ" dirty="0"/>
              <a:t>- mocnění </a:t>
            </a:r>
            <a:r>
              <a:rPr lang="cs-CZ" dirty="0" err="1"/>
              <a:t>a^b</a:t>
            </a:r>
            <a:r>
              <a:rPr lang="cs-CZ" dirty="0"/>
              <a:t>, </a:t>
            </a:r>
            <a:r>
              <a:rPr lang="cs-CZ" b="1" dirty="0" err="1"/>
              <a:t>Sqrt</a:t>
            </a:r>
            <a:r>
              <a:rPr lang="cs-CZ" b="1" dirty="0"/>
              <a:t>(a); </a:t>
            </a:r>
            <a:r>
              <a:rPr lang="cs-CZ" dirty="0"/>
              <a:t>druhá odmocnina</a:t>
            </a:r>
          </a:p>
          <a:p>
            <a:r>
              <a:rPr lang="cs-CZ" b="1" dirty="0"/>
              <a:t>Sin(a); Cos(a); </a:t>
            </a:r>
            <a:r>
              <a:rPr lang="cs-CZ" b="1" dirty="0" err="1"/>
              <a:t>Tan</a:t>
            </a:r>
            <a:r>
              <a:rPr lang="cs-CZ" b="1" dirty="0"/>
              <a:t>(a); </a:t>
            </a:r>
            <a:r>
              <a:rPr lang="cs-CZ" dirty="0"/>
              <a:t>– goniometrické funkce</a:t>
            </a:r>
          </a:p>
          <a:p>
            <a:r>
              <a:rPr lang="cs-CZ" b="1" dirty="0"/>
              <a:t>Log(a); Log10(a); </a:t>
            </a:r>
            <a:r>
              <a:rPr lang="cs-CZ" dirty="0"/>
              <a:t>- logaritmické funkce</a:t>
            </a:r>
          </a:p>
          <a:p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83A4E9A7-8529-4A9C-855C-E4E1E1B2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17" y="2984778"/>
            <a:ext cx="3088655" cy="8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8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Třída </a:t>
            </a:r>
            <a:r>
              <a:rPr lang="cs-CZ" sz="5400" dirty="0" err="1"/>
              <a:t>Random</a:t>
            </a:r>
            <a:endParaRPr lang="cs-CZ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cs-CZ" dirty="0"/>
              <a:t>Knihovna, která nám umožňuje vytvářet náhodně generované hodnot</a:t>
            </a:r>
          </a:p>
          <a:p>
            <a:r>
              <a:rPr lang="cs-CZ" dirty="0"/>
              <a:t>Knihovna </a:t>
            </a:r>
            <a:r>
              <a:rPr lang="cs-CZ" b="1" dirty="0" err="1"/>
              <a:t>Random</a:t>
            </a:r>
            <a:r>
              <a:rPr lang="cs-CZ" dirty="0"/>
              <a:t> umožňuje:</a:t>
            </a:r>
          </a:p>
          <a:p>
            <a:pPr lvl="1"/>
            <a:r>
              <a:rPr lang="cs-CZ" dirty="0"/>
              <a:t>Generování náhodného čísla z definovaného intervalu</a:t>
            </a:r>
          </a:p>
          <a:p>
            <a:pPr lvl="1"/>
            <a:r>
              <a:rPr lang="cs-CZ" dirty="0"/>
              <a:t>Generování koeficientu celku</a:t>
            </a:r>
          </a:p>
          <a:p>
            <a:pPr lvl="1"/>
            <a:r>
              <a:rPr lang="cs-CZ" dirty="0"/>
              <a:t>Generování pseudonáhodného čísla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Vytvořený </a:t>
            </a:r>
            <a:r>
              <a:rPr lang="cs-CZ" dirty="0" err="1"/>
              <a:t>obejkt</a:t>
            </a:r>
            <a:r>
              <a:rPr lang="cs-CZ" dirty="0"/>
              <a:t> pro náhodná nebo pseudonáhodná čísla pak přes tečku volá: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(); </a:t>
            </a:r>
            <a:r>
              <a:rPr lang="cs-CZ" dirty="0"/>
              <a:t>– náhodná kladná celočíselná hodnota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(min, </a:t>
            </a:r>
            <a:r>
              <a:rPr lang="cs-CZ" b="1" dirty="0" err="1"/>
              <a:t>max</a:t>
            </a:r>
            <a:r>
              <a:rPr lang="cs-CZ" b="1" dirty="0"/>
              <a:t>); </a:t>
            </a:r>
            <a:r>
              <a:rPr lang="cs-CZ" dirty="0"/>
              <a:t>– náhodná kladná celočíselná hodnota z rozsahu &lt; min, </a:t>
            </a:r>
            <a:r>
              <a:rPr lang="cs-CZ" dirty="0" err="1"/>
              <a:t>max</a:t>
            </a:r>
            <a:r>
              <a:rPr lang="cs-CZ" dirty="0"/>
              <a:t>)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</a:t>
            </a:r>
            <a:r>
              <a:rPr lang="cs-CZ" b="1" dirty="0" err="1"/>
              <a:t>max</a:t>
            </a:r>
            <a:r>
              <a:rPr lang="cs-CZ" b="1" dirty="0"/>
              <a:t>); </a:t>
            </a:r>
            <a:r>
              <a:rPr lang="cs-CZ" dirty="0"/>
              <a:t>- náhodná kladná celočíselná hodnota až do maxima</a:t>
            </a:r>
          </a:p>
          <a:p>
            <a:pPr lvl="1"/>
            <a:r>
              <a:rPr lang="cs-CZ" b="1" dirty="0"/>
              <a:t>Sample(); </a:t>
            </a:r>
            <a:r>
              <a:rPr lang="cs-CZ" dirty="0"/>
              <a:t>- vrácení desetinného čísla v intervalu </a:t>
            </a:r>
            <a:r>
              <a:rPr lang="cs-CZ" b="1" dirty="0"/>
              <a:t>&lt;0 , 1)</a:t>
            </a:r>
          </a:p>
          <a:p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640369BC-F660-4862-B8A9-2E40A29E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65" y="3802470"/>
            <a:ext cx="7685235" cy="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9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Příklad předdefinovaných metod </a:t>
            </a:r>
            <a:br>
              <a:rPr lang="cs-CZ" sz="4800" dirty="0"/>
            </a:br>
            <a:r>
              <a:rPr lang="cs-CZ" sz="4800" dirty="0"/>
              <a:t>pro třídu </a:t>
            </a:r>
            <a:r>
              <a:rPr lang="cs-CZ" sz="4800" dirty="0" err="1"/>
              <a:t>String</a:t>
            </a:r>
            <a:endParaRPr lang="cs-CZ" sz="4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Zástupný symbol pro obsah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68262"/>
              </p:ext>
            </p:extLst>
          </p:nvPr>
        </p:nvGraphicFramePr>
        <p:xfrm>
          <a:off x="904602" y="3245625"/>
          <a:ext cx="10378441" cy="275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767">
                  <a:extLst>
                    <a:ext uri="{9D8B030D-6E8A-4147-A177-3AD203B41FA5}">
                      <a16:colId xmlns:a16="http://schemas.microsoft.com/office/drawing/2014/main" val="2035376382"/>
                    </a:ext>
                  </a:extLst>
                </a:gridCol>
                <a:gridCol w="4988316">
                  <a:extLst>
                    <a:ext uri="{9D8B030D-6E8A-4147-A177-3AD203B41FA5}">
                      <a16:colId xmlns:a16="http://schemas.microsoft.com/office/drawing/2014/main" val="998701241"/>
                    </a:ext>
                  </a:extLst>
                </a:gridCol>
                <a:gridCol w="3572358">
                  <a:extLst>
                    <a:ext uri="{9D8B030D-6E8A-4147-A177-3AD203B41FA5}">
                      <a16:colId xmlns:a16="http://schemas.microsoft.com/office/drawing/2014/main" val="1790195503"/>
                    </a:ext>
                  </a:extLst>
                </a:gridCol>
              </a:tblGrid>
              <a:tr h="383426">
                <a:tc>
                  <a:txBody>
                    <a:bodyPr/>
                    <a:lstStyle/>
                    <a:p>
                      <a:r>
                        <a:rPr lang="cs-CZ" sz="1700" dirty="0"/>
                        <a:t>Metoda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700"/>
                        <a:t>Význam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700"/>
                        <a:t>Příklad použití</a:t>
                      </a:r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429514402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Compare()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Abecední porovnání dvou řetězců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String.Compare(</a:t>
                      </a:r>
                      <a:r>
                        <a:rPr lang="en-US" sz="1100"/>
                        <a:t>“abc”, “abcde”);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2426394167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en-US" sz="1100"/>
                        <a:t>Concat()</a:t>
                      </a:r>
                      <a:endParaRPr lang="cs-CZ" sz="1100"/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Spojen</a:t>
                      </a:r>
                      <a:r>
                        <a:rPr lang="cs-CZ" sz="1100"/>
                        <a:t>í dvou řetězců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String.Concat(</a:t>
                      </a:r>
                      <a:r>
                        <a:rPr lang="en-US" sz="1100"/>
                        <a:t>“abc”, “abcde”);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1137453565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Contains()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Hledání hodnoty v řetězci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“abcde”</a:t>
                      </a:r>
                      <a:r>
                        <a:rPr lang="cs-CZ" sz="1100"/>
                        <a:t>.Contains(</a:t>
                      </a:r>
                      <a:r>
                        <a:rPr lang="en-US" sz="1100"/>
                        <a:t>“abc”</a:t>
                      </a:r>
                      <a:r>
                        <a:rPr lang="cs-CZ" sz="1100"/>
                        <a:t>)</a:t>
                      </a:r>
                      <a:r>
                        <a:rPr lang="en-US" sz="1100"/>
                        <a:t>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508905396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IndexOf()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Vrací index, kde začíná hledaného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“a</a:t>
                      </a:r>
                      <a:r>
                        <a:rPr lang="cs-CZ" sz="1100"/>
                        <a:t>aaabbbb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.IndexOf(</a:t>
                      </a:r>
                      <a:r>
                        <a:rPr lang="en-US" sz="1100"/>
                        <a:t>“</a:t>
                      </a:r>
                      <a:r>
                        <a:rPr lang="cs-CZ" sz="1100"/>
                        <a:t>bb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)</a:t>
                      </a:r>
                      <a:r>
                        <a:rPr lang="en-US" sz="1100"/>
                        <a:t>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2086522687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LastIndexOf()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/>
                        <a:t>Vrací poslední index, kde začíná hledaného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“a</a:t>
                      </a:r>
                      <a:r>
                        <a:rPr lang="cs-CZ" sz="1100"/>
                        <a:t>aaabbbb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.LastIndexOf(</a:t>
                      </a:r>
                      <a:r>
                        <a:rPr lang="en-US" sz="1100"/>
                        <a:t>“</a:t>
                      </a:r>
                      <a:r>
                        <a:rPr lang="cs-CZ" sz="1100"/>
                        <a:t>a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)</a:t>
                      </a:r>
                      <a:r>
                        <a:rPr lang="en-US" sz="1100"/>
                        <a:t>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72746993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Split()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Rozdělí text do pole řetězců podle hodnoty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“</a:t>
                      </a:r>
                      <a:r>
                        <a:rPr lang="cs-CZ" sz="1100"/>
                        <a:t>a-b-c-d-e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.Split(</a:t>
                      </a:r>
                      <a:r>
                        <a:rPr lang="en-US" sz="1100"/>
                        <a:t>“</a:t>
                      </a:r>
                      <a:r>
                        <a:rPr lang="cs-CZ" sz="1100"/>
                        <a:t>-</a:t>
                      </a:r>
                      <a:r>
                        <a:rPr lang="en-US" sz="1100"/>
                        <a:t>”</a:t>
                      </a:r>
                      <a:r>
                        <a:rPr lang="cs-CZ" sz="1100"/>
                        <a:t>)</a:t>
                      </a:r>
                      <a:r>
                        <a:rPr lang="en-US" sz="1100"/>
                        <a:t>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822856830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Replace()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Nahrazení původního řetězce novým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abcdabc</a:t>
                      </a:r>
                      <a:r>
                        <a:rPr lang="en-US" sz="1100"/>
                        <a:t>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.Replace(</a:t>
                      </a:r>
                      <a:r>
                        <a:rPr lang="en-US" sz="1100"/>
                        <a:t>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sz="1100"/>
                        <a:t>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100"/>
                        <a:t> 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100"/>
                        <a:t>“</a:t>
                      </a:r>
                      <a:r>
                        <a:rPr lang="cs-CZ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cs-CZ" sz="110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4214987017"/>
                  </a:ext>
                </a:extLst>
              </a:tr>
              <a:tr h="296283">
                <a:tc>
                  <a:txBody>
                    <a:bodyPr/>
                    <a:lstStyle/>
                    <a:p>
                      <a:r>
                        <a:rPr lang="cs-CZ" sz="1100"/>
                        <a:t>ToUpper()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r>
                        <a:rPr lang="cs-CZ" sz="1100"/>
                        <a:t>Převedení všech písmen na velké</a:t>
                      </a:r>
                    </a:p>
                  </a:txBody>
                  <a:tcPr marL="87142" marR="87142" marT="43571" marB="4357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“</a:t>
                      </a:r>
                      <a:r>
                        <a:rPr lang="cs-CZ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abcdabc</a:t>
                      </a:r>
                      <a:r>
                        <a:rPr lang="en-US" sz="1100" dirty="0"/>
                        <a:t>“</a:t>
                      </a:r>
                      <a:r>
                        <a:rPr lang="cs-CZ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cs-CZ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cs-CZ" sz="1100" dirty="0"/>
                    </a:p>
                  </a:txBody>
                  <a:tcPr marL="87142" marR="87142" marT="43571" marB="43571"/>
                </a:tc>
                <a:extLst>
                  <a:ext uri="{0D108BD9-81ED-4DB2-BD59-A6C34878D82A}">
                    <a16:rowId xmlns:a16="http://schemas.microsoft.com/office/drawing/2014/main" val="2420791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8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22F657-9244-F08C-3031-C3BD0AE47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E5CDA6-1741-48A4-82D7-3DF37547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Příklad předdefinovaných metod </a:t>
            </a:r>
            <a:br>
              <a:rPr lang="cs-CZ" sz="4800" dirty="0"/>
            </a:br>
            <a:r>
              <a:rPr lang="cs-CZ" sz="4800" dirty="0"/>
              <a:t>pro třídu </a:t>
            </a:r>
            <a:r>
              <a:rPr lang="cs-CZ" sz="4800"/>
              <a:t>Array</a:t>
            </a:r>
            <a:endParaRPr lang="cs-CZ" sz="48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5A56B6-8079-22FC-4825-37F2C737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Zástupný symbol pro obsah 4">
            <a:extLst>
              <a:ext uri="{FF2B5EF4-FFF2-40B4-BE49-F238E27FC236}">
                <a16:creationId xmlns:a16="http://schemas.microsoft.com/office/drawing/2014/main" id="{FAA09ADB-48ED-A07B-719A-7E77C3E32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535632"/>
              </p:ext>
            </p:extLst>
          </p:nvPr>
        </p:nvGraphicFramePr>
        <p:xfrm>
          <a:off x="904602" y="3062597"/>
          <a:ext cx="10378441" cy="311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8721">
                  <a:extLst>
                    <a:ext uri="{9D8B030D-6E8A-4147-A177-3AD203B41FA5}">
                      <a16:colId xmlns:a16="http://schemas.microsoft.com/office/drawing/2014/main" val="2035376382"/>
                    </a:ext>
                  </a:extLst>
                </a:gridCol>
                <a:gridCol w="4289868">
                  <a:extLst>
                    <a:ext uri="{9D8B030D-6E8A-4147-A177-3AD203B41FA5}">
                      <a16:colId xmlns:a16="http://schemas.microsoft.com/office/drawing/2014/main" val="998701241"/>
                    </a:ext>
                  </a:extLst>
                </a:gridCol>
                <a:gridCol w="3529852">
                  <a:extLst>
                    <a:ext uri="{9D8B030D-6E8A-4147-A177-3AD203B41FA5}">
                      <a16:colId xmlns:a16="http://schemas.microsoft.com/office/drawing/2014/main" val="1790195503"/>
                    </a:ext>
                  </a:extLst>
                </a:gridCol>
              </a:tblGrid>
              <a:tr h="424224">
                <a:tc>
                  <a:txBody>
                    <a:bodyPr/>
                    <a:lstStyle/>
                    <a:p>
                      <a:r>
                        <a:rPr lang="cs-CZ" sz="1900"/>
                        <a:t>Metoda</a:t>
                      </a:r>
                    </a:p>
                  </a:txBody>
                  <a:tcPr marL="96572" marR="96572" marT="48286" marB="48286"/>
                </a:tc>
                <a:tc>
                  <a:txBody>
                    <a:bodyPr/>
                    <a:lstStyle/>
                    <a:p>
                      <a:r>
                        <a:rPr lang="cs-CZ" sz="1900"/>
                        <a:t>Význam</a:t>
                      </a:r>
                    </a:p>
                  </a:txBody>
                  <a:tcPr marL="96572" marR="96572" marT="48286" marB="48286"/>
                </a:tc>
                <a:tc>
                  <a:txBody>
                    <a:bodyPr/>
                    <a:lstStyle/>
                    <a:p>
                      <a:r>
                        <a:rPr lang="cs-CZ" sz="1900"/>
                        <a:t>Příklad použití</a:t>
                      </a:r>
                    </a:p>
                  </a:txBody>
                  <a:tcPr marL="96572" marR="96572" marT="48286" marB="48286"/>
                </a:tc>
                <a:extLst>
                  <a:ext uri="{0D108BD9-81ED-4DB2-BD59-A6C34878D82A}">
                    <a16:rowId xmlns:a16="http://schemas.microsoft.com/office/drawing/2014/main" val="429514402"/>
                  </a:ext>
                </a:extLst>
              </a:tr>
              <a:tr h="749883">
                <a:tc>
                  <a:txBody>
                    <a:bodyPr/>
                    <a:lstStyle/>
                    <a:p>
                      <a:r>
                        <a:rPr lang="cs-CZ" sz="2000"/>
                        <a:t>Array.Sort()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Seřadí prvky pole ve vzestupném pořadí.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Array.Sort(pole);</a:t>
                      </a:r>
                    </a:p>
                  </a:txBody>
                  <a:tcPr marL="101335" marR="101335" marT="50668" marB="50668" anchor="ctr"/>
                </a:tc>
                <a:extLst>
                  <a:ext uri="{0D108BD9-81ED-4DB2-BD59-A6C34878D82A}">
                    <a16:rowId xmlns:a16="http://schemas.microsoft.com/office/drawing/2014/main" val="2426394167"/>
                  </a:ext>
                </a:extLst>
              </a:tr>
              <a:tr h="445877">
                <a:tc>
                  <a:txBody>
                    <a:bodyPr/>
                    <a:lstStyle/>
                    <a:p>
                      <a:r>
                        <a:rPr lang="cs-CZ" sz="2000"/>
                        <a:t>Array.Reverse()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Obrátí pořadí prvků v poli.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Array.Reverse(pole);</a:t>
                      </a:r>
                    </a:p>
                  </a:txBody>
                  <a:tcPr marL="101335" marR="101335" marT="50668" marB="50668" anchor="ctr"/>
                </a:tc>
                <a:extLst>
                  <a:ext uri="{0D108BD9-81ED-4DB2-BD59-A6C34878D82A}">
                    <a16:rowId xmlns:a16="http://schemas.microsoft.com/office/drawing/2014/main" val="1137453565"/>
                  </a:ext>
                </a:extLst>
              </a:tr>
              <a:tr h="749883">
                <a:tc>
                  <a:txBody>
                    <a:bodyPr/>
                    <a:lstStyle/>
                    <a:p>
                      <a:r>
                        <a:rPr lang="cs-CZ" sz="2000"/>
                        <a:t>Array.IndexOf()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Vrátí index prvního výskytu zadané hodnoty.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 index = Array.IndexOf(pole, 42);</a:t>
                      </a:r>
                      <a:endParaRPr lang="cs-CZ" sz="2000"/>
                    </a:p>
                  </a:txBody>
                  <a:tcPr marL="101335" marR="101335" marT="50668" marB="50668" anchor="ctr"/>
                </a:tc>
                <a:extLst>
                  <a:ext uri="{0D108BD9-81ED-4DB2-BD59-A6C34878D82A}">
                    <a16:rowId xmlns:a16="http://schemas.microsoft.com/office/drawing/2014/main" val="508905396"/>
                  </a:ext>
                </a:extLst>
              </a:tr>
              <a:tr h="749883">
                <a:tc>
                  <a:txBody>
                    <a:bodyPr/>
                    <a:lstStyle/>
                    <a:p>
                      <a:r>
                        <a:rPr lang="cs-CZ" sz="2000"/>
                        <a:t>Array.LastIndexOf()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Vrátí index posledního výskytu zadané hodnoty.</a:t>
                      </a:r>
                    </a:p>
                  </a:txBody>
                  <a:tcPr marL="101335" marR="101335" marT="50668" marB="5066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int index = Array.LastIndexOf(pole, 42);</a:t>
                      </a:r>
                      <a:endParaRPr lang="cs-CZ" sz="2000"/>
                    </a:p>
                  </a:txBody>
                  <a:tcPr marL="101335" marR="101335" marT="50668" marB="50668" anchor="ctr"/>
                </a:tc>
                <a:extLst>
                  <a:ext uri="{0D108BD9-81ED-4DB2-BD59-A6C34878D82A}">
                    <a16:rowId xmlns:a16="http://schemas.microsoft.com/office/drawing/2014/main" val="2086522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AC107-5F19-B00B-8F40-65A885B8D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7B61AAC-770D-81D7-24CC-FC016E58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Příklad předdefinovaných metod </a:t>
            </a:r>
            <a:br>
              <a:rPr lang="cs-CZ" sz="4800" dirty="0"/>
            </a:br>
            <a:r>
              <a:rPr lang="cs-CZ" sz="4800" dirty="0"/>
              <a:t>pro třídu List&lt;T&gt;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981051-275D-E12F-38C2-02263181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Zástupný symbol pro obsah 4">
            <a:extLst>
              <a:ext uri="{FF2B5EF4-FFF2-40B4-BE49-F238E27FC236}">
                <a16:creationId xmlns:a16="http://schemas.microsoft.com/office/drawing/2014/main" id="{81A4FFB0-121D-A0B8-5C93-5BB09045C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111508"/>
              </p:ext>
            </p:extLst>
          </p:nvPr>
        </p:nvGraphicFramePr>
        <p:xfrm>
          <a:off x="904602" y="3351590"/>
          <a:ext cx="10378441" cy="254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223">
                  <a:extLst>
                    <a:ext uri="{9D8B030D-6E8A-4147-A177-3AD203B41FA5}">
                      <a16:colId xmlns:a16="http://schemas.microsoft.com/office/drawing/2014/main" val="2035376382"/>
                    </a:ext>
                  </a:extLst>
                </a:gridCol>
                <a:gridCol w="4162704">
                  <a:extLst>
                    <a:ext uri="{9D8B030D-6E8A-4147-A177-3AD203B41FA5}">
                      <a16:colId xmlns:a16="http://schemas.microsoft.com/office/drawing/2014/main" val="998701241"/>
                    </a:ext>
                  </a:extLst>
                </a:gridCol>
                <a:gridCol w="3452514">
                  <a:extLst>
                    <a:ext uri="{9D8B030D-6E8A-4147-A177-3AD203B41FA5}">
                      <a16:colId xmlns:a16="http://schemas.microsoft.com/office/drawing/2014/main" val="1790195503"/>
                    </a:ext>
                  </a:extLst>
                </a:gridCol>
              </a:tblGrid>
              <a:tr h="321356">
                <a:tc>
                  <a:txBody>
                    <a:bodyPr/>
                    <a:lstStyle/>
                    <a:p>
                      <a:r>
                        <a:rPr lang="cs-CZ" sz="1400"/>
                        <a:t>Metoda</a:t>
                      </a:r>
                    </a:p>
                  </a:txBody>
                  <a:tcPr marL="73417" marR="73417" marT="36709" marB="36709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Význam</a:t>
                      </a:r>
                    </a:p>
                  </a:txBody>
                  <a:tcPr marL="73417" marR="73417" marT="36709" marB="36709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Příklad použití</a:t>
                      </a:r>
                    </a:p>
                  </a:txBody>
                  <a:tcPr marL="73417" marR="73417" marT="36709" marB="36709"/>
                </a:tc>
                <a:extLst>
                  <a:ext uri="{0D108BD9-81ED-4DB2-BD59-A6C34878D82A}">
                    <a16:rowId xmlns:a16="http://schemas.microsoft.com/office/drawing/2014/main" val="429514402"/>
                  </a:ext>
                </a:extLst>
              </a:tr>
              <a:tr h="336564">
                <a:tc>
                  <a:txBody>
                    <a:bodyPr/>
                    <a:lstStyle/>
                    <a:p>
                      <a:r>
                        <a:rPr lang="cs-CZ" sz="1500"/>
                        <a:t>List&lt;T&gt;.Sort()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Seřadí prvky listu ve vzestupném pořadí.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list.Sort(pole);</a:t>
                      </a:r>
                    </a:p>
                  </a:txBody>
                  <a:tcPr marL="77038" marR="77038" marT="38519" marB="38519" anchor="ctr"/>
                </a:tc>
                <a:extLst>
                  <a:ext uri="{0D108BD9-81ED-4DB2-BD59-A6C34878D82A}">
                    <a16:rowId xmlns:a16="http://schemas.microsoft.com/office/drawing/2014/main" val="2426394167"/>
                  </a:ext>
                </a:extLst>
              </a:tr>
              <a:tr h="336564">
                <a:tc>
                  <a:txBody>
                    <a:bodyPr/>
                    <a:lstStyle/>
                    <a:p>
                      <a:r>
                        <a:rPr lang="cs-CZ" sz="1500"/>
                        <a:t>List&lt;T&gt;.Reverse()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Obrátí pořadí prvků v listu.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list.Reverse(pole);</a:t>
                      </a:r>
                    </a:p>
                  </a:txBody>
                  <a:tcPr marL="77038" marR="77038" marT="38519" marB="38519" anchor="ctr"/>
                </a:tc>
                <a:extLst>
                  <a:ext uri="{0D108BD9-81ED-4DB2-BD59-A6C34878D82A}">
                    <a16:rowId xmlns:a16="http://schemas.microsoft.com/office/drawing/2014/main" val="1137453565"/>
                  </a:ext>
                </a:extLst>
              </a:tr>
              <a:tr h="336564">
                <a:tc>
                  <a:txBody>
                    <a:bodyPr/>
                    <a:lstStyle/>
                    <a:p>
                      <a:r>
                        <a:rPr lang="cs-CZ" sz="1500"/>
                        <a:t>List&lt;T&gt;.IndexOf()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Vrátí index prvního výskytu zadané hodnoty.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int index = list.IndexOf(pole, 42);</a:t>
                      </a:r>
                      <a:endParaRPr lang="cs-CZ" sz="1500"/>
                    </a:p>
                  </a:txBody>
                  <a:tcPr marL="77038" marR="77038" marT="38519" marB="38519" anchor="ctr"/>
                </a:tc>
                <a:extLst>
                  <a:ext uri="{0D108BD9-81ED-4DB2-BD59-A6C34878D82A}">
                    <a16:rowId xmlns:a16="http://schemas.microsoft.com/office/drawing/2014/main" val="508905396"/>
                  </a:ext>
                </a:extLst>
              </a:tr>
              <a:tr h="568282">
                <a:tc>
                  <a:txBody>
                    <a:bodyPr/>
                    <a:lstStyle/>
                    <a:p>
                      <a:r>
                        <a:rPr lang="cs-CZ" sz="1500"/>
                        <a:t>List&lt;T&gt;.LastIndexOf()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Vrátí index posledního výskytu zadané hodnoty.</a:t>
                      </a:r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int index = list.LastIndexOf(pole, 42);</a:t>
                      </a:r>
                      <a:endParaRPr lang="cs-CZ" sz="1500"/>
                    </a:p>
                  </a:txBody>
                  <a:tcPr marL="77038" marR="77038" marT="38519" marB="38519" anchor="ctr"/>
                </a:tc>
                <a:extLst>
                  <a:ext uri="{0D108BD9-81ED-4DB2-BD59-A6C34878D82A}">
                    <a16:rowId xmlns:a16="http://schemas.microsoft.com/office/drawing/2014/main" val="2086522687"/>
                  </a:ext>
                </a:extLst>
              </a:tr>
              <a:tr h="336564">
                <a:tc>
                  <a:txBody>
                    <a:bodyPr/>
                    <a:lstStyle/>
                    <a:p>
                      <a:r>
                        <a:rPr lang="cs-CZ" sz="1400"/>
                        <a:t>List&lt;T&gt;.Clear()</a:t>
                      </a:r>
                    </a:p>
                  </a:txBody>
                  <a:tcPr marL="69516" marR="69516" marT="34758" marB="34758" anchor="ctr"/>
                </a:tc>
                <a:tc>
                  <a:txBody>
                    <a:bodyPr/>
                    <a:lstStyle/>
                    <a:p>
                      <a:r>
                        <a:rPr lang="pl-PL" sz="1500"/>
                        <a:t>Odstraní všechny prvky ze seznamu.</a:t>
                      </a:r>
                      <a:endParaRPr lang="cs-CZ" sz="1500"/>
                    </a:p>
                  </a:txBody>
                  <a:tcPr marL="77038" marR="77038" marT="38519" marB="38519" anchor="ctr"/>
                </a:tc>
                <a:tc>
                  <a:txBody>
                    <a:bodyPr/>
                    <a:lstStyle/>
                    <a:p>
                      <a:r>
                        <a:rPr lang="cs-CZ" sz="1500"/>
                        <a:t>list.Clear();</a:t>
                      </a:r>
                    </a:p>
                  </a:txBody>
                  <a:tcPr marL="77038" marR="77038" marT="38519" marB="38519" anchor="ctr"/>
                </a:tc>
                <a:extLst>
                  <a:ext uri="{0D108BD9-81ED-4DB2-BD59-A6C34878D82A}">
                    <a16:rowId xmlns:a16="http://schemas.microsoft.com/office/drawing/2014/main" val="7166307"/>
                  </a:ext>
                </a:extLst>
              </a:tr>
              <a:tr h="305869">
                <a:tc>
                  <a:txBody>
                    <a:bodyPr/>
                    <a:lstStyle/>
                    <a:p>
                      <a:r>
                        <a:rPr lang="cs-CZ" sz="1400"/>
                        <a:t>List&lt;T&gt;.ToArray()</a:t>
                      </a:r>
                    </a:p>
                  </a:txBody>
                  <a:tcPr marL="69516" marR="69516" marT="34758" marB="34758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Převede seznam na pole.</a:t>
                      </a:r>
                    </a:p>
                  </a:txBody>
                  <a:tcPr marL="69516" marR="69516" marT="34758" marB="34758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int[] pole = list.ToArray();</a:t>
                      </a:r>
                    </a:p>
                  </a:txBody>
                  <a:tcPr marL="69516" marR="69516" marT="34758" marB="34758" anchor="ctr"/>
                </a:tc>
                <a:extLst>
                  <a:ext uri="{0D108BD9-81ED-4DB2-BD59-A6C34878D82A}">
                    <a16:rowId xmlns:a16="http://schemas.microsoft.com/office/drawing/2014/main" val="1521816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9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Další předdefinované metody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2400"/>
              <a:t>Pro kolekci pole a list jsou další metody odvislé od uložených hodnot</a:t>
            </a:r>
          </a:p>
          <a:p>
            <a:r>
              <a:rPr lang="cs-CZ" sz="2400"/>
              <a:t>Číselné hodnoty:</a:t>
            </a:r>
          </a:p>
          <a:p>
            <a:pPr lvl="1"/>
            <a:r>
              <a:rPr lang="cs-CZ" dirty="0"/>
              <a:t>Sum() – součet všech hodnot v kolekci </a:t>
            </a:r>
          </a:p>
          <a:p>
            <a:pPr lvl="1"/>
            <a:r>
              <a:rPr lang="cs-CZ"/>
              <a:t>Average</a:t>
            </a:r>
            <a:r>
              <a:rPr lang="cs-CZ" dirty="0"/>
              <a:t>() – průměrná hodnota v kolekci</a:t>
            </a:r>
          </a:p>
          <a:p>
            <a:pPr lvl="1"/>
            <a:r>
              <a:rPr lang="cs-CZ" dirty="0"/>
              <a:t>Min(), Max() – zjištění extrémů v kolekci</a:t>
            </a:r>
          </a:p>
          <a:p>
            <a:r>
              <a:rPr lang="cs-CZ" sz="2400"/>
              <a:t>Řetězcové hodnoty:</a:t>
            </a:r>
          </a:p>
          <a:p>
            <a:pPr lvl="1"/>
            <a:r>
              <a:rPr lang="cs-CZ"/>
              <a:t>Contains</a:t>
            </a:r>
            <a:r>
              <a:rPr lang="cs-CZ" dirty="0"/>
              <a:t>() – zjištění, zda je hodnota v kolekci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54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754</Words>
  <Application>Microsoft Office PowerPoint</Application>
  <PresentationFormat>Širokoúhlá obrazovka</PresentationFormat>
  <Paragraphs>121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Programování</vt:lpstr>
      <vt:lpstr>Třída a Struktura</vt:lpstr>
      <vt:lpstr>Třída Math</vt:lpstr>
      <vt:lpstr>Třída Random</vt:lpstr>
      <vt:lpstr>Příklad předdefinovaných metod  pro třídu String</vt:lpstr>
      <vt:lpstr>Příklad předdefinovaných metod  pro třídu Array</vt:lpstr>
      <vt:lpstr>Příklad předdefinovaných metod  pro třídu List&lt;T&gt;</vt:lpstr>
      <vt:lpstr>Další předdefinované metody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236</cp:revision>
  <dcterms:created xsi:type="dcterms:W3CDTF">2024-06-17T08:40:16Z</dcterms:created>
  <dcterms:modified xsi:type="dcterms:W3CDTF">2024-12-05T07:21:41Z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1</vt:i4>
  </property>
</Properties>
</file>