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69" d="100"/>
          <a:sy n="69" d="100"/>
        </p:scale>
        <p:origin x="7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12/22/2024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latin typeface="Calibri" panose="020F0502020204030204" pitchFamily="34" charset="0"/>
                <a:cs typeface="Calibri" panose="020F0502020204030204" pitchFamily="34" charset="0"/>
              </a:rPr>
              <a:t>Data Presentation</a:t>
            </a:r>
            <a:endParaRPr lang="nb-NO"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sz="2800" dirty="0">
                <a:latin typeface="Calibri" panose="020F0502020204030204" pitchFamily="34" charset="0"/>
                <a:cs typeface="Calibri" panose="020F0502020204030204" pitchFamily="34" charset="0"/>
              </a:rPr>
              <a:t>Marketing Analytics </a:t>
            </a:r>
            <a:r>
              <a:rPr lang="en-US" sz="2800" dirty="0" smtClean="0">
                <a:latin typeface="Calibri" panose="020F0502020204030204" pitchFamily="34" charset="0"/>
                <a:cs typeface="Calibri" panose="020F0502020204030204" pitchFamily="34" charset="0"/>
              </a:rPr>
              <a:t>Project</a:t>
            </a:r>
          </a:p>
          <a:p>
            <a:r>
              <a:rPr lang="en-US" dirty="0" smtClean="0">
                <a:latin typeface="Calibri" panose="020F0502020204030204" pitchFamily="34" charset="0"/>
                <a:cs typeface="Calibri" panose="020F0502020204030204" pitchFamily="34" charset="0"/>
              </a:rPr>
              <a:t>Dawit Atreso</a:t>
            </a:r>
            <a:endParaRPr lang="nb-NO"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b="1" dirty="0" err="1">
                <a:latin typeface="Calibri" panose="020F0502020204030204" pitchFamily="34" charset="0"/>
                <a:cs typeface="Calibri" panose="020F0502020204030204" pitchFamily="34" charset="0"/>
              </a:rPr>
              <a:t>Overview</a:t>
            </a:r>
            <a:endParaRPr lang="nb-NO" b="1" dirty="0">
              <a:latin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510520"/>
          </a:xfrm>
        </p:spPr>
        <p:txBody>
          <a:bodyPr>
            <a:noAutofit/>
          </a:bodyPr>
          <a:lstStyle/>
          <a:p>
            <a:pPr>
              <a:lnSpc>
                <a:spcPct val="160000"/>
              </a:lnSpc>
            </a:pPr>
            <a:r>
              <a:rPr lang="en-US" sz="1000" b="1" dirty="0">
                <a:latin typeface="Calibri" panose="020F0502020204030204" pitchFamily="34" charset="0"/>
                <a:cs typeface="Calibri" panose="020F0502020204030204" pitchFamily="34" charset="0"/>
              </a:rPr>
              <a:t>Decreased Conversion Rates: </a:t>
            </a:r>
            <a:r>
              <a:rPr lang="en-US" sz="1000" dirty="0">
                <a:latin typeface="Calibri" panose="020F0502020204030204" pitchFamily="34" charset="0"/>
                <a:cs typeface="Calibri" panose="020F0502020204030204" pitchFamily="34" charset="0"/>
              </a:rPr>
              <a:t>The conversion rate demonstrated a strong rebound in December, reaching 10.2%, despite a notable dip to 5.0% in October.</a:t>
            </a:r>
          </a:p>
          <a:p>
            <a:pPr>
              <a:lnSpc>
                <a:spcPct val="160000"/>
              </a:lnSpc>
            </a:pPr>
            <a:r>
              <a:rPr lang="en-US" sz="1000" b="1" dirty="0">
                <a:latin typeface="Calibri" panose="020F0502020204030204" pitchFamily="34" charset="0"/>
                <a:cs typeface="Calibri" panose="020F0502020204030204" pitchFamily="34" charset="0"/>
              </a:rPr>
              <a:t>Reduced Customer Engagement:</a:t>
            </a:r>
          </a:p>
          <a:p>
            <a:pPr lvl="1">
              <a:lnSpc>
                <a:spcPct val="160000"/>
              </a:lnSpc>
            </a:pPr>
            <a:r>
              <a:rPr lang="en-US" sz="1000" dirty="0">
                <a:latin typeface="Calibri" panose="020F0502020204030204" pitchFamily="34" charset="0"/>
                <a:cs typeface="Calibri" panose="020F0502020204030204" pitchFamily="34" charset="0"/>
              </a:rPr>
              <a:t>There is a decline in overall social media engagement, with views dropping throughout the year.</a:t>
            </a:r>
          </a:p>
          <a:p>
            <a:pPr lvl="1">
              <a:lnSpc>
                <a:spcPct val="160000"/>
              </a:lnSpc>
            </a:pPr>
            <a:r>
              <a:rPr lang="en-US" sz="1000" dirty="0">
                <a:latin typeface="Calibri" panose="020F0502020204030204" pitchFamily="34" charset="0"/>
                <a:cs typeface="Calibri" panose="020F0502020204030204" pitchFamily="34" charset="0"/>
              </a:rPr>
              <a:t>While clicks and likes are low compared to views, the click-through rate stands at 15.37%, meaning that engaged users are still interacting effectively.</a:t>
            </a:r>
          </a:p>
          <a:p>
            <a:pPr>
              <a:lnSpc>
                <a:spcPct val="160000"/>
              </a:lnSpc>
            </a:pPr>
            <a:r>
              <a:rPr lang="en-US" sz="1000" b="1" dirty="0">
                <a:latin typeface="Calibri" panose="020F0502020204030204" pitchFamily="34" charset="0"/>
                <a:cs typeface="Calibri" panose="020F0502020204030204" pitchFamily="34" charset="0"/>
              </a:rPr>
              <a:t>Customer Feedback Analysis:</a:t>
            </a:r>
          </a:p>
          <a:p>
            <a:pPr lvl="1">
              <a:lnSpc>
                <a:spcPct val="160000"/>
              </a:lnSpc>
            </a:pPr>
            <a:r>
              <a:rPr lang="en-US" sz="1000" dirty="0">
                <a:latin typeface="Calibri" panose="020F0502020204030204" pitchFamily="34" charset="0"/>
                <a:cs typeface="Calibri" panose="020F0502020204030204" pitchFamily="34" charset="0"/>
              </a:rPr>
              <a:t>Customer ratings have remained consistent, averaging around 3.7 throughout the year.</a:t>
            </a:r>
          </a:p>
          <a:p>
            <a:pPr lvl="1">
              <a:lnSpc>
                <a:spcPct val="160000"/>
              </a:lnSpc>
            </a:pPr>
            <a:r>
              <a:rPr lang="en-US" sz="1000" dirty="0">
                <a:latin typeface="Calibri" panose="020F0502020204030204" pitchFamily="34" charset="0"/>
                <a:cs typeface="Calibri" panose="020F0502020204030204" pitchFamily="34" charset="0"/>
              </a:rPr>
              <a:t>Although stable, the average rating is below the target of 4.0, suggesting a need for focused improvements in customer satisfaction, for products below 3,5.</a:t>
            </a:r>
            <a:endParaRPr lang="nb-NO" sz="1000"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b="1" dirty="0" err="1">
                <a:latin typeface="Calibri" panose="020F0502020204030204" pitchFamily="34" charset="0"/>
                <a:cs typeface="Calibri" panose="020F0502020204030204" pitchFamily="34" charset="0"/>
              </a:rPr>
              <a:t>Decreased</a:t>
            </a:r>
            <a:r>
              <a:rPr lang="nb-NO" b="1" dirty="0">
                <a:latin typeface="Calibri" panose="020F0502020204030204" pitchFamily="34" charset="0"/>
                <a:cs typeface="Calibri" panose="020F0502020204030204" pitchFamily="34" charset="0"/>
              </a:rPr>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a:xfrm>
            <a:off x="838200" y="1825624"/>
            <a:ext cx="5181600" cy="4621358"/>
          </a:xfrm>
        </p:spPr>
        <p:txBody>
          <a:bodyPr>
            <a:noAutofit/>
          </a:bodyPr>
          <a:lstStyle/>
          <a:p>
            <a:pPr>
              <a:lnSpc>
                <a:spcPct val="170000"/>
              </a:lnSpc>
            </a:pPr>
            <a:r>
              <a:rPr lang="en-US" sz="1100" b="1" dirty="0">
                <a:latin typeface="Calibri" panose="020F0502020204030204" pitchFamily="34" charset="0"/>
                <a:cs typeface="Calibri" panose="020F0502020204030204" pitchFamily="34" charset="0"/>
              </a:rPr>
              <a:t>General Conversion Trend:</a:t>
            </a:r>
          </a:p>
          <a:p>
            <a:pPr lvl="1">
              <a:lnSpc>
                <a:spcPct val="170000"/>
              </a:lnSpc>
            </a:pPr>
            <a:r>
              <a:rPr lang="en-US" sz="1050" dirty="0">
                <a:latin typeface="Calibri" panose="020F0502020204030204" pitchFamily="34" charset="0"/>
                <a:cs typeface="Calibri" panose="020F0502020204030204" pitchFamily="34" charset="0"/>
              </a:rPr>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sz="1100" b="1" dirty="0">
                <a:latin typeface="Calibri" panose="020F0502020204030204" pitchFamily="34" charset="0"/>
                <a:cs typeface="Calibri" panose="020F0502020204030204" pitchFamily="34" charset="0"/>
              </a:rPr>
              <a:t>Lowest Conversion Month:</a:t>
            </a:r>
          </a:p>
          <a:p>
            <a:pPr lvl="1">
              <a:lnSpc>
                <a:spcPct val="170000"/>
              </a:lnSpc>
            </a:pPr>
            <a:r>
              <a:rPr lang="en-US" sz="1050" dirty="0">
                <a:latin typeface="Calibri" panose="020F0502020204030204" pitchFamily="34" charset="0"/>
                <a:cs typeface="Calibri" panose="020F0502020204030204" pitchFamily="34" charset="0"/>
              </a:rPr>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sz="1100" b="1" dirty="0">
                <a:latin typeface="Calibri" panose="020F0502020204030204" pitchFamily="34" charset="0"/>
                <a:cs typeface="Calibri" panose="020F0502020204030204" pitchFamily="34" charset="0"/>
              </a:rPr>
              <a:t>Highest Conversion Rates:</a:t>
            </a:r>
          </a:p>
          <a:p>
            <a:pPr lvl="1">
              <a:lnSpc>
                <a:spcPct val="170000"/>
              </a:lnSpc>
            </a:pPr>
            <a:r>
              <a:rPr lang="en-US" sz="1050" dirty="0">
                <a:latin typeface="Calibri" panose="020F0502020204030204" pitchFamily="34" charset="0"/>
                <a:cs typeface="Calibri" panose="020F0502020204030204" pitchFamily="34" charset="0"/>
              </a:rPr>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Reduced Customer Engagement</a:t>
            </a:r>
            <a:endParaRPr lang="nb-NO"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latin typeface="Calibri" panose="020F0502020204030204" pitchFamily="34" charset="0"/>
                <a:cs typeface="Calibri" panose="020F0502020204030204" pitchFamily="34" charset="0"/>
              </a:rPr>
              <a:t>Declining Views:</a:t>
            </a:r>
          </a:p>
          <a:p>
            <a:pPr lvl="1">
              <a:lnSpc>
                <a:spcPct val="170000"/>
              </a:lnSpc>
            </a:pPr>
            <a:r>
              <a:rPr lang="en-US" dirty="0">
                <a:latin typeface="Calibri" panose="020F0502020204030204" pitchFamily="34" charset="0"/>
                <a:cs typeface="Calibri" panose="020F0502020204030204" pitchFamily="34" charset="0"/>
              </a:rPr>
              <a:t>Views peaked in February and July but declined from August and on, indicating reduced audience engagement in the later half of the year.</a:t>
            </a:r>
          </a:p>
          <a:p>
            <a:pPr>
              <a:lnSpc>
                <a:spcPct val="170000"/>
              </a:lnSpc>
            </a:pPr>
            <a:r>
              <a:rPr lang="en-US" b="1" dirty="0">
                <a:latin typeface="Calibri" panose="020F0502020204030204" pitchFamily="34" charset="0"/>
                <a:cs typeface="Calibri" panose="020F0502020204030204" pitchFamily="34" charset="0"/>
              </a:rPr>
              <a:t>Low Interaction Rates:</a:t>
            </a:r>
          </a:p>
          <a:p>
            <a:pPr lvl="1">
              <a:lnSpc>
                <a:spcPct val="170000"/>
              </a:lnSpc>
            </a:pPr>
            <a:r>
              <a:rPr lang="en-US" dirty="0">
                <a:latin typeface="Calibri" panose="020F0502020204030204" pitchFamily="34" charset="0"/>
                <a:cs typeface="Calibri" panose="020F0502020204030204" pitchFamily="34" charset="0"/>
              </a:rPr>
              <a:t>Clicks and likes remained consistently low compared to views, suggesting the need for more engaging content or stronger calls to action.</a:t>
            </a:r>
          </a:p>
          <a:p>
            <a:pPr>
              <a:lnSpc>
                <a:spcPct val="170000"/>
              </a:lnSpc>
            </a:pPr>
            <a:r>
              <a:rPr lang="en-US" b="1" dirty="0">
                <a:latin typeface="Calibri" panose="020F0502020204030204" pitchFamily="34" charset="0"/>
                <a:cs typeface="Calibri" panose="020F0502020204030204" pitchFamily="34" charset="0"/>
              </a:rPr>
              <a:t>Content Type Performance:</a:t>
            </a:r>
          </a:p>
          <a:p>
            <a:pPr lvl="1">
              <a:lnSpc>
                <a:spcPct val="170000"/>
              </a:lnSpc>
            </a:pPr>
            <a:r>
              <a:rPr lang="en-US" dirty="0">
                <a:latin typeface="Calibri" panose="020F0502020204030204" pitchFamily="34" charset="0"/>
                <a:cs typeface="Calibri" panose="020F0502020204030204" pitchFamily="34" charset="0"/>
              </a:rPr>
              <a:t>Blog content drove the most views, especially in April and July, while social media and video content maintained steady but slightly lower engagement.</a:t>
            </a:r>
            <a:endParaRPr lang="nb-NO"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b="1" dirty="0" err="1">
                <a:latin typeface="Calibri" panose="020F0502020204030204" pitchFamily="34" charset="0"/>
                <a:cs typeface="Calibri" panose="020F0502020204030204" pitchFamily="34" charset="0"/>
              </a:rPr>
              <a:t>Customer</a:t>
            </a:r>
            <a:r>
              <a:rPr lang="nb-NO" b="1" dirty="0">
                <a:latin typeface="Calibri" panose="020F0502020204030204" pitchFamily="34" charset="0"/>
                <a:cs typeface="Calibri" panose="020F0502020204030204" pitchFamily="34" charset="0"/>
              </a:rPr>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a:xfrm>
            <a:off x="838200" y="1825624"/>
            <a:ext cx="5181600" cy="4676775"/>
          </a:xfrm>
        </p:spPr>
        <p:txBody>
          <a:bodyPr>
            <a:noAutofit/>
          </a:bodyPr>
          <a:lstStyle/>
          <a:p>
            <a:pPr>
              <a:lnSpc>
                <a:spcPct val="170000"/>
              </a:lnSpc>
            </a:pPr>
            <a:r>
              <a:rPr lang="en-US" sz="1100" b="1" dirty="0">
                <a:latin typeface="Calibri" panose="020F0502020204030204" pitchFamily="34" charset="0"/>
                <a:cs typeface="Calibri" panose="020F0502020204030204" pitchFamily="34" charset="0"/>
              </a:rPr>
              <a:t>Customer Ratings Distribution:</a:t>
            </a:r>
          </a:p>
          <a:p>
            <a:pPr lvl="1">
              <a:lnSpc>
                <a:spcPct val="170000"/>
              </a:lnSpc>
            </a:pPr>
            <a:r>
              <a:rPr lang="en-US" sz="1050" dirty="0">
                <a:latin typeface="Calibri" panose="020F0502020204030204" pitchFamily="34" charset="0"/>
                <a:cs typeface="Calibri" panose="020F0502020204030204" pitchFamily="34" charset="0"/>
              </a:rPr>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sz="1100" b="1" dirty="0">
                <a:latin typeface="Calibri" panose="020F0502020204030204" pitchFamily="34" charset="0"/>
                <a:cs typeface="Calibri" panose="020F0502020204030204" pitchFamily="34" charset="0"/>
              </a:rPr>
              <a:t>Sentiment Analysis:</a:t>
            </a:r>
          </a:p>
          <a:p>
            <a:pPr lvl="1">
              <a:lnSpc>
                <a:spcPct val="170000"/>
              </a:lnSpc>
            </a:pPr>
            <a:r>
              <a:rPr lang="en-US" sz="1050" dirty="0">
                <a:latin typeface="Calibri" panose="020F0502020204030204" pitchFamily="34" charset="0"/>
                <a:cs typeface="Calibri" panose="020F0502020204030204" pitchFamily="34" charset="0"/>
              </a:rPr>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sz="1100" b="1" dirty="0">
                <a:latin typeface="Calibri" panose="020F0502020204030204" pitchFamily="34" charset="0"/>
                <a:cs typeface="Calibri" panose="020F0502020204030204" pitchFamily="34" charset="0"/>
              </a:rPr>
              <a:t>Opportunity for Improvement:</a:t>
            </a:r>
          </a:p>
          <a:p>
            <a:pPr lvl="1">
              <a:lnSpc>
                <a:spcPct val="170000"/>
              </a:lnSpc>
            </a:pPr>
            <a:r>
              <a:rPr lang="en-US" sz="1050" dirty="0">
                <a:latin typeface="Calibri" panose="020F0502020204030204" pitchFamily="34" charset="0"/>
                <a:cs typeface="Calibri" panose="020F0502020204030204" pitchFamily="34" charset="0"/>
              </a:rPr>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sz="105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a:xfrm>
            <a:off x="839788" y="365126"/>
            <a:ext cx="10515600" cy="1223530"/>
          </a:xfrm>
        </p:spPr>
        <p:txBody>
          <a:bodyPr/>
          <a:lstStyle/>
          <a:p>
            <a:r>
              <a:rPr lang="nb-NO" b="1" dirty="0">
                <a:latin typeface="Calibri" panose="020F0502020204030204" pitchFamily="34" charset="0"/>
                <a:cs typeface="Calibri" panose="020F0502020204030204" pitchFamily="34" charset="0"/>
              </a:rPr>
              <a:t>Goals &amp; </a:t>
            </a:r>
            <a:r>
              <a:rPr lang="nb-NO" b="1" dirty="0" err="1">
                <a:latin typeface="Calibri" panose="020F0502020204030204" pitchFamily="34" charset="0"/>
                <a:cs typeface="Calibri" panose="020F0502020204030204" pitchFamily="34" charset="0"/>
              </a:rPr>
              <a:t>Actions</a:t>
            </a:r>
            <a:endParaRPr lang="nb-NO" b="1" dirty="0">
              <a:latin typeface="Calibri" panose="020F0502020204030204" pitchFamily="34" charset="0"/>
              <a:cs typeface="Calibri" panose="020F0502020204030204" pitchFamily="34" charset="0"/>
            </a:endParaRPr>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a:xfrm>
            <a:off x="839788" y="1681163"/>
            <a:ext cx="5157787" cy="526328"/>
          </a:xfrm>
        </p:spPr>
        <p:txBody>
          <a:bodyPr/>
          <a:lstStyle/>
          <a:p>
            <a:r>
              <a:rPr lang="en-US" dirty="0">
                <a:latin typeface="Calibri" panose="020F0502020204030204" pitchFamily="34" charset="0"/>
                <a:cs typeface="Calibri" panose="020F0502020204030204" pitchFamily="34" charset="0"/>
              </a:rPr>
              <a:t>Goals</a:t>
            </a:r>
            <a:endParaRPr lang="nb-NO" dirty="0">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7" y="2218748"/>
            <a:ext cx="5157787" cy="4329834"/>
          </a:xfrm>
        </p:spPr>
        <p:txBody>
          <a:bodyPr>
            <a:noAutofit/>
          </a:bodyPr>
          <a:lstStyle/>
          <a:p>
            <a:pPr>
              <a:lnSpc>
                <a:spcPct val="170000"/>
              </a:lnSpc>
            </a:pPr>
            <a:r>
              <a:rPr lang="en-US" sz="1000" b="1" dirty="0">
                <a:latin typeface="Calibri" panose="020F0502020204030204" pitchFamily="34" charset="0"/>
                <a:cs typeface="Calibri" panose="020F0502020204030204" pitchFamily="34" charset="0"/>
              </a:rPr>
              <a:t>Increase Conversion Rates:</a:t>
            </a:r>
          </a:p>
          <a:p>
            <a:pPr lvl="1">
              <a:lnSpc>
                <a:spcPct val="170000"/>
              </a:lnSpc>
            </a:pPr>
            <a:r>
              <a:rPr lang="en-US" sz="1000" b="1" dirty="0">
                <a:latin typeface="Calibri" panose="020F0502020204030204" pitchFamily="34" charset="0"/>
                <a:cs typeface="Calibri" panose="020F0502020204030204" pitchFamily="34" charset="0"/>
              </a:rPr>
              <a:t>Goal: </a:t>
            </a:r>
            <a:r>
              <a:rPr lang="en-US" sz="1000" dirty="0">
                <a:latin typeface="Calibri" panose="020F0502020204030204" pitchFamily="34" charset="0"/>
                <a:cs typeface="Calibri" panose="020F0502020204030204" pitchFamily="34" charset="0"/>
              </a:rPr>
              <a:t>Identify factors impacting the conversion rate and provide recommendations to improve it.</a:t>
            </a:r>
          </a:p>
          <a:p>
            <a:pPr lvl="1">
              <a:lnSpc>
                <a:spcPct val="170000"/>
              </a:lnSpc>
            </a:pPr>
            <a:r>
              <a:rPr lang="en-US" sz="1000" b="1" dirty="0">
                <a:latin typeface="Calibri" panose="020F0502020204030204" pitchFamily="34" charset="0"/>
                <a:cs typeface="Calibri" panose="020F0502020204030204" pitchFamily="34" charset="0"/>
              </a:rPr>
              <a:t>Insight: </a:t>
            </a:r>
            <a:r>
              <a:rPr lang="en-US" sz="1000" dirty="0">
                <a:latin typeface="Calibri" panose="020F0502020204030204" pitchFamily="34" charset="0"/>
                <a:cs typeface="Calibri" panose="020F0502020204030204" pitchFamily="34" charset="0"/>
              </a:rPr>
              <a:t>Highlight key stages where visitors drop off and suggest improvements to optimize the conversion funnel.</a:t>
            </a:r>
          </a:p>
          <a:p>
            <a:pPr>
              <a:lnSpc>
                <a:spcPct val="170000"/>
              </a:lnSpc>
            </a:pPr>
            <a:r>
              <a:rPr lang="en-US" sz="1000" b="1" dirty="0">
                <a:latin typeface="Calibri" panose="020F0502020204030204" pitchFamily="34" charset="0"/>
                <a:cs typeface="Calibri" panose="020F0502020204030204" pitchFamily="34" charset="0"/>
              </a:rPr>
              <a:t>Enhance Customer Engagement:</a:t>
            </a:r>
            <a:endParaRPr lang="en-US" sz="1000" dirty="0">
              <a:latin typeface="Calibri" panose="020F0502020204030204" pitchFamily="34" charset="0"/>
              <a:cs typeface="Calibri" panose="020F0502020204030204" pitchFamily="34" charset="0"/>
            </a:endParaRPr>
          </a:p>
          <a:p>
            <a:pPr lvl="1">
              <a:lnSpc>
                <a:spcPct val="170000"/>
              </a:lnSpc>
            </a:pPr>
            <a:r>
              <a:rPr lang="en-US" sz="1000" b="1" dirty="0">
                <a:latin typeface="Calibri" panose="020F0502020204030204" pitchFamily="34" charset="0"/>
                <a:cs typeface="Calibri" panose="020F0502020204030204" pitchFamily="34" charset="0"/>
              </a:rPr>
              <a:t>Goal:</a:t>
            </a:r>
            <a:r>
              <a:rPr lang="en-US" sz="1000" dirty="0">
                <a:latin typeface="Calibri" panose="020F0502020204030204" pitchFamily="34" charset="0"/>
                <a:cs typeface="Calibri" panose="020F0502020204030204" pitchFamily="34" charset="0"/>
              </a:rPr>
              <a:t> Determine which types of content drive the highest engagement. </a:t>
            </a:r>
          </a:p>
          <a:p>
            <a:pPr lvl="1">
              <a:lnSpc>
                <a:spcPct val="170000"/>
              </a:lnSpc>
            </a:pPr>
            <a:r>
              <a:rPr lang="en-US" sz="1000" b="1" dirty="0">
                <a:latin typeface="Calibri" panose="020F0502020204030204" pitchFamily="34" charset="0"/>
                <a:cs typeface="Calibri" panose="020F0502020204030204" pitchFamily="34" charset="0"/>
              </a:rPr>
              <a:t>Insight:</a:t>
            </a:r>
            <a:r>
              <a:rPr lang="en-US" sz="1000" dirty="0">
                <a:latin typeface="Calibri" panose="020F0502020204030204" pitchFamily="34" charset="0"/>
                <a:cs typeface="Calibri" panose="020F0502020204030204" pitchFamily="34" charset="0"/>
              </a:rPr>
              <a:t> Analyze interaction levels with different types of marketing content to inform better content strategies.</a:t>
            </a:r>
          </a:p>
          <a:p>
            <a:pPr>
              <a:lnSpc>
                <a:spcPct val="170000"/>
              </a:lnSpc>
            </a:pPr>
            <a:r>
              <a:rPr lang="en-US" sz="1000" b="1" dirty="0">
                <a:latin typeface="Calibri" panose="020F0502020204030204" pitchFamily="34" charset="0"/>
                <a:cs typeface="Calibri" panose="020F0502020204030204" pitchFamily="34" charset="0"/>
              </a:rPr>
              <a:t>Improve Customer Feedback Scores:</a:t>
            </a:r>
            <a:endParaRPr lang="en-US" sz="1000" dirty="0">
              <a:latin typeface="Calibri" panose="020F0502020204030204" pitchFamily="34" charset="0"/>
              <a:cs typeface="Calibri" panose="020F0502020204030204" pitchFamily="34" charset="0"/>
            </a:endParaRPr>
          </a:p>
          <a:p>
            <a:pPr lvl="1">
              <a:lnSpc>
                <a:spcPct val="170000"/>
              </a:lnSpc>
            </a:pPr>
            <a:r>
              <a:rPr lang="en-US" sz="1000" b="1" dirty="0">
                <a:latin typeface="Calibri" panose="020F0502020204030204" pitchFamily="34" charset="0"/>
                <a:cs typeface="Calibri" panose="020F0502020204030204" pitchFamily="34" charset="0"/>
              </a:rPr>
              <a:t>Goal:</a:t>
            </a:r>
            <a:r>
              <a:rPr lang="en-US" sz="1000" dirty="0">
                <a:latin typeface="Calibri" panose="020F0502020204030204" pitchFamily="34" charset="0"/>
                <a:cs typeface="Calibri" panose="020F0502020204030204" pitchFamily="34" charset="0"/>
              </a:rPr>
              <a:t> Understand common themes in customer reviews and provide actionable insights.</a:t>
            </a:r>
          </a:p>
          <a:p>
            <a:pPr lvl="1">
              <a:lnSpc>
                <a:spcPct val="170000"/>
              </a:lnSpc>
            </a:pPr>
            <a:r>
              <a:rPr lang="en-US" sz="1000" b="1" dirty="0">
                <a:latin typeface="Calibri" panose="020F0502020204030204" pitchFamily="34" charset="0"/>
                <a:cs typeface="Calibri" panose="020F0502020204030204" pitchFamily="34" charset="0"/>
              </a:rPr>
              <a:t>Insight:</a:t>
            </a:r>
            <a:r>
              <a:rPr lang="en-US" sz="1000" dirty="0">
                <a:latin typeface="Calibri" panose="020F0502020204030204" pitchFamily="34" charset="0"/>
                <a:cs typeface="Calibri" panose="020F0502020204030204" pitchFamily="34" charset="0"/>
              </a:rPr>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a:xfrm>
            <a:off x="6172200" y="1681163"/>
            <a:ext cx="5183188" cy="526328"/>
          </a:xfrm>
        </p:spPr>
        <p:txBody>
          <a:bodyPr/>
          <a:lstStyle/>
          <a:p>
            <a:r>
              <a:rPr lang="en-US" dirty="0">
                <a:latin typeface="Calibri" panose="020F0502020204030204" pitchFamily="34" charset="0"/>
                <a:cs typeface="Calibri" panose="020F0502020204030204" pitchFamily="34" charset="0"/>
              </a:rPr>
              <a:t>Actions</a:t>
            </a:r>
            <a:endParaRPr lang="nb-NO"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218748"/>
            <a:ext cx="5183188" cy="4440670"/>
          </a:xfrm>
        </p:spPr>
        <p:txBody>
          <a:bodyPr>
            <a:noAutofit/>
          </a:bodyPr>
          <a:lstStyle/>
          <a:p>
            <a:pPr>
              <a:lnSpc>
                <a:spcPct val="120000"/>
              </a:lnSpc>
            </a:pPr>
            <a:r>
              <a:rPr lang="nb-NO" sz="1000" b="1" dirty="0" err="1">
                <a:latin typeface="Calibri" panose="020F0502020204030204" pitchFamily="34" charset="0"/>
                <a:cs typeface="Calibri" panose="020F0502020204030204" pitchFamily="34" charset="0"/>
              </a:rPr>
              <a:t>Increase</a:t>
            </a:r>
            <a:r>
              <a:rPr lang="nb-NO" sz="1000" b="1" dirty="0">
                <a:latin typeface="Calibri" panose="020F0502020204030204" pitchFamily="34" charset="0"/>
                <a:cs typeface="Calibri" panose="020F0502020204030204" pitchFamily="34" charset="0"/>
              </a:rPr>
              <a:t> Conversion Rates:</a:t>
            </a:r>
          </a:p>
          <a:p>
            <a:pPr lvl="1">
              <a:lnSpc>
                <a:spcPct val="120000"/>
              </a:lnSpc>
            </a:pPr>
            <a:r>
              <a:rPr lang="en-US" sz="1000" u="sng" dirty="0">
                <a:latin typeface="Calibri" panose="020F0502020204030204" pitchFamily="34" charset="0"/>
                <a:cs typeface="Calibri" panose="020F0502020204030204" pitchFamily="34" charset="0"/>
              </a:rPr>
              <a:t>Target High-Performing Product Categories</a:t>
            </a:r>
            <a:r>
              <a:rPr lang="en-US" sz="1000" dirty="0">
                <a:latin typeface="Calibri" panose="020F0502020204030204" pitchFamily="34" charset="0"/>
                <a:cs typeface="Calibri" panose="020F0502020204030204" pitchFamily="34" charset="0"/>
              </a:rPr>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1000" dirty="0">
              <a:latin typeface="Calibri" panose="020F0502020204030204" pitchFamily="34" charset="0"/>
              <a:cs typeface="Calibri" panose="020F0502020204030204" pitchFamily="34" charset="0"/>
            </a:endParaRPr>
          </a:p>
          <a:p>
            <a:pPr>
              <a:lnSpc>
                <a:spcPct val="120000"/>
              </a:lnSpc>
            </a:pPr>
            <a:r>
              <a:rPr lang="nb-NO" sz="1000" b="1" dirty="0" err="1">
                <a:latin typeface="Calibri" panose="020F0502020204030204" pitchFamily="34" charset="0"/>
                <a:cs typeface="Calibri" panose="020F0502020204030204" pitchFamily="34" charset="0"/>
              </a:rPr>
              <a:t>Enhance</a:t>
            </a:r>
            <a:r>
              <a:rPr lang="nb-NO" sz="1000" b="1" dirty="0">
                <a:latin typeface="Calibri" panose="020F0502020204030204" pitchFamily="34" charset="0"/>
                <a:cs typeface="Calibri" panose="020F0502020204030204" pitchFamily="34" charset="0"/>
              </a:rPr>
              <a:t> </a:t>
            </a:r>
            <a:r>
              <a:rPr lang="nb-NO" sz="1000" b="1" dirty="0" err="1">
                <a:latin typeface="Calibri" panose="020F0502020204030204" pitchFamily="34" charset="0"/>
                <a:cs typeface="Calibri" panose="020F0502020204030204" pitchFamily="34" charset="0"/>
              </a:rPr>
              <a:t>Customer</a:t>
            </a:r>
            <a:r>
              <a:rPr lang="nb-NO" sz="1000" b="1" dirty="0">
                <a:latin typeface="Calibri" panose="020F0502020204030204" pitchFamily="34" charset="0"/>
                <a:cs typeface="Calibri" panose="020F0502020204030204" pitchFamily="34" charset="0"/>
              </a:rPr>
              <a:t> </a:t>
            </a:r>
            <a:r>
              <a:rPr lang="nb-NO" sz="1000" b="1" dirty="0" err="1">
                <a:latin typeface="Calibri" panose="020F0502020204030204" pitchFamily="34" charset="0"/>
                <a:cs typeface="Calibri" panose="020F0502020204030204" pitchFamily="34" charset="0"/>
              </a:rPr>
              <a:t>Engagement</a:t>
            </a:r>
            <a:r>
              <a:rPr lang="nb-NO" sz="1000" b="1" dirty="0">
                <a:latin typeface="Calibri" panose="020F0502020204030204" pitchFamily="34" charset="0"/>
                <a:cs typeface="Calibri" panose="020F0502020204030204" pitchFamily="34" charset="0"/>
              </a:rPr>
              <a:t>:</a:t>
            </a:r>
          </a:p>
          <a:p>
            <a:pPr lvl="1">
              <a:lnSpc>
                <a:spcPct val="120000"/>
              </a:lnSpc>
            </a:pPr>
            <a:r>
              <a:rPr lang="en-US" sz="1000" u="sng" dirty="0">
                <a:latin typeface="Calibri" panose="020F0502020204030204" pitchFamily="34" charset="0"/>
                <a:cs typeface="Calibri" panose="020F0502020204030204" pitchFamily="34" charset="0"/>
              </a:rPr>
              <a:t>Revitalize Content Strategy</a:t>
            </a:r>
            <a:r>
              <a:rPr lang="en-US" sz="1000" dirty="0">
                <a:latin typeface="Calibri" panose="020F0502020204030204" pitchFamily="34" charset="0"/>
                <a:cs typeface="Calibri" panose="020F0502020204030204" pitchFamily="34" charset="0"/>
              </a:rPr>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1000" dirty="0">
              <a:latin typeface="Calibri" panose="020F0502020204030204" pitchFamily="34" charset="0"/>
              <a:cs typeface="Calibri" panose="020F0502020204030204" pitchFamily="34" charset="0"/>
            </a:endParaRPr>
          </a:p>
          <a:p>
            <a:pPr>
              <a:lnSpc>
                <a:spcPct val="120000"/>
              </a:lnSpc>
            </a:pPr>
            <a:r>
              <a:rPr lang="nb-NO" sz="1000" b="1" dirty="0" err="1">
                <a:latin typeface="Calibri" panose="020F0502020204030204" pitchFamily="34" charset="0"/>
                <a:cs typeface="Calibri" panose="020F0502020204030204" pitchFamily="34" charset="0"/>
              </a:rPr>
              <a:t>Improve</a:t>
            </a:r>
            <a:r>
              <a:rPr lang="nb-NO" sz="1000" b="1" dirty="0">
                <a:latin typeface="Calibri" panose="020F0502020204030204" pitchFamily="34" charset="0"/>
                <a:cs typeface="Calibri" panose="020F0502020204030204" pitchFamily="34" charset="0"/>
              </a:rPr>
              <a:t> </a:t>
            </a:r>
            <a:r>
              <a:rPr lang="nb-NO" sz="1000" b="1" dirty="0" err="1">
                <a:latin typeface="Calibri" panose="020F0502020204030204" pitchFamily="34" charset="0"/>
                <a:cs typeface="Calibri" panose="020F0502020204030204" pitchFamily="34" charset="0"/>
              </a:rPr>
              <a:t>Customer</a:t>
            </a:r>
            <a:r>
              <a:rPr lang="nb-NO" sz="1000" b="1" dirty="0">
                <a:latin typeface="Calibri" panose="020F0502020204030204" pitchFamily="34" charset="0"/>
                <a:cs typeface="Calibri" panose="020F0502020204030204" pitchFamily="34" charset="0"/>
              </a:rPr>
              <a:t> Feedback Scores:</a:t>
            </a:r>
          </a:p>
          <a:p>
            <a:pPr lvl="1">
              <a:lnSpc>
                <a:spcPct val="120000"/>
              </a:lnSpc>
            </a:pPr>
            <a:r>
              <a:rPr lang="en-US" sz="1000" u="sng" dirty="0">
                <a:latin typeface="Calibri" panose="020F0502020204030204" pitchFamily="34" charset="0"/>
                <a:cs typeface="Calibri" panose="020F0502020204030204" pitchFamily="34" charset="0"/>
              </a:rPr>
              <a:t>Address Mixed and Negative Feedback: </a:t>
            </a:r>
            <a:r>
              <a:rPr lang="en-US" sz="1000" dirty="0">
                <a:latin typeface="Calibri" panose="020F0502020204030204" pitchFamily="34" charset="0"/>
                <a:cs typeface="Calibri" panose="020F0502020204030204" pitchFamily="34" charset="0"/>
              </a:rPr>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r>
              <a:rPr lang="en-US" sz="900" dirty="0"/>
              <a: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113</TotalTime>
  <Words>786</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Calibri</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Presentation</dc:title>
  <dc:creator>Ali Ahmad</dc:creator>
  <cp:lastModifiedBy>dawit atreso</cp:lastModifiedBy>
  <cp:revision>2</cp:revision>
  <dcterms:created xsi:type="dcterms:W3CDTF">2024-09-03T15:16:05Z</dcterms:created>
  <dcterms:modified xsi:type="dcterms:W3CDTF">2024-12-22T00:12:31Z</dcterms:modified>
</cp:coreProperties>
</file>