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25" Type="http://schemas.openxmlformats.org/officeDocument/2006/relationships/theme" Target="theme/theme1.xml" /><Relationship Id="rId1" Type="http://schemas.openxmlformats.org/officeDocument/2006/relationships/slideMaster" Target="slideMasters/slideMaster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jp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hc.labnet.sfbu.edu/~henry/npu/classes/algorithm/tutorialpoints_dsa/slide/depth_first_traversal.html" TargetMode="External" /><Relationship Id="rId3" Type="http://schemas.openxmlformats.org/officeDocument/2006/relationships/hyperlink" Target="http://www.tutorialspoint.com/data_structures_algorithms/depth_first_traversal.htm" TargetMode="Externa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12.xml" /><Relationship Id="rId5" Type="http://schemas.openxmlformats.org/officeDocument/2006/relationships/slide" Target="slide13.xml" /><Relationship Id="rId6" Type="http://schemas.openxmlformats.org/officeDocument/2006/relationships/slide" Target="slide17.xml" /><Relationship Id="rId7" Type="http://schemas.openxmlformats.org/officeDocument/2006/relationships/slide" Target="slide18.xml" /><Relationship Id="rId8" Type="http://schemas.openxmlformats.org/officeDocument/2006/relationships/slide" Target="slide19.xml" /><Relationship Id="rId9" Type="http://schemas.openxmlformats.org/officeDocument/2006/relationships/slide" Target="slide20.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jp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Depth-First Traversal using Clear Route (Street, Highway) and Unclear Route (Hotel, Hospital)</a:t>
            </a:r>
          </a:p>
          <a:p>
            <a:pPr lvl="0" marL="0" indent="0">
              <a:buNone/>
            </a:pPr>
            <a:r>
              <a:rPr/>
              <a:t>19819 - Dawit Woldemichael</a:t>
            </a:r>
          </a:p>
          <a:p>
            <a:pPr lvl="0" marL="0" indent="0">
              <a:buNone/>
            </a:pPr>
            <a:r>
              <a:rPr/>
              <a:t>Professor Henry Chang</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AutoNum type="arabicPeriod"/>
            </a:pPr>
            <a:r>
              <a:rPr/>
              <a:t>Matrix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edia/image5.jpg" id="0" name="Picture 1"/>
          <p:cNvPicPr>
            <a:picLocks noGrp="1" noChangeAspect="1"/>
          </p:cNvPicPr>
          <p:nvPr/>
        </p:nvPicPr>
        <p:blipFill>
          <a:blip r:embed="rId2"/>
          <a:stretch>
            <a:fillRect/>
          </a:stretch>
        </p:blipFill>
        <p:spPr bwMode="auto">
          <a:xfrm>
            <a:off x="2463800" y="1600200"/>
            <a:ext cx="4216400" cy="45212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Implementation</a:t>
            </a:r>
          </a:p>
        </p:txBody>
      </p:sp>
      <p:sp>
        <p:nvSpPr>
          <p:cNvPr id="3" name="Content Placeholder 2"/>
          <p:cNvSpPr>
            <a:spLocks noGrp="1"/>
          </p:cNvSpPr>
          <p:nvPr>
            <p:ph idx="1"/>
          </p:nvPr>
        </p:nvSpPr>
        <p:spPr/>
        <p:txBody>
          <a:bodyPr/>
          <a:lstStyle/>
          <a:p>
            <a:pPr lvl="0" marL="0" indent="0">
              <a:buNone/>
            </a:pPr>
            <a:r>
              <a:rPr/>
              <a:t>I used Python for solving the problem using DFS approach. The Python code implementation for solving the problem involves the following steps:</a:t>
            </a:r>
          </a:p>
          <a:p>
            <a:pPr lvl="1"/>
            <a:r>
              <a:rPr/>
              <a:t>Define the four possible directions: right, left, up, down.</a:t>
            </a:r>
          </a:p>
          <a:p>
            <a:pPr lvl="1"/>
            <a:r>
              <a:rPr/>
              <a:t>Implement a recursive dfs function to explore the maze.</a:t>
            </a:r>
          </a:p>
          <a:p>
            <a:pPr lvl="1"/>
            <a:r>
              <a:rPr/>
              <a:t>Mark visited cells as '2' to avoid revisiting them.</a:t>
            </a:r>
          </a:p>
          <a:p>
            <a:pPr lvl="1"/>
            <a:r>
              <a:rPr/>
              <a:t>Backtrack and explore other directions if a dead-end is reached.</a:t>
            </a:r>
          </a:p>
          <a:p>
            <a:pPr lvl="0" marL="0" indent="0">
              <a:buNone/>
            </a:pPr>
            <a:r>
              <a:rPr/>
              <a:t>def hasPath(maze, start, destination):</a:t>
            </a:r>
          </a:p>
          <a:p>
            <a:pPr lvl="0" marL="0" indent="0">
              <a:buNone/>
            </a:pPr>
            <a:r>
              <a:rPr/>
              <a:t>    # Define directions: up, down, left, right</a:t>
            </a:r>
          </a:p>
          <a:p>
            <a:pPr lvl="0" marL="0" indent="0">
              <a:buNone/>
            </a:pPr>
            <a:r>
              <a:rPr/>
              <a:t>    directions = [(-1, 0), (1, 0), (0, -1), (0, 1)]</a:t>
            </a:r>
          </a:p>
          <a:p>
            <a:pPr lvl="0" marL="0" indent="0">
              <a:buNone/>
            </a:pPr>
            <a:r>
              <a:rPr/>
              <a:t>   </a:t>
            </a:r>
          </a:p>
          <a:p>
            <a:pPr lvl="0" marL="0" indent="0">
              <a:buNone/>
            </a:pPr>
            <a:r>
              <a:rPr/>
              <a:t>    def dfs(x, y):</a:t>
            </a:r>
          </a:p>
          <a:p>
            <a:pPr lvl="0" marL="0" indent="0">
              <a:buNone/>
            </a:pPr>
            <a:r>
              <a:rPr/>
              <a:t>        if [x, y] == destination:</a:t>
            </a:r>
          </a:p>
          <a:p>
            <a:pPr lvl="0" marL="0" indent="0">
              <a:buNone/>
            </a:pPr>
            <a:r>
              <a:rPr/>
              <a:t>            return True</a:t>
            </a:r>
          </a:p>
          <a:p>
            <a:pPr lvl="0" marL="0" indent="0">
              <a:buNone/>
            </a:pPr>
            <a:r>
              <a:rPr/>
              <a:t>       </a:t>
            </a:r>
          </a:p>
          <a:p>
            <a:pPr lvl="0" marL="0" indent="0">
              <a:buNone/>
            </a:pPr>
            <a:r>
              <a:rPr/>
              <a:t>        # Mark the current cell as visited</a:t>
            </a:r>
          </a:p>
          <a:p>
            <a:pPr lvl="0" marL="0" indent="0">
              <a:buNone/>
            </a:pPr>
            <a:r>
              <a:rPr/>
              <a:t>        maze[x][y] = 2</a:t>
            </a:r>
          </a:p>
          <a:p>
            <a:pPr lvl="0" marL="0" indent="0">
              <a:buNone/>
            </a:pPr>
            <a:r>
              <a:rPr/>
              <a:t>       </a:t>
            </a:r>
          </a:p>
          <a:p>
            <a:pPr lvl="0" marL="0" indent="0">
              <a:buNone/>
            </a:pPr>
            <a:r>
              <a:rPr/>
              <a:t>        for dx, dy in directions:</a:t>
            </a:r>
          </a:p>
          <a:p>
            <a:pPr lvl="0" marL="0" indent="0">
              <a:buNone/>
            </a:pPr>
            <a:r>
              <a:rPr/>
              <a:t>            # Keep moving in a certain direction until you hit a wall or reach the boundary</a:t>
            </a:r>
          </a:p>
          <a:p>
            <a:pPr lvl="0" marL="0" indent="0">
              <a:buNone/>
            </a:pPr>
            <a:r>
              <a:rPr/>
              <a:t>            newX, newY = x + dx, y + dy</a:t>
            </a:r>
          </a:p>
          <a:p>
            <a:pPr lvl="0" marL="0" indent="0">
              <a:buNone/>
            </a:pPr>
            <a:r>
              <a:rPr/>
              <a:t>            while 0 &lt;= newX &lt; len(maze) and 0 &lt;= newY &lt; len(maze[0]) and maze[newX][newY] != 1:</a:t>
            </a:r>
          </a:p>
          <a:p>
            <a:pPr lvl="0" marL="0" indent="0">
              <a:buNone/>
            </a:pPr>
            <a:r>
              <a:rPr/>
              <a:t>                newX += dx</a:t>
            </a:r>
          </a:p>
          <a:p>
            <a:pPr lvl="0" marL="0" indent="0">
              <a:buNone/>
            </a:pPr>
            <a:r>
              <a:rPr/>
              <a:t>                newY += dy</a:t>
            </a:r>
          </a:p>
          <a:p>
            <a:pPr lvl="0" marL="0" indent="0">
              <a:buNone/>
            </a:pPr>
            <a:r>
              <a:rPr/>
              <a:t>           </a:t>
            </a:r>
          </a:p>
          <a:p>
            <a:pPr lvl="0" marL="0" indent="0">
              <a:buNone/>
            </a:pPr>
            <a:r>
              <a:rPr/>
              <a:t>            # Backtrack and explore other directions</a:t>
            </a:r>
          </a:p>
          <a:p>
            <a:pPr lvl="0" marL="0" indent="0">
              <a:buNone/>
            </a:pPr>
            <a:r>
              <a:rPr/>
              <a:t>            if dfs(newX - dx, newY - dy):</a:t>
            </a:r>
          </a:p>
          <a:p>
            <a:pPr lvl="0" marL="0" indent="0">
              <a:buNone/>
            </a:pPr>
            <a:r>
              <a:rPr/>
              <a:t>                return True</a:t>
            </a:r>
          </a:p>
          <a:p>
            <a:pPr lvl="0" marL="0" indent="0">
              <a:buNone/>
            </a:pPr>
            <a:r>
              <a:rPr/>
              <a:t>       </a:t>
            </a:r>
          </a:p>
          <a:p>
            <a:pPr lvl="0" marL="0" indent="0">
              <a:buNone/>
            </a:pPr>
            <a:r>
              <a:rPr/>
              <a:t>        return False</a:t>
            </a:r>
          </a:p>
          <a:p>
            <a:pPr lvl="0" marL="0" indent="0">
              <a:buNone/>
            </a:pPr>
            <a:r>
              <a:rPr/>
              <a:t>   </a:t>
            </a:r>
          </a:p>
          <a:p>
            <a:pPr lvl="0" marL="0" indent="0">
              <a:buNone/>
            </a:pPr>
            <a:r>
              <a:rPr/>
              <a:t>    return dfs(start[0], start[1])</a:t>
            </a:r>
          </a:p>
          <a:p>
            <a:pPr lvl="0" marL="0" indent="0">
              <a:buNone/>
            </a:pPr>
            <a:r>
              <a:rPr/>
              <a:t># Test data</a:t>
            </a:r>
          </a:p>
          <a:p>
            <a:pPr lvl="0" marL="0" indent="0">
              <a:buNone/>
            </a:pPr>
            <a:r>
              <a:rPr/>
              <a:t>maze = [[0, 0, 1, 0, 0], [0, 0, 0, 0, 0], [0, 0, 0, 1, 0], [1, 1, 0, 1, 1], [0, 0, 0, 0, 0]]</a:t>
            </a:r>
          </a:p>
          <a:p>
            <a:pPr lvl="0" marL="0" indent="0">
              <a:buNone/>
            </a:pPr>
            <a:r>
              <a:rPr/>
              <a:t>start = [0, 4]</a:t>
            </a:r>
          </a:p>
          <a:p>
            <a:pPr lvl="0" marL="0" indent="0">
              <a:buNone/>
            </a:pPr>
            <a:r>
              <a:rPr/>
              <a:t>destination = [4, 4]</a:t>
            </a:r>
          </a:p>
          <a:p>
            <a:pPr lvl="0" marL="0" indent="0">
              <a:buNone/>
            </a:pPr>
            <a:r>
              <a:rPr/>
              <a:t>print(hasPath(maze, start, destination))  # Output: True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p>
        </p:txBody>
      </p:sp>
      <p:sp>
        <p:nvSpPr>
          <p:cNvPr id="3" name="Content Placeholder 2"/>
          <p:cNvSpPr>
            <a:spLocks noGrp="1"/>
          </p:cNvSpPr>
          <p:nvPr>
            <p:ph idx="1"/>
          </p:nvPr>
        </p:nvSpPr>
        <p:spPr/>
        <p:txBody>
          <a:bodyPr/>
          <a:lstStyle/>
          <a:p>
            <a:pPr lvl="0" marL="0" indent="0">
              <a:buNone/>
            </a:pPr>
            <a:r>
              <a:rPr/>
              <a:t>The provided test data is used to validate the correctness of the implemented solution. The test data includes a sample maze, start cell, and destination cell with the expected output.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edia/image7.png" id="0" name="Picture 1"/>
          <p:cNvPicPr>
            <a:picLocks noGrp="1" noChangeAspect="1"/>
          </p:cNvPicPr>
          <p:nvPr/>
        </p:nvPicPr>
        <p:blipFill>
          <a:blip r:embed="rId2"/>
          <a:stretch>
            <a:fillRect/>
          </a:stretch>
        </p:blipFill>
        <p:spPr bwMode="auto">
          <a:xfrm>
            <a:off x="2984500" y="1600200"/>
            <a:ext cx="3187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a:t>
            </a:r>
            <a:r>
              <a:rPr/>
              <a:t> </a:t>
            </a:r>
            <a:r>
              <a:rPr/>
              <a:t>screenshot</a:t>
            </a:r>
            <a:r>
              <a:rPr/>
              <a:t> </a:t>
            </a:r>
            <a:r>
              <a:rPr/>
              <a:t>of</a:t>
            </a:r>
            <a:r>
              <a:rPr/>
              <a:t> </a:t>
            </a:r>
            <a:r>
              <a:rPr/>
              <a:t>a</a:t>
            </a:r>
            <a:r>
              <a:rPr/>
              <a:t> </a:t>
            </a:r>
            <a:r>
              <a:rPr/>
              <a:t>computer</a:t>
            </a:r>
            <a:r>
              <a:rPr/>
              <a:t> </a:t>
            </a:r>
            <a:r>
              <a:rPr/>
              <a:t>program</a:t>
            </a:r>
            <a:r>
              <a:rPr/>
              <a:t> </a:t>
            </a:r>
            <a:r>
              <a:rPr/>
              <a:t>Description</a:t>
            </a:r>
            <a:r>
              <a:rPr/>
              <a:t> </a:t>
            </a:r>
            <a:r>
              <a:rPr/>
              <a:t>automatically</a:t>
            </a:r>
            <a:r>
              <a:rPr/>
              <a:t> </a:t>
            </a:r>
            <a:r>
              <a:rPr/>
              <a:t>generated</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edia/image8.png" id="0" name="Picture 1"/>
          <p:cNvPicPr>
            <a:picLocks noGrp="1" noChangeAspect="1"/>
          </p:cNvPicPr>
          <p:nvPr/>
        </p:nvPicPr>
        <p:blipFill>
          <a:blip r:embed="rId2"/>
          <a:stretch>
            <a:fillRect/>
          </a:stretch>
        </p:blipFill>
        <p:spPr bwMode="auto">
          <a:xfrm>
            <a:off x="2743200" y="1600200"/>
            <a:ext cx="3644900" cy="45212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edia/image9.png" id="0" name="Picture 1"/>
          <p:cNvPicPr>
            <a:picLocks noGrp="1" noChangeAspect="1"/>
          </p:cNvPicPr>
          <p:nvPr/>
        </p:nvPicPr>
        <p:blipFill>
          <a:blip r:embed="rId2"/>
          <a:stretch>
            <a:fillRect/>
          </a:stretch>
        </p:blipFill>
        <p:spPr bwMode="auto">
          <a:xfrm>
            <a:off x="2946400" y="1600200"/>
            <a:ext cx="3238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a:t>
            </a:r>
            <a:r>
              <a:rPr/>
              <a:t> </a:t>
            </a:r>
            <a:r>
              <a:rPr/>
              <a:t>screenshot</a:t>
            </a:r>
            <a:r>
              <a:rPr/>
              <a:t> </a:t>
            </a:r>
            <a:r>
              <a:rPr/>
              <a:t>of</a:t>
            </a:r>
            <a:r>
              <a:rPr/>
              <a:t> </a:t>
            </a:r>
            <a:r>
              <a:rPr/>
              <a:t>a</a:t>
            </a:r>
            <a:r>
              <a:rPr/>
              <a:t> </a:t>
            </a:r>
            <a:r>
              <a:rPr/>
              <a:t>computer</a:t>
            </a:r>
            <a:r>
              <a:rPr/>
              <a:t> </a:t>
            </a:r>
            <a:r>
              <a:rPr/>
              <a:t>program</a:t>
            </a:r>
            <a:r>
              <a:rPr/>
              <a:t> </a:t>
            </a:r>
            <a:r>
              <a:rPr/>
              <a:t>Description</a:t>
            </a:r>
            <a:r>
              <a:rPr/>
              <a:t> </a:t>
            </a:r>
            <a:r>
              <a:rPr/>
              <a:t>automatically</a:t>
            </a:r>
            <a:r>
              <a:rPr/>
              <a:t> </a:t>
            </a:r>
            <a:r>
              <a:rPr/>
              <a:t>generated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Enhancement</a:t>
            </a:r>
            <a:r>
              <a:rPr/>
              <a:t> </a:t>
            </a:r>
            <a:r>
              <a:rPr/>
              <a:t>Ideas</a:t>
            </a:r>
          </a:p>
        </p:txBody>
      </p:sp>
      <p:sp>
        <p:nvSpPr>
          <p:cNvPr id="3" name="Content Placeholder 2"/>
          <p:cNvSpPr>
            <a:spLocks noGrp="1"/>
          </p:cNvSpPr>
          <p:nvPr>
            <p:ph idx="1"/>
          </p:nvPr>
        </p:nvSpPr>
        <p:spPr/>
        <p:txBody>
          <a:bodyPr/>
          <a:lstStyle/>
          <a:p>
            <a:pPr lvl="0" marL="0" indent="0">
              <a:buNone/>
            </a:pPr>
            <a:r>
              <a:rPr/>
              <a:t>The current implementation is functional, but there are potential enhancements:</a:t>
            </a:r>
          </a:p>
          <a:p>
            <a:pPr lvl="1"/>
            <a:r>
              <a:rPr/>
              <a:t>Implementing a non-recursive version of DFS to avoid potential stack overflow for large mazes.</a:t>
            </a:r>
          </a:p>
          <a:p>
            <a:pPr lvl="1"/>
            <a:r>
              <a:rPr/>
              <a:t>Optimizing the DFS algorithm by using memorization or dynamic programming techniques to avoid redundant computations in case of overlapping paths.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0" marL="0" indent="0">
              <a:buNone/>
            </a:pPr>
            <a:r>
              <a:rPr/>
              <a:t>The Depth-First Traversal approach, implemented in Python, successfully solves the '490. The Maze' problem on LeetCode for the provided test data. The DFS algorithm explores the maze and determines if there is a path from the start to the destination. The solution provides a straightforward and efficient way to tackle maze-solving problems, making it a suitable choice for similar scenarios. Potential enhancements can be considered to further optimize the algorithm's performance for more extensive mazes.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Bibliography</a:t>
            </a:r>
            <a:r>
              <a:rPr/>
              <a:t> </a:t>
            </a:r>
            <a:r>
              <a:rPr/>
              <a:t>/</a:t>
            </a:r>
            <a:r>
              <a:rPr/>
              <a:t> </a:t>
            </a:r>
            <a:r>
              <a:rPr/>
              <a:t>References</a:t>
            </a:r>
          </a:p>
        </p:txBody>
      </p:sp>
      <p:sp>
        <p:nvSpPr>
          <p:cNvPr id="3" name="Content Placeholder 2"/>
          <p:cNvSpPr>
            <a:spLocks noGrp="1"/>
          </p:cNvSpPr>
          <p:nvPr>
            <p:ph idx="1"/>
          </p:nvPr>
        </p:nvSpPr>
        <p:spPr/>
        <p:txBody>
          <a:bodyPr/>
          <a:lstStyle/>
          <a:p>
            <a:pPr lvl="0" marL="0" indent="0">
              <a:buNone/>
            </a:pPr>
            <a:r>
              <a:rPr>
                <a:hlinkClick r:id="rId2"/>
              </a:rPr>
              <a:t>https://hc.labnet.sfbu.edu/~henry/npu/classes/algorithm/tutorialpoints_dsa/slide/depth_first_traversal.html</a:t>
            </a:r>
          </a:p>
          <a:p>
            <a:pPr lvl="0" marL="0" indent="0">
              <a:buNone/>
            </a:pPr>
            <a:r>
              <a:rPr>
                <a:hlinkClick r:id="rId3"/>
              </a:rPr>
              <a:t>http://www.tutorialspoint.com/data_structures_algorithms/depth_first_traversal.htm</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Contents</a:t>
            </a:r>
          </a:p>
        </p:txBody>
      </p:sp>
      <p:sp>
        <p:nvSpPr>
          <p:cNvPr id="3" name="Content Placeholder 2"/>
          <p:cNvSpPr>
            <a:spLocks noGrp="1"/>
          </p:cNvSpPr>
          <p:nvPr>
            <p:ph idx="1"/>
          </p:nvPr>
        </p:nvSpPr>
        <p:spPr/>
        <p:txBody>
          <a:bodyPr/>
          <a:lstStyle/>
          <a:p>
            <a:pPr lvl="0" marL="0" indent="0">
              <a:buNone/>
            </a:pPr>
            <a:r>
              <a:rPr>
                <a:hlinkClick r:id="rId2" action="ppaction://hlinksldjump"/>
              </a:rPr>
              <a:t>1. Introduction 3</a:t>
            </a:r>
          </a:p>
          <a:p>
            <a:pPr lvl="0" marL="0" indent="0">
              <a:buNone/>
            </a:pPr>
            <a:r>
              <a:rPr>
                <a:hlinkClick r:id="rId3" action="ppaction://hlinksldjump"/>
              </a:rPr>
              <a:t>2. Design 4</a:t>
            </a:r>
          </a:p>
          <a:p>
            <a:pPr lvl="0" marL="0" indent="0">
              <a:buNone/>
            </a:pPr>
            <a:r>
              <a:rPr>
                <a:hlinkClick r:id="rId4" action="ppaction://hlinksldjump"/>
              </a:rPr>
              <a:t>3. Implementation 8</a:t>
            </a:r>
          </a:p>
          <a:p>
            <a:pPr lvl="0" marL="0" indent="0">
              <a:buNone/>
            </a:pPr>
            <a:r>
              <a:rPr>
                <a:hlinkClick r:id="rId5" action="ppaction://hlinksldjump"/>
              </a:rPr>
              <a:t>4. Test 9</a:t>
            </a:r>
          </a:p>
          <a:p>
            <a:pPr lvl="0" marL="0" indent="0">
              <a:buNone/>
            </a:pPr>
            <a:r>
              <a:rPr>
                <a:hlinkClick r:id="rId6" action="ppaction://hlinksldjump"/>
              </a:rPr>
              <a:t>5. Enhancement Ideas 13</a:t>
            </a:r>
          </a:p>
          <a:p>
            <a:pPr lvl="0" marL="0" indent="0">
              <a:buNone/>
            </a:pPr>
            <a:r>
              <a:rPr>
                <a:hlinkClick r:id="rId7" action="ppaction://hlinksldjump"/>
              </a:rPr>
              <a:t>6. Conclusion 14</a:t>
            </a:r>
          </a:p>
          <a:p>
            <a:pPr lvl="0" marL="0" indent="0">
              <a:buNone/>
            </a:pPr>
            <a:r>
              <a:rPr>
                <a:hlinkClick r:id="rId8" action="ppaction://hlinksldjump"/>
              </a:rPr>
              <a:t>7. Bibliography / References 15</a:t>
            </a:r>
          </a:p>
          <a:p>
            <a:pPr lvl="0" marL="0" indent="0">
              <a:buNone/>
            </a:pPr>
            <a:r>
              <a:rPr>
                <a:hlinkClick r:id="rId9" action="ppaction://hlinksldjump"/>
              </a:rPr>
              <a:t>8. GitHub Link 16</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GitHub</a:t>
            </a:r>
            <a:r>
              <a:rPr/>
              <a:t> </a:t>
            </a:r>
            <a:r>
              <a:rPr/>
              <a:t>Link</a:t>
            </a:r>
            <a:r>
              <a:rPr/>
              <a:t> </a:t>
            </a:r>
          </a:p>
        </p:txBody>
      </p:sp>
      <p:sp>
        <p:nvSpPr>
          <p:cNvPr id="3" name="Content Placeholder 2"/>
          <p:cNvSpPr>
            <a:spLocks noGrp="1"/>
          </p:cNvSpPr>
          <p:nvPr>
            <p:ph idx="1"/>
          </p:nvPr>
        </p:nvSpPr>
        <p:spPr/>
        <p:txBody>
          <a:bodyPr/>
          <a:lstStyle/>
          <a:p>
            <a:pPr lvl="0" marL="0" indent="0">
              <a:buNone/>
            </a:pPr>
            <a:r>
              <a:rPr/>
              <a:t>https://github.com/dawit-kiros/CS455Algorithm</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edia/image10.png" id="0" name="Picture 1"/>
          <p:cNvPicPr>
            <a:picLocks noGrp="1" noChangeAspect="1"/>
          </p:cNvPicPr>
          <p:nvPr/>
        </p:nvPicPr>
        <p:blipFill>
          <a:blip r:embed="rId2"/>
          <a:stretch>
            <a:fillRect/>
          </a:stretch>
        </p:blipFill>
        <p:spPr bwMode="auto">
          <a:xfrm>
            <a:off x="2743200" y="1600200"/>
            <a:ext cx="3644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a:t>
            </a:r>
            <a:r>
              <a:rPr/>
              <a:t> </a:t>
            </a:r>
            <a:r>
              <a:rPr/>
              <a:t>computer</a:t>
            </a:r>
            <a:r>
              <a:rPr/>
              <a:t> </a:t>
            </a:r>
            <a:r>
              <a:rPr/>
              <a:t>screen</a:t>
            </a:r>
            <a:r>
              <a:rPr/>
              <a:t> </a:t>
            </a:r>
            <a:r>
              <a:rPr/>
              <a:t>shot</a:t>
            </a:r>
            <a:r>
              <a:rPr/>
              <a:t> </a:t>
            </a:r>
            <a:r>
              <a:rPr/>
              <a:t>of</a:t>
            </a:r>
            <a:r>
              <a:rPr/>
              <a:t> </a:t>
            </a:r>
            <a:r>
              <a:rPr/>
              <a:t>a</a:t>
            </a:r>
            <a:r>
              <a:rPr/>
              <a:t> </a:t>
            </a:r>
            <a:r>
              <a:rPr/>
              <a:t>program</a:t>
            </a:r>
            <a:r>
              <a:rPr/>
              <a:t> </a:t>
            </a:r>
            <a:r>
              <a:rPr/>
              <a:t>Description</a:t>
            </a:r>
            <a:r>
              <a:rPr/>
              <a:t> </a:t>
            </a:r>
            <a:r>
              <a:rPr/>
              <a:t>automatically</a:t>
            </a:r>
            <a:r>
              <a:rPr/>
              <a:t> </a:t>
            </a:r>
            <a:r>
              <a:rPr/>
              <a:t>generated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0" marL="0" indent="0">
              <a:buNone/>
            </a:pPr>
            <a:r>
              <a:rPr/>
              <a:t>The '490. The Maze' problem from LeetCode requires finding if there exists a path from a given start cell to a destination cell in a maze. The maze is represented as a 2D matrix, where 0 denotes an empty cell, 1 denotes a wall, and the path can be traversed horizontally or vertically through consecutive empty cells.</a:t>
            </a:r>
          </a:p>
          <a:p>
            <a:pPr lvl="0" marL="0" indent="0">
              <a:buNone/>
            </a:pPr>
            <a:r>
              <a:rPr/>
              <a:t>In this report, we will present a Python solution based on the Depth-First Traversal approach to address this problem.</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Design</a:t>
            </a:r>
          </a:p>
        </p:txBody>
      </p:sp>
      <p:sp>
        <p:nvSpPr>
          <p:cNvPr id="3" name="Content Placeholder 2"/>
          <p:cNvSpPr>
            <a:spLocks noGrp="1"/>
          </p:cNvSpPr>
          <p:nvPr>
            <p:ph idx="1"/>
          </p:nvPr>
        </p:nvSpPr>
        <p:spPr/>
        <p:txBody>
          <a:bodyPr/>
          <a:lstStyle/>
          <a:p>
            <a:pPr lvl="0" marL="0" indent="0">
              <a:buNone/>
            </a:pPr>
            <a:r>
              <a:rPr/>
              <a:t>The Depth-First Traversal (DFS) approach is chosen due to its ability to efficiently explore all possible paths in the maze until it reaches the destination or exhausts all options. The recursive DFS algorithm allows us to backtrack and explore other directions when the current path leads to a dead-end.</a:t>
            </a:r>
          </a:p>
          <a:p>
            <a:pPr lvl="0" marL="0" indent="0">
              <a:buNone/>
            </a:pPr>
            <a:r>
              <a:rPr/>
              <a:t>The maze represents a graph-like structure with nodes as cells and edges between adjacent cells.</a:t>
            </a:r>
          </a:p>
          <a:p>
            <a:pPr lvl="0" marL="0" indent="0">
              <a:buNone/>
            </a:pPr>
            <a:r>
              <a:rPr/>
              <a:t>We need to find a path from the start to the destination cell in the maze.</a:t>
            </a:r>
          </a:p>
          <a:p>
            <a:pPr lvl="0" marL="0" indent="0">
              <a:buNone/>
            </a:pPr>
            <a:r>
              <a:rPr/>
              <a:t>The depth-first traversal is suitable for exploring paths in graphs and is applicable in maze-solving problems.</a:t>
            </a:r>
          </a:p>
          <a:p>
            <a:pPr lvl="0" marL="0" indent="0">
              <a:buNone/>
            </a:pPr>
            <a:r>
              <a:rPr/>
              <a:t>Other possible approaches include Breadth-First Traversal and Dijkstra's algorithm, but DFS is chosen due to its simplicity and effectiveness in exploring maze paths.</a:t>
            </a:r>
          </a:p>
          <a:p>
            <a:pPr lvl="0" marL="0" indent="0">
              <a:buNone/>
            </a:pPr>
            <a:r>
              <a:rPr/>
              <a:t>Breadth-First Traversal guarantees the shortest path, but it may explore a large number of nodes before finding the destination.</a:t>
            </a:r>
          </a:p>
          <a:p>
            <a:pPr lvl="0" marL="0" indent="0">
              <a:buNone/>
            </a:pPr>
            <a:r>
              <a:rPr/>
              <a:t>Dijkstra's algorithm considers edge weights and can be used to identify the shortest path between two given points.</a:t>
            </a:r>
          </a:p>
          <a:p>
            <a:pPr lvl="0" marL="0" indent="0">
              <a:buNone/>
            </a:pPr>
            <a:r>
              <a:rPr/>
              <a:t>DFS provides a solution if it exists and is more efficient in terms of space complexity compared to BFS.</a:t>
            </a:r>
          </a:p>
          <a:p>
            <a:pPr lvl="1">
              <a:buAutoNum type="arabicPeriod"/>
            </a:pPr>
            <a:r>
              <a:rPr/>
              <a:t>Manual process to demonstrate concepts.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edia/image1.jpg" id="0" name="Picture 1"/>
          <p:cNvPicPr>
            <a:picLocks noGrp="1" noChangeAspect="1"/>
          </p:cNvPicPr>
          <p:nvPr/>
        </p:nvPicPr>
        <p:blipFill>
          <a:blip r:embed="rId2"/>
          <a:stretch>
            <a:fillRect/>
          </a:stretch>
        </p:blipFill>
        <p:spPr bwMode="auto">
          <a:xfrm>
            <a:off x="2235200" y="1600200"/>
            <a:ext cx="4673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a:t>
            </a:r>
            <a:r>
              <a:rPr/>
              <a:t> </a:t>
            </a:r>
            <a:r>
              <a:rPr/>
              <a:t>maze</a:t>
            </a:r>
            <a:r>
              <a:rPr/>
              <a:t> </a:t>
            </a:r>
            <a:r>
              <a:rPr/>
              <a:t>game</a:t>
            </a:r>
            <a:r>
              <a:rPr/>
              <a:t> </a:t>
            </a:r>
            <a:r>
              <a:rPr/>
              <a:t>with</a:t>
            </a:r>
            <a:r>
              <a:rPr/>
              <a:t> </a:t>
            </a:r>
            <a:r>
              <a:rPr/>
              <a:t>a</a:t>
            </a:r>
            <a:r>
              <a:rPr/>
              <a:t> </a:t>
            </a:r>
            <a:r>
              <a:rPr/>
              <a:t>couple</a:t>
            </a:r>
            <a:r>
              <a:rPr/>
              <a:t> </a:t>
            </a:r>
            <a:r>
              <a:rPr/>
              <a:t>of</a:t>
            </a:r>
            <a:r>
              <a:rPr/>
              <a:t> </a:t>
            </a:r>
            <a:r>
              <a:rPr/>
              <a:t>green</a:t>
            </a:r>
            <a:r>
              <a:rPr/>
              <a:t> </a:t>
            </a:r>
            <a:r>
              <a:rPr/>
              <a:t>people</a:t>
            </a:r>
            <a:r>
              <a:rPr/>
              <a:t> </a:t>
            </a:r>
            <a:r>
              <a:rPr/>
              <a:t>Description</a:t>
            </a:r>
            <a:r>
              <a:rPr/>
              <a:t> </a:t>
            </a:r>
            <a:r>
              <a:rPr/>
              <a:t>automatically</a:t>
            </a:r>
            <a:r>
              <a:rPr/>
              <a:t> </a:t>
            </a:r>
            <a:r>
              <a:rPr/>
              <a:t>generated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AutoNum type="arabicPeriod"/>
            </a:pPr>
            <a:r>
              <a:rPr/>
              <a:t>Tree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edia/image2.jpg" id="0" name="Picture 1"/>
          <p:cNvPicPr>
            <a:picLocks noGrp="1" noChangeAspect="1"/>
          </p:cNvPicPr>
          <p:nvPr/>
        </p:nvPicPr>
        <p:blipFill>
          <a:blip r:embed="rId2"/>
          <a:stretch>
            <a:fillRect/>
          </a:stretch>
        </p:blipFill>
        <p:spPr bwMode="auto">
          <a:xfrm>
            <a:off x="3035300" y="1600200"/>
            <a:ext cx="30734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edia/image3.jpg" id="0" name="Picture 1"/>
          <p:cNvPicPr>
            <a:picLocks noGrp="1" noChangeAspect="1"/>
          </p:cNvPicPr>
          <p:nvPr/>
        </p:nvPicPr>
        <p:blipFill>
          <a:blip r:embed="rId2"/>
          <a:stretch>
            <a:fillRect/>
          </a:stretch>
        </p:blipFill>
        <p:spPr bwMode="auto">
          <a:xfrm>
            <a:off x="2768600" y="1600200"/>
            <a:ext cx="35941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edia/image4.jpg" id="0" name="Picture 1"/>
          <p:cNvPicPr>
            <a:picLocks noGrp="1" noChangeAspect="1"/>
          </p:cNvPicPr>
          <p:nvPr/>
        </p:nvPicPr>
        <p:blipFill>
          <a:blip r:embed="rId2"/>
          <a:stretch>
            <a:fillRect/>
          </a:stretch>
        </p:blipFill>
        <p:spPr bwMode="auto">
          <a:xfrm>
            <a:off x="1841500" y="1600200"/>
            <a:ext cx="54483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2023-08-06T05:37:06Z</dcterms:created>
  <dcterms:modified xsi:type="dcterms:W3CDTF">2023-08-06T05:37:06Z</dcterms:modified>
</cp:coreProperties>
</file>