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2" r:id="rId6"/>
    <p:sldId id="260" r:id="rId7"/>
    <p:sldId id="261" r:id="rId8"/>
    <p:sldId id="262" r:id="rId9"/>
    <p:sldId id="263" r:id="rId10"/>
    <p:sldId id="273" r:id="rId11"/>
    <p:sldId id="264" r:id="rId12"/>
    <p:sldId id="265" r:id="rId13"/>
    <p:sldId id="266" r:id="rId14"/>
    <p:sldId id="267" r:id="rId15"/>
    <p:sldId id="268" r:id="rId16"/>
    <p:sldId id="274" r:id="rId17"/>
    <p:sldId id="275" r:id="rId18"/>
    <p:sldId id="269" r:id="rId19"/>
    <p:sldId id="270" r:id="rId20"/>
    <p:sldId id="27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75" d="100"/>
          <a:sy n="75" d="100"/>
        </p:scale>
        <p:origin x="86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8/10/2023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6075" lvl="0" indent="0">
              <a:buNone/>
            </a:pPr>
            <a:r>
              <a:rPr sz="4800" dirty="0"/>
              <a:t>Project: "490. The Maze" – </a:t>
            </a:r>
            <a:r>
              <a:rPr sz="4800" dirty="0" err="1"/>
              <a:t>Leet</a:t>
            </a:r>
            <a:r>
              <a:rPr sz="4800" dirty="0"/>
              <a:t> Code - Breadth-First Traversal</a:t>
            </a:r>
          </a:p>
          <a:p>
            <a:pPr marL="0" lvl="0" indent="0">
              <a:buNone/>
            </a:pPr>
            <a:endParaRPr lang="en-US" dirty="0"/>
          </a:p>
          <a:p>
            <a:pPr marL="0" lvl="0" indent="0">
              <a:buNone/>
            </a:pPr>
            <a:endParaRPr lang="en-US" dirty="0"/>
          </a:p>
          <a:p>
            <a:pPr marL="0" lvl="0" indent="0">
              <a:buNone/>
            </a:pPr>
            <a:r>
              <a:rPr dirty="0"/>
              <a:t>19819 - Dawit Woldemichael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 Implementation</a:t>
            </a:r>
          </a:p>
        </p:txBody>
      </p:sp>
      <p:sp>
        <p:nvSpPr>
          <p:cNvPr id="3" name="Content Placeholder 2"/>
          <p:cNvSpPr>
            <a:spLocks noGrp="1"/>
          </p:cNvSpPr>
          <p:nvPr>
            <p:ph idx="1"/>
          </p:nvPr>
        </p:nvSpPr>
        <p:spPr>
          <a:xfrm>
            <a:off x="457200" y="1280160"/>
            <a:ext cx="8229600" cy="5476240"/>
          </a:xfrm>
          <a:solidFill>
            <a:schemeClr val="tx1"/>
          </a:solidFill>
        </p:spPr>
        <p:txBody>
          <a:bodyPr>
            <a:normAutofit fontScale="25000" lnSpcReduction="20000"/>
          </a:bodyPr>
          <a:lstStyle/>
          <a:p>
            <a:pPr marL="0" indent="0">
              <a:buNone/>
            </a:pP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collections</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deque</a:t>
            </a:r>
            <a:endParaRPr lang="en-US" b="0"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hasPath</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maze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start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destination</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rows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len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maze</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cols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len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maze</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directions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Right, Left, Down, Up</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queue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deque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start</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visited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set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start</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while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queue</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current_row</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current_col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queue</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popleft</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current_row</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current_col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destination</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dc</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directions</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new_row</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new_col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current_row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dr</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current_col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dc</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Move in the current direction until you hit a wall or go out of bounds</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while</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rows</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and</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new_col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cols</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and</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maze</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new_row</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new_col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dr</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new_col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dc</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Adjust back to valid cell</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dr</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new_col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dc</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new_row</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new_col</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visited</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queue</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append</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new_row</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new_col</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visited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new_row</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new_col</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Test data</a:t>
            </a:r>
            <a:endParaRPr lang="en-US" b="0" dirty="0">
              <a:solidFill>
                <a:srgbClr val="CCCCCC"/>
              </a:solidFill>
              <a:effectLst/>
              <a:latin typeface="Consolas" panose="020B0609020204030204" pitchFamily="49" charset="0"/>
            </a:endParaRPr>
          </a:p>
          <a:p>
            <a:pPr marL="0" indent="0">
              <a:buNone/>
            </a:pPr>
            <a:r>
              <a:rPr lang="en-US" b="0" dirty="0">
                <a:solidFill>
                  <a:srgbClr val="9CDCFE"/>
                </a:solidFill>
                <a:effectLst/>
                <a:latin typeface="Consolas" panose="020B0609020204030204" pitchFamily="49" charset="0"/>
              </a:rPr>
              <a:t>maze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r>
              <a:rPr lang="en-US" b="0" dirty="0">
                <a:solidFill>
                  <a:srgbClr val="9CDCFE"/>
                </a:solidFill>
                <a:effectLst/>
                <a:latin typeface="Consolas" panose="020B0609020204030204" pitchFamily="49" charset="0"/>
              </a:rPr>
              <a:t>start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p>
          <a:p>
            <a:pPr marL="0" indent="0">
              <a:buNone/>
            </a:pPr>
            <a:r>
              <a:rPr lang="en-US" b="0" dirty="0">
                <a:solidFill>
                  <a:srgbClr val="9CDCFE"/>
                </a:solidFill>
                <a:effectLst/>
                <a:latin typeface="Consolas" panose="020B0609020204030204" pitchFamily="49" charset="0"/>
              </a:rPr>
              <a:t>destination</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hasPath</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maze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start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destination</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Output: True</a:t>
            </a:r>
            <a:endParaRPr lang="en-US" b="0"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dirty="0"/>
          </a:p>
        </p:txBody>
      </p:sp>
    </p:spTree>
    <p:extLst>
      <p:ext uri="{BB962C8B-B14F-4D97-AF65-F5344CB8AC3E}">
        <p14:creationId xmlns:p14="http://schemas.microsoft.com/office/powerpoint/2010/main" val="226296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 Test</a:t>
            </a:r>
          </a:p>
        </p:txBody>
      </p:sp>
      <p:sp>
        <p:nvSpPr>
          <p:cNvPr id="3" name="Content Placeholder 2"/>
          <p:cNvSpPr>
            <a:spLocks noGrp="1"/>
          </p:cNvSpPr>
          <p:nvPr>
            <p:ph idx="1"/>
          </p:nvPr>
        </p:nvSpPr>
        <p:spPr/>
        <p:txBody>
          <a:bodyPr/>
          <a:lstStyle/>
          <a:p>
            <a:pPr marL="0" lvl="0" indent="0">
              <a:buNone/>
            </a:pPr>
            <a:r>
              <a:t>The implementation is tested using the provided test data as follows: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dia/image4.png"/>
          <p:cNvPicPr>
            <a:picLocks noGrp="1" noChangeAspect="1"/>
          </p:cNvPicPr>
          <p:nvPr/>
        </p:nvPicPr>
        <p:blipFill>
          <a:blip r:embed="rId2"/>
          <a:stretch>
            <a:fillRect/>
          </a:stretch>
        </p:blipFill>
        <p:spPr bwMode="auto">
          <a:xfrm>
            <a:off x="2997200" y="1600200"/>
            <a:ext cx="3136900" cy="4013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dia/image5.png"/>
          <p:cNvPicPr>
            <a:picLocks noGrp="1" noChangeAspect="1"/>
          </p:cNvPicPr>
          <p:nvPr/>
        </p:nvPicPr>
        <p:blipFill>
          <a:blip r:embed="rId2"/>
          <a:stretch>
            <a:fillRect/>
          </a:stretch>
        </p:blipFill>
        <p:spPr bwMode="auto">
          <a:xfrm>
            <a:off x="3111500" y="1600200"/>
            <a:ext cx="2908300" cy="4013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dia/image6.png"/>
          <p:cNvPicPr>
            <a:picLocks noGrp="1" noChangeAspect="1"/>
          </p:cNvPicPr>
          <p:nvPr/>
        </p:nvPicPr>
        <p:blipFill>
          <a:blip r:embed="rId2"/>
          <a:stretch>
            <a:fillRect/>
          </a:stretch>
        </p:blipFill>
        <p:spPr bwMode="auto">
          <a:xfrm>
            <a:off x="3124200" y="1600200"/>
            <a:ext cx="2895600" cy="40132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5. Enhancement Ideas</a:t>
            </a:r>
          </a:p>
        </p:txBody>
      </p:sp>
      <p:sp>
        <p:nvSpPr>
          <p:cNvPr id="3" name="Content Placeholder 2"/>
          <p:cNvSpPr>
            <a:spLocks noGrp="1"/>
          </p:cNvSpPr>
          <p:nvPr>
            <p:ph idx="1"/>
          </p:nvPr>
        </p:nvSpPr>
        <p:spPr/>
        <p:txBody>
          <a:bodyPr>
            <a:normAutofit lnSpcReduction="10000"/>
          </a:bodyPr>
          <a:lstStyle/>
          <a:p>
            <a:pPr marL="233363" lvl="0" indent="0">
              <a:buNone/>
            </a:pPr>
            <a:r>
              <a:rPr sz="2400" dirty="0"/>
              <a:t>5.1. Efficiency: Avoiding Redundant Visits</a:t>
            </a:r>
          </a:p>
          <a:p>
            <a:pPr marL="233363" lvl="0" indent="0">
              <a:buNone/>
            </a:pPr>
            <a:r>
              <a:rPr sz="2400" dirty="0"/>
              <a:t>While the Breadth-First Traversal (BFT) algorithm efficiently explores the maze by systematically moving level by level, there is an opportunity to enhance its performance by minimizing the number of visits to cells that have already been explored.</a:t>
            </a:r>
          </a:p>
          <a:p>
            <a:pPr marL="233363" lvl="0" indent="0">
              <a:buNone/>
            </a:pPr>
            <a:r>
              <a:rPr sz="2400" dirty="0"/>
              <a:t>When applying BFT, each cell's neighbors are added to the traversal queue for exploration. However, as the traversal progresses, some cells may become reachable through multiple paths, leading to redundant visits. This redundancy can increase the algorithm's time complexity and computational resources.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5. Enhancement Ideas</a:t>
            </a:r>
          </a:p>
        </p:txBody>
      </p:sp>
      <p:sp>
        <p:nvSpPr>
          <p:cNvPr id="3" name="Content Placeholder 2"/>
          <p:cNvSpPr>
            <a:spLocks noGrp="1"/>
          </p:cNvSpPr>
          <p:nvPr>
            <p:ph idx="1"/>
          </p:nvPr>
        </p:nvSpPr>
        <p:spPr/>
        <p:txBody>
          <a:bodyPr>
            <a:normAutofit/>
          </a:bodyPr>
          <a:lstStyle/>
          <a:p>
            <a:pPr marL="0" lvl="0" indent="0">
              <a:buNone/>
            </a:pPr>
            <a:r>
              <a:rPr sz="2000" dirty="0"/>
              <a:t>By implementing this optimization, the algorithm's efficiency can be significantly improved, reducing the number of operations required and accelerating the overall pathfinding process. This enhancement is particularly valuable in larger mazes or scenarios where computational resources are constrained.</a:t>
            </a:r>
          </a:p>
          <a:p>
            <a:pPr marL="0" lvl="0" indent="0">
              <a:buNone/>
            </a:pPr>
            <a:r>
              <a:rPr sz="2000" dirty="0"/>
              <a:t>5.2. Path Finding: Returning the Actual Path</a:t>
            </a:r>
          </a:p>
          <a:p>
            <a:pPr marL="0" lvl="0" indent="0">
              <a:buNone/>
            </a:pPr>
            <a:r>
              <a:rPr sz="2000" dirty="0"/>
              <a:t>An additional enhancement idea is to modify the algorithm to not only determine if a path exists but also to return to the actual path itself. This can be accomplished by maintaining a parent-child relationship between cells as they are explored. When the destination cell is reached, this relationship can be used to backtrack from the destination to the starting cell, reconstructing the optimal path taken.</a:t>
            </a:r>
          </a:p>
        </p:txBody>
      </p:sp>
    </p:spTree>
    <p:extLst>
      <p:ext uri="{BB962C8B-B14F-4D97-AF65-F5344CB8AC3E}">
        <p14:creationId xmlns:p14="http://schemas.microsoft.com/office/powerpoint/2010/main" val="159519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5. Enhancement Ideas</a:t>
            </a:r>
          </a:p>
        </p:txBody>
      </p:sp>
      <p:sp>
        <p:nvSpPr>
          <p:cNvPr id="3" name="Content Placeholder 2"/>
          <p:cNvSpPr>
            <a:spLocks noGrp="1"/>
          </p:cNvSpPr>
          <p:nvPr>
            <p:ph idx="1"/>
          </p:nvPr>
        </p:nvSpPr>
        <p:spPr/>
        <p:txBody>
          <a:bodyPr>
            <a:normAutofit/>
          </a:bodyPr>
          <a:lstStyle/>
          <a:p>
            <a:pPr marL="0" lvl="0" indent="0">
              <a:buNone/>
            </a:pPr>
            <a:r>
              <a:rPr sz="2000" dirty="0"/>
              <a:t>While this enhancement introduces some complexity, it provides valuable information beyond the mere existence of a path. It empowers users with insights into the specific route that can be taken, aiding in visualization, analysis, and decision-making in applications where the path is crucial.</a:t>
            </a:r>
          </a:p>
          <a:p>
            <a:pPr marL="0" lvl="0" indent="0">
              <a:buNone/>
            </a:pPr>
            <a:r>
              <a:rPr sz="2000" dirty="0"/>
              <a:t>These enhancement ideas offer ways for refining the Breadth-First Traversal-based solution to the Maze problem. By fine-tuning the algorithm's efficiency and expanding its capabilities, the solution can become even more robust and versatile, accommodating a wider range of scenarios and requirements.</a:t>
            </a:r>
          </a:p>
        </p:txBody>
      </p:sp>
    </p:spTree>
    <p:extLst>
      <p:ext uri="{BB962C8B-B14F-4D97-AF65-F5344CB8AC3E}">
        <p14:creationId xmlns:p14="http://schemas.microsoft.com/office/powerpoint/2010/main" val="3705318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6. Conclusion</a:t>
            </a:r>
          </a:p>
        </p:txBody>
      </p:sp>
      <p:sp>
        <p:nvSpPr>
          <p:cNvPr id="3" name="Content Placeholder 2"/>
          <p:cNvSpPr>
            <a:spLocks noGrp="1"/>
          </p:cNvSpPr>
          <p:nvPr>
            <p:ph idx="1"/>
          </p:nvPr>
        </p:nvSpPr>
        <p:spPr/>
        <p:txBody>
          <a:bodyPr/>
          <a:lstStyle/>
          <a:p>
            <a:pPr marL="0" lvl="0" indent="0">
              <a:buNone/>
            </a:pPr>
            <a:r>
              <a:t>The Breadth-First Traversal approach proves effective in solving the Maze problem. It ensures that the shortest path between two points in a maze is found, providing a reliable solution for determining path existence. By following this approach, we can navigate through the maze's empty cells efficiently, making informed decisions based on the principles of graph traversal.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7. GitHub Link</a:t>
            </a:r>
          </a:p>
        </p:txBody>
      </p:sp>
      <p:sp>
        <p:nvSpPr>
          <p:cNvPr id="3" name="Content Placeholder 2"/>
          <p:cNvSpPr>
            <a:spLocks noGrp="1"/>
          </p:cNvSpPr>
          <p:nvPr>
            <p:ph idx="1"/>
          </p:nvPr>
        </p:nvSpPr>
        <p:spPr/>
        <p:txBody>
          <a:bodyPr>
            <a:normAutofit/>
          </a:bodyPr>
          <a:lstStyle/>
          <a:p>
            <a:pPr marL="0" lvl="0" indent="0">
              <a:buNone/>
            </a:pPr>
            <a:r>
              <a:rPr sz="2800" dirty="0"/>
              <a:t>https://github.com/dawit-kiros/CS455AlgorithmBFT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Contents</a:t>
            </a:r>
          </a:p>
        </p:txBody>
      </p:sp>
      <p:sp>
        <p:nvSpPr>
          <p:cNvPr id="3" name="Content Placeholder 2"/>
          <p:cNvSpPr>
            <a:spLocks noGrp="1"/>
          </p:cNvSpPr>
          <p:nvPr>
            <p:ph idx="1"/>
          </p:nvPr>
        </p:nvSpPr>
        <p:spPr>
          <a:xfrm>
            <a:off x="457200" y="1600200"/>
            <a:ext cx="8229600" cy="4871720"/>
          </a:xfrm>
        </p:spPr>
        <p:txBody>
          <a:bodyPr>
            <a:normAutofit fontScale="70000" lnSpcReduction="20000"/>
          </a:bodyPr>
          <a:lstStyle/>
          <a:p>
            <a:pPr marL="0" lvl="0" indent="0">
              <a:buNone/>
            </a:pPr>
            <a:r>
              <a:rPr dirty="0">
                <a:hlinkClick r:id="rId2" action="ppaction://hlinksldjump"/>
              </a:rPr>
              <a:t>1. Introduction </a:t>
            </a:r>
          </a:p>
          <a:p>
            <a:pPr marL="0" lvl="0" indent="0">
              <a:buNone/>
            </a:pPr>
            <a:r>
              <a:rPr dirty="0">
                <a:hlinkClick r:id="rId3" action="ppaction://hlinksldjump"/>
              </a:rPr>
              <a:t>2. Design</a:t>
            </a:r>
          </a:p>
          <a:p>
            <a:pPr marL="0" lvl="0" indent="0">
              <a:buNone/>
            </a:pPr>
            <a:r>
              <a:rPr dirty="0">
                <a:hlinkClick r:id="rId3" action="ppaction://hlinksldjump"/>
              </a:rPr>
              <a:t>2.1. Problem Understanding </a:t>
            </a:r>
          </a:p>
          <a:p>
            <a:pPr marL="0" lvl="0" indent="0">
              <a:buNone/>
            </a:pPr>
            <a:r>
              <a:rPr dirty="0">
                <a:hlinkClick r:id="rId3" action="ppaction://hlinksldjump"/>
              </a:rPr>
              <a:t>2.2. Solution Investigation </a:t>
            </a:r>
          </a:p>
          <a:p>
            <a:pPr marL="0" lvl="0" indent="0">
              <a:buNone/>
            </a:pPr>
            <a:r>
              <a:rPr dirty="0">
                <a:hlinkClick r:id="rId3" action="ppaction://hlinksldjump"/>
              </a:rPr>
              <a:t>2.3. Solution Selection </a:t>
            </a:r>
          </a:p>
          <a:p>
            <a:pPr marL="0" lvl="0" indent="0">
              <a:buNone/>
            </a:pPr>
            <a:r>
              <a:rPr dirty="0">
                <a:hlinkClick r:id="rId3" action="ppaction://hlinksldjump"/>
              </a:rPr>
              <a:t>2.4. Manually Solving the problem </a:t>
            </a:r>
          </a:p>
          <a:p>
            <a:pPr marL="0" lvl="0" indent="0">
              <a:buNone/>
            </a:pPr>
            <a:r>
              <a:rPr dirty="0">
                <a:hlinkClick r:id="rId4" action="ppaction://hlinksldjump"/>
              </a:rPr>
              <a:t>3. Implementation </a:t>
            </a:r>
          </a:p>
          <a:p>
            <a:pPr marL="0" lvl="0" indent="0">
              <a:buNone/>
            </a:pPr>
            <a:r>
              <a:rPr dirty="0">
                <a:hlinkClick r:id="rId5" action="ppaction://hlinksldjump"/>
              </a:rPr>
              <a:t>4. Test </a:t>
            </a:r>
          </a:p>
          <a:p>
            <a:pPr marL="0" lvl="0" indent="0">
              <a:buNone/>
            </a:pPr>
            <a:r>
              <a:rPr dirty="0">
                <a:hlinkClick r:id="rId6" action="ppaction://hlinksldjump"/>
              </a:rPr>
              <a:t>5. Enhancement Ideas </a:t>
            </a:r>
          </a:p>
          <a:p>
            <a:pPr marL="0" lvl="0" indent="0">
              <a:buNone/>
            </a:pPr>
            <a:r>
              <a:rPr dirty="0">
                <a:hlinkClick r:id="rId7" action="ppaction://hlinksldjump"/>
              </a:rPr>
              <a:t>6. Conclusion</a:t>
            </a:r>
          </a:p>
          <a:p>
            <a:pPr marL="0" lvl="0" indent="0">
              <a:buNone/>
            </a:pPr>
            <a:r>
              <a:rPr dirty="0">
                <a:hlinkClick r:id="rId8" action="ppaction://hlinksldjump"/>
              </a:rPr>
              <a:t>7. GitHub Link </a:t>
            </a:r>
          </a:p>
          <a:p>
            <a:pPr marL="0" lvl="0" indent="0">
              <a:buNone/>
            </a:pPr>
            <a:r>
              <a:rPr dirty="0">
                <a:hlinkClick r:id="rId9" action="ppaction://hlinksldjump"/>
              </a:rPr>
              <a:t>8. References </a:t>
            </a:r>
          </a:p>
          <a:p>
            <a:pPr marL="0" lvl="0" indent="0">
              <a:buNone/>
            </a:pPr>
            <a:br>
              <a:rPr dirty="0"/>
            </a:b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8. References</a:t>
            </a:r>
          </a:p>
        </p:txBody>
      </p:sp>
      <p:sp>
        <p:nvSpPr>
          <p:cNvPr id="3" name="Content Placeholder 2"/>
          <p:cNvSpPr>
            <a:spLocks noGrp="1"/>
          </p:cNvSpPr>
          <p:nvPr>
            <p:ph idx="1"/>
          </p:nvPr>
        </p:nvSpPr>
        <p:spPr/>
        <p:txBody>
          <a:bodyPr/>
          <a:lstStyle/>
          <a:p>
            <a:pPr marL="0" lvl="0" indent="0">
              <a:buNone/>
            </a:pPr>
            <a:r>
              <a:t>https://hc.labnet.sfbu.edu/~henry/npu/classes/algorithm/graph_alg/slide/maze.html#Approach%205:%20Wheeled%20robots%20move%20in%20a%20Hotel:%20BFS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 Introduction</a:t>
            </a:r>
          </a:p>
        </p:txBody>
      </p:sp>
      <p:sp>
        <p:nvSpPr>
          <p:cNvPr id="3" name="Content Placeholder 2"/>
          <p:cNvSpPr>
            <a:spLocks noGrp="1"/>
          </p:cNvSpPr>
          <p:nvPr>
            <p:ph idx="1"/>
          </p:nvPr>
        </p:nvSpPr>
        <p:spPr/>
        <p:txBody>
          <a:bodyPr>
            <a:noAutofit/>
          </a:bodyPr>
          <a:lstStyle/>
          <a:p>
            <a:pPr marL="0" lvl="0" indent="0">
              <a:buNone/>
            </a:pPr>
            <a:r>
              <a:rPr sz="2000" dirty="0"/>
              <a:t>The "Maze" problem, as described in </a:t>
            </a:r>
            <a:r>
              <a:rPr sz="2000" dirty="0" err="1"/>
              <a:t>LeetCode</a:t>
            </a:r>
            <a:r>
              <a:rPr sz="2000" dirty="0"/>
              <a:t> question 490, poses an intriguing challenge in the realm of pathfinding and graph traversal. This problem revolves around navigating a complex labyrinth-like structure, referred to as a maze, to ascertain the possibility of reaching a specific destination from a designated starting point. The maze itself is represented as a 2D grid, where each cell can take on one of two states: it can either be a "wall" or an "empty cell."</a:t>
            </a:r>
          </a:p>
          <a:p>
            <a:pPr marL="0" lvl="0" indent="0">
              <a:buNone/>
            </a:pPr>
            <a:r>
              <a:rPr sz="2000" dirty="0"/>
              <a:t>The central task of this problem can be distilled into determining whether a viable path exists from a predefined starting cell to a desired destination cell, while adhering to the rule that movement is solely permissible through empty cells. To address this challenge, an algorithmic approach known as Breadth-First Traversal (BFT) is employed. Breadth-First Traversal, a fundamental technique in graph theory, serves as an ideal strategy due to its distinctive characteristics that align seamlessly with the requirements of this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 Design</a:t>
            </a:r>
          </a:p>
        </p:txBody>
      </p:sp>
      <p:sp>
        <p:nvSpPr>
          <p:cNvPr id="3" name="Content Placeholder 2"/>
          <p:cNvSpPr>
            <a:spLocks noGrp="1"/>
          </p:cNvSpPr>
          <p:nvPr>
            <p:ph idx="1"/>
          </p:nvPr>
        </p:nvSpPr>
        <p:spPr/>
        <p:txBody>
          <a:bodyPr>
            <a:noAutofit/>
          </a:bodyPr>
          <a:lstStyle/>
          <a:p>
            <a:pPr marL="0" lvl="0" indent="0">
              <a:spcBef>
                <a:spcPts val="3000"/>
              </a:spcBef>
              <a:buNone/>
            </a:pPr>
            <a:r>
              <a:rPr sz="2000" b="1" dirty="0"/>
              <a:t>2.1. Problem Understanding</a:t>
            </a:r>
          </a:p>
          <a:p>
            <a:pPr marL="0" lvl="0" indent="0">
              <a:buNone/>
            </a:pPr>
            <a:r>
              <a:rPr sz="2000" dirty="0"/>
              <a:t>The objective of the problem is to determine if a path exists from the starting point to the destination point, navigating only through empty cells while avoiding walls. The problem can be approached using graph traversal algorithms, with Breadth-First Traversal being a suitable choice due to its ability to find the shortest path.</a:t>
            </a:r>
          </a:p>
          <a:p>
            <a:pPr marL="0" lvl="0" indent="0">
              <a:spcBef>
                <a:spcPts val="3000"/>
              </a:spcBef>
              <a:buNone/>
            </a:pPr>
            <a:r>
              <a:rPr sz="2000" b="1" dirty="0"/>
              <a:t>2.2. Solution Investigation</a:t>
            </a:r>
          </a:p>
          <a:p>
            <a:pPr lvl="1">
              <a:buAutoNum type="arabicPeriod"/>
            </a:pPr>
            <a:r>
              <a:rPr sz="1800" b="1" dirty="0"/>
              <a:t>Depth-First Traversal:</a:t>
            </a:r>
            <a:r>
              <a:rPr sz="1800" dirty="0"/>
              <a:t> One possible solution is to use Depth-First Traversal (DFT), exploring as far as possible along each branch before backtracking. However, DFT may not guarantee finding the shortest path.</a:t>
            </a:r>
          </a:p>
          <a:p>
            <a:pPr lvl="1">
              <a:buAutoNum type="arabicPeriod"/>
            </a:pPr>
            <a:r>
              <a:rPr sz="1800" b="1" dirty="0"/>
              <a:t>Breadth-First Traversal:</a:t>
            </a:r>
            <a:r>
              <a:rPr sz="1800" dirty="0"/>
              <a:t> BFT explores all neighbors of a node before moving on to their child nodes. This property makes it suitable for finding the shortest path in this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 Design</a:t>
            </a:r>
          </a:p>
        </p:txBody>
      </p:sp>
      <p:sp>
        <p:nvSpPr>
          <p:cNvPr id="3" name="Content Placeholder 2"/>
          <p:cNvSpPr>
            <a:spLocks noGrp="1"/>
          </p:cNvSpPr>
          <p:nvPr>
            <p:ph idx="1"/>
          </p:nvPr>
        </p:nvSpPr>
        <p:spPr/>
        <p:txBody>
          <a:bodyPr>
            <a:noAutofit/>
          </a:bodyPr>
          <a:lstStyle/>
          <a:p>
            <a:pPr marL="0" lvl="0" indent="0">
              <a:spcBef>
                <a:spcPts val="3000"/>
              </a:spcBef>
              <a:buNone/>
            </a:pPr>
            <a:r>
              <a:rPr sz="2000" b="1" dirty="0"/>
              <a:t>2.3. Solution Selection</a:t>
            </a:r>
          </a:p>
          <a:p>
            <a:pPr marL="0" lvl="0" indent="0">
              <a:buNone/>
            </a:pPr>
            <a:r>
              <a:rPr sz="2000" dirty="0"/>
              <a:t>Breadth-First Traversal is chosen as the solution due to its ability to find the shortest path in a maze. Unlike DFT, BFT ensures that the first path found is the shortest. This property aligns well with the problem's requirement to determine whether a path exists between two points in a maze.</a:t>
            </a:r>
          </a:p>
        </p:txBody>
      </p:sp>
    </p:spTree>
    <p:extLst>
      <p:ext uri="{BB962C8B-B14F-4D97-AF65-F5344CB8AC3E}">
        <p14:creationId xmlns:p14="http://schemas.microsoft.com/office/powerpoint/2010/main" val="365778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dia/image1.jpg"/>
          <p:cNvPicPr>
            <a:picLocks noGrp="1" noChangeAspect="1"/>
          </p:cNvPicPr>
          <p:nvPr/>
        </p:nvPicPr>
        <p:blipFill>
          <a:blip r:embed="rId2"/>
          <a:stretch>
            <a:fillRect/>
          </a:stretch>
        </p:blipFill>
        <p:spPr bwMode="auto">
          <a:xfrm>
            <a:off x="2311400" y="1600200"/>
            <a:ext cx="4533900" cy="4521200"/>
          </a:xfrm>
          <a:prstGeom prst="rect">
            <a:avLst/>
          </a:prstGeom>
          <a:noFill/>
          <a:ln w="9525">
            <a:noFill/>
            <a:headEnd/>
            <a:tailEnd/>
          </a:ln>
        </p:spPr>
      </p:pic>
      <p:sp>
        <p:nvSpPr>
          <p:cNvPr id="3" name="TextBox 2">
            <a:extLst>
              <a:ext uri="{FF2B5EF4-FFF2-40B4-BE49-F238E27FC236}">
                <a16:creationId xmlns:a16="http://schemas.microsoft.com/office/drawing/2014/main" id="{4442D8A5-D585-DD9E-2EDD-BC7CD01164E0}"/>
              </a:ext>
            </a:extLst>
          </p:cNvPr>
          <p:cNvSpPr txBox="1"/>
          <p:nvPr/>
        </p:nvSpPr>
        <p:spPr>
          <a:xfrm>
            <a:off x="1209040" y="772161"/>
            <a:ext cx="6207760" cy="646331"/>
          </a:xfrm>
          <a:prstGeom prst="rect">
            <a:avLst/>
          </a:prstGeom>
          <a:noFill/>
        </p:spPr>
        <p:txBody>
          <a:bodyPr wrap="square" rtlCol="0">
            <a:spAutoFit/>
          </a:bodyPr>
          <a:lstStyle/>
          <a:p>
            <a:r>
              <a:rPr lang="en-US" sz="1800" b="1" dirty="0"/>
              <a:t>2.4. Manually Solving the problem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dia/image2.jpg"/>
          <p:cNvPicPr>
            <a:picLocks noGrp="1" noChangeAspect="1"/>
          </p:cNvPicPr>
          <p:nvPr/>
        </p:nvPicPr>
        <p:blipFill>
          <a:blip r:embed="rId2"/>
          <a:stretch>
            <a:fillRect/>
          </a:stretch>
        </p:blipFill>
        <p:spPr bwMode="auto">
          <a:xfrm>
            <a:off x="2298700" y="1600200"/>
            <a:ext cx="45466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dia/image3.jpg"/>
          <p:cNvPicPr>
            <a:picLocks noGrp="1" noChangeAspect="1"/>
          </p:cNvPicPr>
          <p:nvPr/>
        </p:nvPicPr>
        <p:blipFill>
          <a:blip r:embed="rId2"/>
          <a:stretch>
            <a:fillRect/>
          </a:stretch>
        </p:blipFill>
        <p:spPr bwMode="auto">
          <a:xfrm>
            <a:off x="3263900" y="1600200"/>
            <a:ext cx="2603500" cy="4013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 Implementation</a:t>
            </a:r>
          </a:p>
        </p:txBody>
      </p:sp>
      <p:sp>
        <p:nvSpPr>
          <p:cNvPr id="3" name="Content Placeholder 2"/>
          <p:cNvSpPr>
            <a:spLocks noGrp="1"/>
          </p:cNvSpPr>
          <p:nvPr>
            <p:ph idx="1"/>
          </p:nvPr>
        </p:nvSpPr>
        <p:spPr/>
        <p:txBody>
          <a:bodyPr>
            <a:normAutofit fontScale="92500" lnSpcReduction="10000"/>
          </a:bodyPr>
          <a:lstStyle/>
          <a:p>
            <a:pPr marL="0" lvl="0" indent="0">
              <a:buNone/>
            </a:pPr>
            <a:r>
              <a:rPr dirty="0"/>
              <a:t>The Breadth-First Traversal approach involves using a queue to explore nodes level by level. The algorithm starts from the given start point and iteratively explores neighboring cells in the four possible directions: right, left, up, and down. It continues expanding the queue until the destination point is reached or all possible paths are exhausted.</a:t>
            </a:r>
          </a:p>
          <a:p>
            <a:pPr marL="0" lvl="0" indent="0">
              <a:buNone/>
            </a:pPr>
            <a:r>
              <a:rPr dirty="0"/>
              <a:t>I have done the implementation using Python programming language.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1360</Words>
  <Application>Microsoft Office PowerPoint</Application>
  <PresentationFormat>On-screen Show (4:3)</PresentationFormat>
  <Paragraphs>96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Consolas</vt:lpstr>
      <vt:lpstr>Office Theme</vt:lpstr>
      <vt:lpstr>PowerPoint Presentation</vt:lpstr>
      <vt:lpstr>Contents</vt:lpstr>
      <vt:lpstr>1. Introduction</vt:lpstr>
      <vt:lpstr>2. Design</vt:lpstr>
      <vt:lpstr>2. Design</vt:lpstr>
      <vt:lpstr>PowerPoint Presentation</vt:lpstr>
      <vt:lpstr>PowerPoint Presentation</vt:lpstr>
      <vt:lpstr>PowerPoint Presentation</vt:lpstr>
      <vt:lpstr>3. Implementation</vt:lpstr>
      <vt:lpstr>3. Implementation</vt:lpstr>
      <vt:lpstr>4. Test</vt:lpstr>
      <vt:lpstr>PowerPoint Presentation</vt:lpstr>
      <vt:lpstr>PowerPoint Presentation</vt:lpstr>
      <vt:lpstr>PowerPoint Presentation</vt:lpstr>
      <vt:lpstr>5. Enhancement Ideas</vt:lpstr>
      <vt:lpstr>5. Enhancement Ideas</vt:lpstr>
      <vt:lpstr>5. Enhancement Ideas</vt:lpstr>
      <vt:lpstr>6. Conclusion</vt:lpstr>
      <vt:lpstr>7. GitHub Link</vt:lpstr>
      <vt:lpstr>8. 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Dawit Kiros</cp:lastModifiedBy>
  <cp:revision>1</cp:revision>
  <dcterms:created xsi:type="dcterms:W3CDTF">2023-08-11T05:22:54Z</dcterms:created>
  <dcterms:modified xsi:type="dcterms:W3CDTF">2023-08-11T05:30:48Z</dcterms:modified>
</cp:coreProperties>
</file>