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
      <p:font typeface="PT Sans Narrow" panose="020F0502020204030204" pitchFamily="3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7b9fbae63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7b9fbae63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0089bf2da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0089bf2d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60089bf2da_0_1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60089bf2da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60089bf2da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60089bf2da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67b9fbae63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67b9fbae63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60089bf2da_0_1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60089bf2da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60089bf2da_0_2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60089bf2da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0089bf2da_0_19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60089bf2da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60089bf2da_0_2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60089bf2da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60089bf2da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60089bf2da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67b9fbae63_1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67b9fbae63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67b9fbae63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67b9fbae63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67b9fbae63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67b9fbae63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67b9fbae63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67b9fbae63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60089bf2da_0_1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60089bf2d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60089bf2da_0_1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60089bf2d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60089bf2da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60089bf2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60089bf2da_0_1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60089bf2da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0bd18e806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0bd18e80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7b9fbae63_1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7b9fbae63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7b9fbae63_1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7b9fbae6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7b9fbae63_1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7b9fbae6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7b9fbae63_1_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7b9fbae63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9343647" y="4235850"/>
            <a:ext cx="7497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2100047" y="4211002"/>
            <a:ext cx="7497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338859" y="1362666"/>
            <a:ext cx="9515557" cy="203195"/>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338868" y="5292001"/>
            <a:ext cx="9515557" cy="203195"/>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338867" y="2335685"/>
            <a:ext cx="9515700" cy="13632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endParaRPr/>
          </a:p>
        </p:txBody>
      </p:sp>
      <p:sp>
        <p:nvSpPr>
          <p:cNvPr id="19" name="Google Shape;19;p2"/>
          <p:cNvSpPr txBox="1">
            <a:spLocks noGrp="1"/>
          </p:cNvSpPr>
          <p:nvPr>
            <p:ph type="subTitle" idx="1"/>
          </p:nvPr>
        </p:nvSpPr>
        <p:spPr>
          <a:xfrm>
            <a:off x="2849633" y="3800052"/>
            <a:ext cx="64941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20" name="Google Shape;20;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10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415600" y="1739800"/>
            <a:ext cx="11360700" cy="20511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58" name="Google Shape;58;p11"/>
          <p:cNvSpPr txBox="1">
            <a:spLocks noGrp="1"/>
          </p:cNvSpPr>
          <p:nvPr>
            <p:ph type="body" idx="1"/>
          </p:nvPr>
        </p:nvSpPr>
        <p:spPr>
          <a:xfrm>
            <a:off x="415600" y="3994200"/>
            <a:ext cx="11360700" cy="14289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9" name="Google Shape;59;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64" name="Google Shape;64;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65" name="Google Shape;65;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67" y="3429200"/>
            <a:ext cx="12192000" cy="34287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415600" y="1086400"/>
            <a:ext cx="11428500" cy="12561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a:endParaRPr/>
          </a:p>
        </p:txBody>
      </p:sp>
      <p:sp>
        <p:nvSpPr>
          <p:cNvPr id="24" name="Google Shape;2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100" y="6727600"/>
            <a:ext cx="12192000" cy="1305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8" name="Google Shape;28;p4"/>
          <p:cNvSpPr txBox="1">
            <a:spLocks noGrp="1"/>
          </p:cNvSpPr>
          <p:nvPr>
            <p:ph type="body" idx="1"/>
          </p:nvPr>
        </p:nvSpPr>
        <p:spPr>
          <a:xfrm>
            <a:off x="415600" y="1688433"/>
            <a:ext cx="11360700" cy="44037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9" name="Google Shape;29;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5"/>
          <p:cNvSpPr txBox="1">
            <a:spLocks noGrp="1"/>
          </p:cNvSpPr>
          <p:nvPr>
            <p:ph type="body" idx="1"/>
          </p:nvPr>
        </p:nvSpPr>
        <p:spPr>
          <a:xfrm>
            <a:off x="415600" y="1688233"/>
            <a:ext cx="5333100" cy="44037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3" name="Google Shape;33;p5"/>
          <p:cNvSpPr txBox="1">
            <a:spLocks noGrp="1"/>
          </p:cNvSpPr>
          <p:nvPr>
            <p:ph type="body" idx="2"/>
          </p:nvPr>
        </p:nvSpPr>
        <p:spPr>
          <a:xfrm>
            <a:off x="6443200" y="1688233"/>
            <a:ext cx="5333100" cy="44037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4" name="Google Shape;34;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7" name="Google Shape;37;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0" name="Google Shape;40;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41" name="Google Shape;41;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653667" y="701800"/>
            <a:ext cx="7484700" cy="545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dk2"/>
              </a:buClr>
              <a:buSzPts val="7200"/>
              <a:buNone/>
              <a:defRPr sz="7200" b="0">
                <a:solidFill>
                  <a:schemeClr val="dk2"/>
                </a:solidFill>
              </a:defRPr>
            </a:lvl1pPr>
            <a:lvl2pPr lvl="1">
              <a:spcBef>
                <a:spcPts val="0"/>
              </a:spcBef>
              <a:spcAft>
                <a:spcPts val="0"/>
              </a:spcAft>
              <a:buClr>
                <a:schemeClr val="dk2"/>
              </a:buClr>
              <a:buSzPts val="7200"/>
              <a:buNone/>
              <a:defRPr sz="7200" b="0">
                <a:solidFill>
                  <a:schemeClr val="dk2"/>
                </a:solidFill>
              </a:defRPr>
            </a:lvl2pPr>
            <a:lvl3pPr lvl="2">
              <a:spcBef>
                <a:spcPts val="0"/>
              </a:spcBef>
              <a:spcAft>
                <a:spcPts val="0"/>
              </a:spcAft>
              <a:buClr>
                <a:schemeClr val="dk2"/>
              </a:buClr>
              <a:buSzPts val="7200"/>
              <a:buNone/>
              <a:defRPr sz="7200" b="0">
                <a:solidFill>
                  <a:schemeClr val="dk2"/>
                </a:solidFill>
              </a:defRPr>
            </a:lvl3pPr>
            <a:lvl4pPr lvl="3">
              <a:spcBef>
                <a:spcPts val="0"/>
              </a:spcBef>
              <a:spcAft>
                <a:spcPts val="0"/>
              </a:spcAft>
              <a:buClr>
                <a:schemeClr val="dk2"/>
              </a:buClr>
              <a:buSzPts val="7200"/>
              <a:buNone/>
              <a:defRPr sz="7200" b="0">
                <a:solidFill>
                  <a:schemeClr val="dk2"/>
                </a:solidFill>
              </a:defRPr>
            </a:lvl4pPr>
            <a:lvl5pPr lvl="4">
              <a:spcBef>
                <a:spcPts val="0"/>
              </a:spcBef>
              <a:spcAft>
                <a:spcPts val="0"/>
              </a:spcAft>
              <a:buClr>
                <a:schemeClr val="dk2"/>
              </a:buClr>
              <a:buSzPts val="7200"/>
              <a:buNone/>
              <a:defRPr sz="7200" b="0">
                <a:solidFill>
                  <a:schemeClr val="dk2"/>
                </a:solidFill>
              </a:defRPr>
            </a:lvl5pPr>
            <a:lvl6pPr lvl="5">
              <a:spcBef>
                <a:spcPts val="0"/>
              </a:spcBef>
              <a:spcAft>
                <a:spcPts val="0"/>
              </a:spcAft>
              <a:buClr>
                <a:schemeClr val="dk2"/>
              </a:buClr>
              <a:buSzPts val="7200"/>
              <a:buNone/>
              <a:defRPr sz="7200" b="0">
                <a:solidFill>
                  <a:schemeClr val="dk2"/>
                </a:solidFill>
              </a:defRPr>
            </a:lvl6pPr>
            <a:lvl7pPr lvl="6">
              <a:spcBef>
                <a:spcPts val="0"/>
              </a:spcBef>
              <a:spcAft>
                <a:spcPts val="0"/>
              </a:spcAft>
              <a:buClr>
                <a:schemeClr val="dk2"/>
              </a:buClr>
              <a:buSzPts val="7200"/>
              <a:buNone/>
              <a:defRPr sz="7200" b="0">
                <a:solidFill>
                  <a:schemeClr val="dk2"/>
                </a:solidFill>
              </a:defRPr>
            </a:lvl7pPr>
            <a:lvl8pPr lvl="7">
              <a:spcBef>
                <a:spcPts val="0"/>
              </a:spcBef>
              <a:spcAft>
                <a:spcPts val="0"/>
              </a:spcAft>
              <a:buClr>
                <a:schemeClr val="dk2"/>
              </a:buClr>
              <a:buSzPts val="7200"/>
              <a:buNone/>
              <a:defRPr sz="7200" b="0">
                <a:solidFill>
                  <a:schemeClr val="dk2"/>
                </a:solidFill>
              </a:defRPr>
            </a:lvl8pPr>
            <a:lvl9pPr lvl="8">
              <a:spcBef>
                <a:spcPts val="0"/>
              </a:spcBef>
              <a:spcAft>
                <a:spcPts val="0"/>
              </a:spcAft>
              <a:buClr>
                <a:schemeClr val="dk2"/>
              </a:buClr>
              <a:buSzPts val="7200"/>
              <a:buNone/>
              <a:defRPr sz="7200" b="0">
                <a:solidFill>
                  <a:schemeClr val="dk2"/>
                </a:solidFill>
              </a:defRPr>
            </a:lvl9pPr>
          </a:lstStyle>
          <a:p>
            <a:endParaRPr/>
          </a:p>
        </p:txBody>
      </p:sp>
      <p:sp>
        <p:nvSpPr>
          <p:cNvPr id="44" name="Google Shape;4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6096000" y="0"/>
            <a:ext cx="6096000" cy="685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354000" y="1386233"/>
            <a:ext cx="5393700" cy="2234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9" name="Google Shape;49;p9"/>
          <p:cNvSpPr txBox="1">
            <a:spLocks noGrp="1"/>
          </p:cNvSpPr>
          <p:nvPr>
            <p:ph type="subTitle" idx="1"/>
          </p:nvPr>
        </p:nvSpPr>
        <p:spPr>
          <a:xfrm>
            <a:off x="354000" y="36358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0" name="Google Shape;50;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0"/>
              </a:spcBef>
              <a:spcAft>
                <a:spcPts val="0"/>
              </a:spcAft>
              <a:buClr>
                <a:schemeClr val="lt1"/>
              </a:buClr>
              <a:buSzPts val="1900"/>
              <a:buChar char="○"/>
              <a:defRPr>
                <a:solidFill>
                  <a:schemeClr val="lt1"/>
                </a:solidFill>
              </a:defRPr>
            </a:lvl2pPr>
            <a:lvl3pPr marL="1371600" lvl="2" indent="-349250">
              <a:spcBef>
                <a:spcPts val="0"/>
              </a:spcBef>
              <a:spcAft>
                <a:spcPts val="0"/>
              </a:spcAft>
              <a:buClr>
                <a:schemeClr val="lt1"/>
              </a:buClr>
              <a:buSzPts val="1900"/>
              <a:buChar char="■"/>
              <a:defRPr>
                <a:solidFill>
                  <a:schemeClr val="lt1"/>
                </a:solidFill>
              </a:defRPr>
            </a:lvl3pPr>
            <a:lvl4pPr marL="1828800" lvl="3" indent="-349250">
              <a:spcBef>
                <a:spcPts val="0"/>
              </a:spcBef>
              <a:spcAft>
                <a:spcPts val="0"/>
              </a:spcAft>
              <a:buClr>
                <a:schemeClr val="lt1"/>
              </a:buClr>
              <a:buSzPts val="1900"/>
              <a:buChar char="●"/>
              <a:defRPr>
                <a:solidFill>
                  <a:schemeClr val="lt1"/>
                </a:solidFill>
              </a:defRPr>
            </a:lvl4pPr>
            <a:lvl5pPr marL="2286000" lvl="4" indent="-349250">
              <a:spcBef>
                <a:spcPts val="0"/>
              </a:spcBef>
              <a:spcAft>
                <a:spcPts val="0"/>
              </a:spcAft>
              <a:buClr>
                <a:schemeClr val="lt1"/>
              </a:buClr>
              <a:buSzPts val="1900"/>
              <a:buChar char="○"/>
              <a:defRPr>
                <a:solidFill>
                  <a:schemeClr val="lt1"/>
                </a:solidFill>
              </a:defRPr>
            </a:lvl5pPr>
            <a:lvl6pPr marL="2743200" lvl="5" indent="-349250">
              <a:spcBef>
                <a:spcPts val="0"/>
              </a:spcBef>
              <a:spcAft>
                <a:spcPts val="0"/>
              </a:spcAft>
              <a:buClr>
                <a:schemeClr val="lt1"/>
              </a:buClr>
              <a:buSzPts val="1900"/>
              <a:buChar char="■"/>
              <a:defRPr>
                <a:solidFill>
                  <a:schemeClr val="lt1"/>
                </a:solidFill>
              </a:defRPr>
            </a:lvl6pPr>
            <a:lvl7pPr marL="3200400" lvl="6" indent="-349250">
              <a:spcBef>
                <a:spcPts val="0"/>
              </a:spcBef>
              <a:spcAft>
                <a:spcPts val="0"/>
              </a:spcAft>
              <a:buClr>
                <a:schemeClr val="lt1"/>
              </a:buClr>
              <a:buSzPts val="1900"/>
              <a:buChar char="●"/>
              <a:defRPr>
                <a:solidFill>
                  <a:schemeClr val="lt1"/>
                </a:solidFill>
              </a:defRPr>
            </a:lvl7pPr>
            <a:lvl8pPr marL="3657600" lvl="7" indent="-349250">
              <a:spcBef>
                <a:spcPts val="0"/>
              </a:spcBef>
              <a:spcAft>
                <a:spcPts val="0"/>
              </a:spcAft>
              <a:buClr>
                <a:schemeClr val="lt1"/>
              </a:buClr>
              <a:buSzPts val="1900"/>
              <a:buChar char="○"/>
              <a:defRPr>
                <a:solidFill>
                  <a:schemeClr val="lt1"/>
                </a:solidFill>
              </a:defRPr>
            </a:lvl8pPr>
            <a:lvl9pPr marL="4114800" lvl="8" indent="-349250">
              <a:spcBef>
                <a:spcPts val="0"/>
              </a:spcBef>
              <a:spcAft>
                <a:spcPts val="0"/>
              </a:spcAft>
              <a:buClr>
                <a:schemeClr val="lt1"/>
              </a:buClr>
              <a:buSzPts val="1900"/>
              <a:buChar char="■"/>
              <a:defRPr>
                <a:solidFill>
                  <a:schemeClr val="lt1"/>
                </a:solidFill>
              </a:defRPr>
            </a:lvl9pPr>
          </a:lstStyle>
          <a:p>
            <a:endParaRPr/>
          </a:p>
        </p:txBody>
      </p:sp>
      <p:sp>
        <p:nvSpPr>
          <p:cNvPr id="51" name="Google Shape;51;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415600" y="5640967"/>
            <a:ext cx="7998300" cy="7983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9432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415600" y="1688433"/>
            <a:ext cx="11360700" cy="44037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marL="914400" lvl="1"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marL="1371600" lvl="2"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marL="1828800" lvl="3"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marL="2286000" lvl="4"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marL="2743200" lvl="5"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marL="3200400" lvl="6"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marL="3657600" lvl="7"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marL="4114800" lvl="8"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awit-kiros/FallArm-Project"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dawit-kiros/FallArm-Project"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dawit-kiros/FallArm-Project"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hc.labnet.sfbu.edu/~henry/sfbu/course/capstone/android/slide/exercise_android.html#dev"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hyperlink" Target="https://hc.labnet.sfbu.edu/~henry/sfbu/course/android/sms/slide/send_sms_by_intent.html" TargetMode="External"/><Relationship Id="rId5" Type="http://schemas.openxmlformats.org/officeDocument/2006/relationships/hyperlink" Target="https://hc.labnet.sfbu.edu/~henry/sfbu/course/android/map/slide/Updating_Locations_in_Emulator_Location_Providers.html" TargetMode="External"/><Relationship Id="rId4" Type="http://schemas.openxmlformats.org/officeDocument/2006/relationships/hyperlink" Target="https://hc.labnet.sfbu.edu/~henry/sfbu/course/capstone/android/hw/xiaolei_zhao/partialcode.pdf"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
        <p:cNvGrpSpPr/>
        <p:nvPr/>
      </p:nvGrpSpPr>
      <p:grpSpPr>
        <a:xfrm>
          <a:off x="0" y="0"/>
          <a:ext cx="0" cy="0"/>
          <a:chOff x="0" y="0"/>
          <a:chExt cx="0" cy="0"/>
        </a:xfrm>
      </p:grpSpPr>
      <p:sp>
        <p:nvSpPr>
          <p:cNvPr id="72" name="Google Shape;72;p14"/>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 name="Google Shape;73;p14"/>
          <p:cNvSpPr txBox="1">
            <a:spLocks noGrp="1"/>
          </p:cNvSpPr>
          <p:nvPr>
            <p:ph type="ctrTitle"/>
          </p:nvPr>
        </p:nvSpPr>
        <p:spPr>
          <a:xfrm>
            <a:off x="632924" y="1603725"/>
            <a:ext cx="61584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8000"/>
              <a:buFont typeface="Calibri"/>
              <a:buNone/>
            </a:pPr>
            <a:r>
              <a:rPr lang="en-US" sz="8000"/>
              <a:t>FallArm project</a:t>
            </a:r>
            <a:endParaRPr/>
          </a:p>
        </p:txBody>
      </p:sp>
      <p:sp>
        <p:nvSpPr>
          <p:cNvPr id="74" name="Google Shape;74;p14"/>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 name="Google Shape;75;p14"/>
          <p:cNvSpPr txBox="1">
            <a:spLocks noGrp="1"/>
          </p:cNvSpPr>
          <p:nvPr>
            <p:ph type="subTitle" idx="1"/>
          </p:nvPr>
        </p:nvSpPr>
        <p:spPr>
          <a:xfrm>
            <a:off x="159700" y="3310550"/>
            <a:ext cx="6479700" cy="2876890"/>
          </a:xfrm>
          <a:prstGeom prst="rect">
            <a:avLst/>
          </a:prstGeom>
          <a:noFill/>
          <a:ln>
            <a:noFill/>
          </a:ln>
        </p:spPr>
        <p:txBody>
          <a:bodyPr spcFirstLastPara="1" wrap="square" lIns="91425" tIns="45700" rIns="91425" bIns="45700" anchor="t" anchorCtr="0">
            <a:normAutofit fontScale="62500" lnSpcReduction="20000"/>
          </a:bodyPr>
          <a:lstStyle/>
          <a:p>
            <a:pPr marL="0" lvl="0" indent="0" algn="ctr" rtl="0">
              <a:lnSpc>
                <a:spcPct val="90000"/>
              </a:lnSpc>
              <a:spcBef>
                <a:spcPts val="0"/>
              </a:spcBef>
              <a:spcAft>
                <a:spcPts val="0"/>
              </a:spcAft>
              <a:buClr>
                <a:schemeClr val="dk1"/>
              </a:buClr>
              <a:buSzPct val="85714"/>
              <a:buNone/>
            </a:pPr>
            <a:r>
              <a:rPr lang="en-US" sz="2800" b="1" dirty="0"/>
              <a:t>CS551 - Mobile Computing for Android Mobile Devices</a:t>
            </a:r>
            <a:endParaRPr sz="2800" b="1" dirty="0"/>
          </a:p>
          <a:p>
            <a:pPr marL="0" lvl="0" indent="0" algn="ctr" rtl="0">
              <a:lnSpc>
                <a:spcPct val="90000"/>
              </a:lnSpc>
              <a:spcBef>
                <a:spcPts val="1000"/>
              </a:spcBef>
              <a:spcAft>
                <a:spcPts val="0"/>
              </a:spcAft>
              <a:buClr>
                <a:schemeClr val="dk1"/>
              </a:buClr>
              <a:buSzPct val="85714"/>
              <a:buNone/>
            </a:pPr>
            <a:br>
              <a:rPr lang="en-US" sz="2800" b="1" dirty="0"/>
            </a:br>
            <a:r>
              <a:rPr lang="en-US" b="1" dirty="0"/>
              <a:t>Instructor: Prof. Henry Chang</a:t>
            </a:r>
            <a:br>
              <a:rPr lang="en-US" b="1" dirty="0"/>
            </a:br>
            <a:br>
              <a:rPr lang="en-US" b="1" dirty="0"/>
            </a:br>
            <a:r>
              <a:rPr lang="en-US" b="1" dirty="0"/>
              <a:t>Presented by:</a:t>
            </a:r>
            <a:endParaRPr b="1" dirty="0"/>
          </a:p>
          <a:p>
            <a:pPr marL="0" lvl="0" indent="0" algn="ctr" rtl="0">
              <a:lnSpc>
                <a:spcPct val="90000"/>
              </a:lnSpc>
              <a:spcBef>
                <a:spcPts val="1000"/>
              </a:spcBef>
              <a:spcAft>
                <a:spcPts val="0"/>
              </a:spcAft>
              <a:buClr>
                <a:schemeClr val="dk1"/>
              </a:buClr>
              <a:buSzPct val="43750"/>
              <a:buNone/>
            </a:pPr>
            <a:br>
              <a:rPr lang="en-US" b="1" dirty="0"/>
            </a:br>
            <a:r>
              <a:rPr lang="en-US" b="1" dirty="0"/>
              <a:t>Dawit Woldemichael - 19819</a:t>
            </a:r>
            <a:endParaRPr b="1" dirty="0"/>
          </a:p>
          <a:p>
            <a:pPr marL="0" lvl="0" indent="0" algn="ctr" rtl="0">
              <a:lnSpc>
                <a:spcPct val="90000"/>
              </a:lnSpc>
              <a:spcBef>
                <a:spcPts val="1000"/>
              </a:spcBef>
              <a:spcAft>
                <a:spcPts val="0"/>
              </a:spcAft>
              <a:buClr>
                <a:schemeClr val="dk1"/>
              </a:buClr>
              <a:buSzPct val="43750"/>
              <a:buNone/>
            </a:pPr>
            <a:r>
              <a:rPr lang="en-US" b="1" dirty="0"/>
              <a:t>Linh Bien - 19627</a:t>
            </a:r>
            <a:endParaRPr b="1" dirty="0"/>
          </a:p>
          <a:p>
            <a:pPr marL="0" lvl="0" indent="0" algn="ctr" rtl="0">
              <a:lnSpc>
                <a:spcPct val="90000"/>
              </a:lnSpc>
              <a:spcBef>
                <a:spcPts val="1000"/>
              </a:spcBef>
              <a:spcAft>
                <a:spcPts val="0"/>
              </a:spcAft>
              <a:buClr>
                <a:schemeClr val="dk1"/>
              </a:buClr>
              <a:buSzPct val="43750"/>
              <a:buNone/>
            </a:pPr>
            <a:r>
              <a:rPr lang="en-US" b="1" dirty="0" err="1"/>
              <a:t>Siqi</a:t>
            </a:r>
            <a:r>
              <a:rPr lang="en-US" b="1" dirty="0"/>
              <a:t> Liang - 19821</a:t>
            </a:r>
            <a:endParaRPr b="1" dirty="0"/>
          </a:p>
          <a:p>
            <a:pPr marL="0" lvl="0" indent="0" algn="ctr" rtl="0">
              <a:lnSpc>
                <a:spcPct val="200000"/>
              </a:lnSpc>
              <a:spcBef>
                <a:spcPts val="0"/>
              </a:spcBef>
              <a:spcAft>
                <a:spcPts val="0"/>
              </a:spcAft>
              <a:buClr>
                <a:schemeClr val="dk1"/>
              </a:buClr>
              <a:buSzPct val="34375"/>
              <a:buFont typeface="Arial"/>
              <a:buNone/>
            </a:pPr>
            <a:endParaRPr b="1" dirty="0"/>
          </a:p>
        </p:txBody>
      </p:sp>
      <p:sp>
        <p:nvSpPr>
          <p:cNvPr id="76" name="Google Shape;76;p14"/>
          <p:cNvSpPr/>
          <p:nvPr/>
        </p:nvSpPr>
        <p:spPr>
          <a:xfrm>
            <a:off x="6821310" y="2624479"/>
            <a:ext cx="812427" cy="812427"/>
          </a:xfrm>
          <a:prstGeom prst="ellipse">
            <a:avLst/>
          </a:prstGeom>
          <a:noFill/>
          <a:ln w="1270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 name="Google Shape;77;p14"/>
          <p:cNvSpPr/>
          <p:nvPr/>
        </p:nvSpPr>
        <p:spPr>
          <a:xfrm rot="-5400000">
            <a:off x="8912417" y="1218531"/>
            <a:ext cx="2387600" cy="2387600"/>
          </a:xfrm>
          <a:prstGeom prst="blockArc">
            <a:avLst>
              <a:gd name="adj1" fmla="val 10800000"/>
              <a:gd name="adj2" fmla="val 0"/>
              <a:gd name="adj3" fmla="val 25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78" name="Google Shape;78;p14"/>
          <p:cNvSpPr/>
          <p:nvPr/>
        </p:nvSpPr>
        <p:spPr>
          <a:xfrm>
            <a:off x="6821310" y="0"/>
            <a:ext cx="2315251" cy="1550992"/>
          </a:xfrm>
          <a:custGeom>
            <a:avLst/>
            <a:gdLst/>
            <a:ahLst/>
            <a:cxnLst/>
            <a:rect l="l" t="t" r="r" b="b"/>
            <a:pathLst>
              <a:path w="2315251" h="1550992" extrusionOk="0">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79" name="Google Shape;79;p14"/>
          <p:cNvCxnSpPr/>
          <p:nvPr/>
        </p:nvCxnSpPr>
        <p:spPr>
          <a:xfrm>
            <a:off x="11724638" y="1331572"/>
            <a:ext cx="0" cy="1597708"/>
          </a:xfrm>
          <a:prstGeom prst="straightConnector1">
            <a:avLst/>
          </a:prstGeom>
          <a:noFill/>
          <a:ln w="127000" cap="rnd" cmpd="sng">
            <a:solidFill>
              <a:schemeClr val="accent4"/>
            </a:solidFill>
            <a:prstDash val="dash"/>
            <a:miter lim="800000"/>
            <a:headEnd type="none" w="sm" len="sm"/>
            <a:tailEnd type="none" w="sm" len="sm"/>
          </a:ln>
        </p:spPr>
      </p:cxnSp>
      <p:sp>
        <p:nvSpPr>
          <p:cNvPr id="80" name="Google Shape;80;p14"/>
          <p:cNvSpPr/>
          <p:nvPr/>
        </p:nvSpPr>
        <p:spPr>
          <a:xfrm>
            <a:off x="11005550" y="4112081"/>
            <a:ext cx="1186451" cy="1771650"/>
          </a:xfrm>
          <a:custGeom>
            <a:avLst/>
            <a:gdLst/>
            <a:ahLst/>
            <a:cxnLst/>
            <a:rect l="l" t="t" r="r" b="b"/>
            <a:pathLst>
              <a:path w="1186451" h="1771650" extrusionOk="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14"/>
          <p:cNvSpPr/>
          <p:nvPr/>
        </p:nvSpPr>
        <p:spPr>
          <a:xfrm rot="-607105">
            <a:off x="6086940" y="4145122"/>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14"/>
          <p:cNvSpPr/>
          <p:nvPr/>
        </p:nvSpPr>
        <p:spPr>
          <a:xfrm>
            <a:off x="6821310" y="4962670"/>
            <a:ext cx="2643352" cy="1895331"/>
          </a:xfrm>
          <a:custGeom>
            <a:avLst/>
            <a:gdLst/>
            <a:ahLst/>
            <a:cxnLst/>
            <a:rect l="l" t="t" r="r" b="b"/>
            <a:pathLst>
              <a:path w="2643352" h="1895331" extrusionOk="0">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B7433A9-601C-FB62-648A-73C92FA350C2}"/>
              </a:ext>
            </a:extLst>
          </p:cNvPr>
          <p:cNvSpPr txBox="1"/>
          <p:nvPr/>
        </p:nvSpPr>
        <p:spPr>
          <a:xfrm>
            <a:off x="159700" y="6230506"/>
            <a:ext cx="8901516" cy="400110"/>
          </a:xfrm>
          <a:prstGeom prst="rect">
            <a:avLst/>
          </a:prstGeom>
          <a:noFill/>
        </p:spPr>
        <p:txBody>
          <a:bodyPr wrap="square" rtlCol="0">
            <a:spAutoFit/>
          </a:bodyPr>
          <a:lstStyle/>
          <a:p>
            <a:r>
              <a:rPr lang="en-US" sz="2000" dirty="0"/>
              <a:t>GitHub </a:t>
            </a:r>
            <a:r>
              <a:rPr lang="en-US" sz="2000" dirty="0" err="1"/>
              <a:t>Link:https</a:t>
            </a:r>
            <a:r>
              <a:rPr lang="en-US" sz="2000" dirty="0"/>
              <a:t>://github.com/</a:t>
            </a:r>
            <a:r>
              <a:rPr lang="en-US" sz="2000" dirty="0" err="1"/>
              <a:t>dawit-kiros</a:t>
            </a:r>
            <a:r>
              <a:rPr lang="en-US" sz="2000" dirty="0"/>
              <a:t>/FallArm-Project2.git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838200" y="365125"/>
            <a:ext cx="10515600" cy="963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a:t>Implementation…cntd</a:t>
            </a:r>
            <a:endParaRPr sz="3600"/>
          </a:p>
        </p:txBody>
      </p:sp>
      <p:sp>
        <p:nvSpPr>
          <p:cNvPr id="159" name="Google Shape;159;p2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92500" lnSpcReduction="20000"/>
          </a:bodyPr>
          <a:lstStyle/>
          <a:p>
            <a:pPr marL="457200" lvl="0" indent="-325755" algn="l" rtl="0">
              <a:lnSpc>
                <a:spcPct val="150000"/>
              </a:lnSpc>
              <a:spcBef>
                <a:spcPts val="1000"/>
              </a:spcBef>
              <a:spcAft>
                <a:spcPts val="0"/>
              </a:spcAft>
              <a:buSzPct val="75000"/>
              <a:buChar char="●"/>
            </a:pPr>
            <a:r>
              <a:rPr lang="en-US" b="1"/>
              <a:t>Step 1: Generate real-time Accelerometer and Gyroscope/Orientation readings (a set of 6 values) using the Android emulator. </a:t>
            </a:r>
            <a:endParaRPr b="1"/>
          </a:p>
          <a:p>
            <a:pPr marL="457200" lvl="0" indent="-325755" algn="l" rtl="0">
              <a:lnSpc>
                <a:spcPct val="150000"/>
              </a:lnSpc>
              <a:spcBef>
                <a:spcPts val="0"/>
              </a:spcBef>
              <a:spcAft>
                <a:spcPts val="0"/>
              </a:spcAft>
              <a:buSzPct val="75000"/>
              <a:buChar char="●"/>
            </a:pPr>
            <a:r>
              <a:rPr lang="en-US" b="1"/>
              <a:t>Step 2: Ascertain the patient's position. </a:t>
            </a:r>
            <a:endParaRPr b="1"/>
          </a:p>
          <a:p>
            <a:pPr marL="457200" lvl="0" indent="-325755" algn="l" rtl="0">
              <a:lnSpc>
                <a:spcPct val="150000"/>
              </a:lnSpc>
              <a:spcBef>
                <a:spcPts val="0"/>
              </a:spcBef>
              <a:spcAft>
                <a:spcPts val="0"/>
              </a:spcAft>
              <a:buSzPct val="75000"/>
              <a:buChar char="●"/>
            </a:pPr>
            <a:r>
              <a:rPr lang="en-US" b="1"/>
              <a:t>Step 3: Transmit the 6 of sensor readings, patient's location, and patient ID from the Android device to the designated server. </a:t>
            </a:r>
            <a:endParaRPr b="1"/>
          </a:p>
          <a:p>
            <a:pPr marL="457200" lvl="0" indent="-325755" algn="l" rtl="0">
              <a:lnSpc>
                <a:spcPct val="150000"/>
              </a:lnSpc>
              <a:spcBef>
                <a:spcPts val="0"/>
              </a:spcBef>
              <a:spcAft>
                <a:spcPts val="0"/>
              </a:spcAft>
              <a:buSzPct val="75000"/>
              <a:buChar char="●"/>
            </a:pPr>
            <a:r>
              <a:rPr lang="en-US" b="1"/>
              <a:t>Step 4: The server analyses the sensor information to discern the nature of the movement. </a:t>
            </a:r>
            <a:endParaRPr b="1"/>
          </a:p>
          <a:p>
            <a:pPr marL="457200" lvl="0" indent="-325755" algn="l" rtl="0">
              <a:lnSpc>
                <a:spcPct val="150000"/>
              </a:lnSpc>
              <a:spcBef>
                <a:spcPts val="0"/>
              </a:spcBef>
              <a:spcAft>
                <a:spcPts val="0"/>
              </a:spcAft>
              <a:buSzPct val="75000"/>
              <a:buChar char="●"/>
            </a:pPr>
            <a:r>
              <a:rPr lang="en-US" b="1"/>
              <a:t>Step 5: In the event of a patient's fall, prompt a nurse for intervention by dispatching a text message detailing the patient's info and location.</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body" idx="1"/>
          </p:nvPr>
        </p:nvSpPr>
        <p:spPr>
          <a:xfrm>
            <a:off x="415600" y="1688233"/>
            <a:ext cx="5333100" cy="4403700"/>
          </a:xfrm>
          <a:prstGeom prst="rect">
            <a:avLst/>
          </a:prstGeom>
        </p:spPr>
        <p:txBody>
          <a:bodyPr spcFirstLastPara="1" wrap="square" lIns="121900" tIns="121900" rIns="121900" bIns="121900" anchor="t" anchorCtr="0">
            <a:normAutofit fontScale="70000" lnSpcReduction="10000"/>
          </a:bodyPr>
          <a:lstStyle/>
          <a:p>
            <a:pPr marL="457200" lvl="0" indent="-330708" algn="l" rtl="0">
              <a:lnSpc>
                <a:spcPct val="150000"/>
              </a:lnSpc>
              <a:spcBef>
                <a:spcPts val="0"/>
              </a:spcBef>
              <a:spcAft>
                <a:spcPts val="0"/>
              </a:spcAft>
              <a:buSzPct val="100000"/>
              <a:buChar char="●"/>
            </a:pPr>
            <a:r>
              <a:rPr lang="en-US" sz="2572" b="1"/>
              <a:t>Step 1: Generate real-time Accelerometer and Gyroscope/Orientation readings (a set of 6 values) using the Android emulator.</a:t>
            </a:r>
            <a:endParaRPr sz="2572" b="1"/>
          </a:p>
          <a:p>
            <a:pPr marL="914400" lvl="1" indent="-319357" algn="l" rtl="0">
              <a:lnSpc>
                <a:spcPct val="150000"/>
              </a:lnSpc>
              <a:spcBef>
                <a:spcPts val="0"/>
              </a:spcBef>
              <a:spcAft>
                <a:spcPts val="0"/>
              </a:spcAft>
              <a:buSzPct val="100000"/>
              <a:buChar char="○"/>
            </a:pPr>
            <a:r>
              <a:rPr lang="en-US" sz="2286" b="1"/>
              <a:t>Used the built in sensor simulator to generate accelerometer and Gyroscope data</a:t>
            </a:r>
            <a:endParaRPr sz="2286" b="1"/>
          </a:p>
          <a:p>
            <a:pPr marL="914400" lvl="1" indent="-319357" algn="l" rtl="0">
              <a:lnSpc>
                <a:spcPct val="150000"/>
              </a:lnSpc>
              <a:spcBef>
                <a:spcPts val="0"/>
              </a:spcBef>
              <a:spcAft>
                <a:spcPts val="0"/>
              </a:spcAft>
              <a:buSzPct val="100000"/>
              <a:buChar char="○"/>
            </a:pPr>
            <a:r>
              <a:rPr lang="en-US" sz="2286" b="1"/>
              <a:t>Structure</a:t>
            </a:r>
            <a:endParaRPr sz="2286" b="1"/>
          </a:p>
          <a:p>
            <a:pPr marL="1371600" lvl="2" indent="-331263" algn="l" rtl="0">
              <a:lnSpc>
                <a:spcPct val="150000"/>
              </a:lnSpc>
              <a:spcBef>
                <a:spcPts val="0"/>
              </a:spcBef>
              <a:spcAft>
                <a:spcPts val="0"/>
              </a:spcAft>
              <a:buSzPct val="113118"/>
              <a:buChar char="■"/>
            </a:pPr>
            <a:r>
              <a:rPr lang="en-US" sz="2286" b="1"/>
              <a:t>MainActivity.java</a:t>
            </a:r>
            <a:endParaRPr sz="2286" b="1"/>
          </a:p>
          <a:p>
            <a:pPr marL="1371600" lvl="2" indent="-331263" algn="l" rtl="0">
              <a:lnSpc>
                <a:spcPct val="150000"/>
              </a:lnSpc>
              <a:spcBef>
                <a:spcPts val="0"/>
              </a:spcBef>
              <a:spcAft>
                <a:spcPts val="0"/>
              </a:spcAft>
              <a:buSzPct val="113118"/>
              <a:buChar char="■"/>
            </a:pPr>
            <a:r>
              <a:rPr lang="en-US" sz="2286" b="1"/>
              <a:t>Activity_main.xml</a:t>
            </a:r>
            <a:endParaRPr sz="2286" b="1"/>
          </a:p>
          <a:p>
            <a:pPr marL="1371600" lvl="2" indent="-331263" algn="l" rtl="0">
              <a:lnSpc>
                <a:spcPct val="150000"/>
              </a:lnSpc>
              <a:spcBef>
                <a:spcPts val="0"/>
              </a:spcBef>
              <a:spcAft>
                <a:spcPts val="0"/>
              </a:spcAft>
              <a:buSzPct val="113118"/>
              <a:buChar char="■"/>
            </a:pPr>
            <a:r>
              <a:rPr lang="en-US" sz="2286" b="1"/>
              <a:t>AndroidManifest.xml</a:t>
            </a:r>
            <a:endParaRPr sz="2286" b="1"/>
          </a:p>
          <a:p>
            <a:pPr marL="914400" lvl="0" indent="0" algn="l" rtl="0">
              <a:lnSpc>
                <a:spcPct val="150000"/>
              </a:lnSpc>
              <a:spcBef>
                <a:spcPts val="1600"/>
              </a:spcBef>
              <a:spcAft>
                <a:spcPts val="1600"/>
              </a:spcAft>
              <a:buNone/>
            </a:pPr>
            <a:r>
              <a:rPr lang="en-US" b="1" u="sng">
                <a:solidFill>
                  <a:schemeClr val="hlink"/>
                </a:solidFill>
                <a:hlinkClick r:id="rId3"/>
              </a:rPr>
              <a:t>Link Github</a:t>
            </a:r>
            <a:endParaRPr b="1"/>
          </a:p>
        </p:txBody>
      </p:sp>
      <p:pic>
        <p:nvPicPr>
          <p:cNvPr id="165" name="Google Shape;165;p24"/>
          <p:cNvPicPr preferRelativeResize="0"/>
          <p:nvPr/>
        </p:nvPicPr>
        <p:blipFill>
          <a:blip r:embed="rId4">
            <a:alphaModFix/>
          </a:blip>
          <a:stretch>
            <a:fillRect/>
          </a:stretch>
        </p:blipFill>
        <p:spPr>
          <a:xfrm>
            <a:off x="5912875" y="1323088"/>
            <a:ext cx="5943600" cy="5133975"/>
          </a:xfrm>
          <a:prstGeom prst="rect">
            <a:avLst/>
          </a:prstGeom>
          <a:noFill/>
          <a:ln>
            <a:noFill/>
          </a:ln>
        </p:spPr>
      </p:pic>
      <p:sp>
        <p:nvSpPr>
          <p:cNvPr id="166" name="Google Shape;166;p24"/>
          <p:cNvSpPr txBox="1">
            <a:spLocks noGrp="1"/>
          </p:cNvSpPr>
          <p:nvPr>
            <p:ph type="title"/>
          </p:nvPr>
        </p:nvSpPr>
        <p:spPr>
          <a:xfrm>
            <a:off x="838200" y="365125"/>
            <a:ext cx="10515600" cy="9639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sz="3600"/>
              <a:t>Implementation…cntd</a:t>
            </a: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body" idx="4294967295"/>
          </p:nvPr>
        </p:nvSpPr>
        <p:spPr>
          <a:xfrm>
            <a:off x="415600" y="1688225"/>
            <a:ext cx="11095800" cy="4403700"/>
          </a:xfrm>
          <a:prstGeom prst="rect">
            <a:avLst/>
          </a:prstGeom>
        </p:spPr>
        <p:txBody>
          <a:bodyPr spcFirstLastPara="1" wrap="square" lIns="121900" tIns="121900" rIns="121900" bIns="121900" anchor="t" anchorCtr="0">
            <a:normAutofit/>
          </a:bodyPr>
          <a:lstStyle/>
          <a:p>
            <a:pPr marL="457200" lvl="0" indent="-381000" algn="l" rtl="0">
              <a:lnSpc>
                <a:spcPct val="150000"/>
              </a:lnSpc>
              <a:spcBef>
                <a:spcPts val="1000"/>
              </a:spcBef>
              <a:spcAft>
                <a:spcPts val="0"/>
              </a:spcAft>
              <a:buSzPts val="2400"/>
              <a:buChar char="●"/>
            </a:pPr>
            <a:r>
              <a:rPr lang="en-US" b="1"/>
              <a:t>Step 2: Ascertain the patient's position.</a:t>
            </a:r>
            <a:endParaRPr sz="2400" b="1"/>
          </a:p>
          <a:p>
            <a:pPr marL="457200" lvl="0" indent="-381000" algn="l" rtl="0">
              <a:lnSpc>
                <a:spcPct val="150000"/>
              </a:lnSpc>
              <a:spcBef>
                <a:spcPts val="0"/>
              </a:spcBef>
              <a:spcAft>
                <a:spcPts val="0"/>
              </a:spcAft>
              <a:buSzPts val="2400"/>
              <a:buChar char="●"/>
            </a:pPr>
            <a:r>
              <a:rPr lang="en-US" b="1"/>
              <a:t>Structure</a:t>
            </a:r>
            <a:endParaRPr b="1"/>
          </a:p>
          <a:p>
            <a:pPr marL="914400" lvl="1" indent="-349250" algn="l" rtl="0">
              <a:lnSpc>
                <a:spcPct val="150000"/>
              </a:lnSpc>
              <a:spcBef>
                <a:spcPts val="0"/>
              </a:spcBef>
              <a:spcAft>
                <a:spcPts val="0"/>
              </a:spcAft>
              <a:buSzPts val="1900"/>
              <a:buChar char="○"/>
            </a:pPr>
            <a:r>
              <a:rPr lang="en-US" sz="1900" b="1"/>
              <a:t>MainActivity.java</a:t>
            </a:r>
            <a:endParaRPr b="1"/>
          </a:p>
          <a:p>
            <a:pPr marL="914400" lvl="1" indent="-349250" algn="l" rtl="0">
              <a:lnSpc>
                <a:spcPct val="150000"/>
              </a:lnSpc>
              <a:spcBef>
                <a:spcPts val="0"/>
              </a:spcBef>
              <a:spcAft>
                <a:spcPts val="0"/>
              </a:spcAft>
              <a:buSzPts val="1900"/>
              <a:buChar char="○"/>
            </a:pPr>
            <a:r>
              <a:rPr lang="en-US" sz="1900" b="1"/>
              <a:t>Activity_main.xml</a:t>
            </a:r>
            <a:endParaRPr b="1"/>
          </a:p>
          <a:p>
            <a:pPr marL="914400" lvl="1" indent="-349250" algn="l" rtl="0">
              <a:lnSpc>
                <a:spcPct val="150000"/>
              </a:lnSpc>
              <a:spcBef>
                <a:spcPts val="0"/>
              </a:spcBef>
              <a:spcAft>
                <a:spcPts val="0"/>
              </a:spcAft>
              <a:buSzPts val="1900"/>
              <a:buChar char="○"/>
            </a:pPr>
            <a:r>
              <a:rPr lang="en-US" sz="1900" b="1"/>
              <a:t>AndroidManifest.xml</a:t>
            </a:r>
            <a:endParaRPr sz="1900" b="1"/>
          </a:p>
          <a:p>
            <a:pPr marL="914400" lvl="0" indent="0" algn="l" rtl="0">
              <a:spcBef>
                <a:spcPts val="1600"/>
              </a:spcBef>
              <a:spcAft>
                <a:spcPts val="0"/>
              </a:spcAft>
              <a:buNone/>
            </a:pPr>
            <a:r>
              <a:rPr lang="en-US" b="1" u="sng">
                <a:solidFill>
                  <a:schemeClr val="hlink"/>
                </a:solidFill>
                <a:hlinkClick r:id="rId3"/>
              </a:rPr>
              <a:t>Link Github</a:t>
            </a:r>
            <a:endParaRPr b="1"/>
          </a:p>
          <a:p>
            <a:pPr marL="457200" lvl="0" indent="0" algn="l" rtl="0">
              <a:lnSpc>
                <a:spcPct val="150000"/>
              </a:lnSpc>
              <a:spcBef>
                <a:spcPts val="1600"/>
              </a:spcBef>
              <a:spcAft>
                <a:spcPts val="0"/>
              </a:spcAft>
              <a:buNone/>
            </a:pPr>
            <a:endParaRPr b="1"/>
          </a:p>
        </p:txBody>
      </p:sp>
      <p:sp>
        <p:nvSpPr>
          <p:cNvPr id="172" name="Google Shape;172;p25"/>
          <p:cNvSpPr txBox="1">
            <a:spLocks noGrp="1"/>
          </p:cNvSpPr>
          <p:nvPr>
            <p:ph type="title"/>
          </p:nvPr>
        </p:nvSpPr>
        <p:spPr>
          <a:xfrm>
            <a:off x="990600" y="517525"/>
            <a:ext cx="10515600" cy="9639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sz="3600"/>
              <a:t>Implementation…cntd</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body" idx="4294967295"/>
          </p:nvPr>
        </p:nvSpPr>
        <p:spPr>
          <a:xfrm>
            <a:off x="415600" y="930525"/>
            <a:ext cx="11297100" cy="5790600"/>
          </a:xfrm>
          <a:prstGeom prst="rect">
            <a:avLst/>
          </a:prstGeom>
        </p:spPr>
        <p:txBody>
          <a:bodyPr spcFirstLastPara="1" wrap="square" lIns="121900" tIns="121900" rIns="121900" bIns="121900" anchor="t" anchorCtr="0">
            <a:normAutofit fontScale="55000" lnSpcReduction="10000"/>
          </a:bodyPr>
          <a:lstStyle/>
          <a:p>
            <a:pPr marL="457200" lvl="0" indent="-341709" algn="l" rtl="0">
              <a:lnSpc>
                <a:spcPct val="150000"/>
              </a:lnSpc>
              <a:spcBef>
                <a:spcPts val="1000"/>
              </a:spcBef>
              <a:spcAft>
                <a:spcPts val="0"/>
              </a:spcAft>
              <a:buSzPct val="100000"/>
              <a:buChar char="●"/>
            </a:pPr>
            <a:r>
              <a:rPr lang="en-US" sz="3750" b="1"/>
              <a:t>Step 3: Transmit the 6 of sensor readings, patient's location, and patient ID from the Android apparatus to the designated server. </a:t>
            </a:r>
            <a:endParaRPr sz="3750" b="1"/>
          </a:p>
          <a:p>
            <a:pPr marL="457200" lvl="0" indent="-341709" algn="l" rtl="0">
              <a:lnSpc>
                <a:spcPct val="150000"/>
              </a:lnSpc>
              <a:spcBef>
                <a:spcPts val="0"/>
              </a:spcBef>
              <a:spcAft>
                <a:spcPts val="0"/>
              </a:spcAft>
              <a:buSzPct val="100000"/>
              <a:buChar char="●"/>
            </a:pPr>
            <a:r>
              <a:rPr lang="en-US" sz="3750" b="1"/>
              <a:t>Step 4: The server analyses the sensor information to discern the nature of the movement. </a:t>
            </a:r>
            <a:endParaRPr sz="3750" b="1"/>
          </a:p>
          <a:p>
            <a:pPr marL="457200" lvl="0" indent="-341709" algn="l" rtl="0">
              <a:lnSpc>
                <a:spcPct val="150000"/>
              </a:lnSpc>
              <a:spcBef>
                <a:spcPts val="0"/>
              </a:spcBef>
              <a:spcAft>
                <a:spcPts val="0"/>
              </a:spcAft>
              <a:buSzPct val="100000"/>
              <a:buChar char="●"/>
            </a:pPr>
            <a:r>
              <a:rPr lang="en-US" sz="3750" b="1"/>
              <a:t>Step 5: In the event of a patient's fall, prompt a nurse for intervention by dispatching a text message detailing the patient's location.</a:t>
            </a:r>
            <a:endParaRPr sz="3750" b="1"/>
          </a:p>
          <a:p>
            <a:pPr marL="457200" lvl="0" indent="-341709" algn="l" rtl="0">
              <a:lnSpc>
                <a:spcPct val="150000"/>
              </a:lnSpc>
              <a:spcBef>
                <a:spcPts val="0"/>
              </a:spcBef>
              <a:spcAft>
                <a:spcPts val="0"/>
              </a:spcAft>
              <a:buSzPct val="100000"/>
              <a:buChar char="●"/>
            </a:pPr>
            <a:r>
              <a:rPr lang="en-US" sz="3750" b="1"/>
              <a:t>Structure</a:t>
            </a:r>
            <a:endParaRPr sz="3750" b="1"/>
          </a:p>
          <a:p>
            <a:pPr marL="914400" lvl="1" indent="-341709" algn="l" rtl="0">
              <a:lnSpc>
                <a:spcPct val="150000"/>
              </a:lnSpc>
              <a:spcBef>
                <a:spcPts val="0"/>
              </a:spcBef>
              <a:spcAft>
                <a:spcPts val="0"/>
              </a:spcAft>
              <a:buSzPct val="129310"/>
              <a:buChar char="○"/>
            </a:pPr>
            <a:r>
              <a:rPr lang="en-US" sz="2900" b="1"/>
              <a:t>MainActivity.java</a:t>
            </a:r>
            <a:endParaRPr sz="2900" b="1"/>
          </a:p>
          <a:p>
            <a:pPr marL="914400" lvl="1" indent="-341709" algn="l" rtl="0">
              <a:lnSpc>
                <a:spcPct val="150000"/>
              </a:lnSpc>
              <a:spcBef>
                <a:spcPts val="0"/>
              </a:spcBef>
              <a:spcAft>
                <a:spcPts val="0"/>
              </a:spcAft>
              <a:buSzPct val="129310"/>
              <a:buChar char="○"/>
            </a:pPr>
            <a:r>
              <a:rPr lang="en-US" sz="2900" b="1"/>
              <a:t>MainActivity.kt</a:t>
            </a:r>
            <a:endParaRPr sz="2900" b="1"/>
          </a:p>
          <a:p>
            <a:pPr marL="914400" lvl="1" indent="-341709" algn="l" rtl="0">
              <a:lnSpc>
                <a:spcPct val="150000"/>
              </a:lnSpc>
              <a:spcBef>
                <a:spcPts val="0"/>
              </a:spcBef>
              <a:spcAft>
                <a:spcPts val="0"/>
              </a:spcAft>
              <a:buSzPct val="129310"/>
              <a:buChar char="○"/>
            </a:pPr>
            <a:r>
              <a:rPr lang="en-US" sz="2900" b="1"/>
              <a:t>Activity_main.xml</a:t>
            </a:r>
            <a:endParaRPr sz="2900" b="1"/>
          </a:p>
          <a:p>
            <a:pPr marL="914400" lvl="1" indent="-341709" algn="l" rtl="0">
              <a:lnSpc>
                <a:spcPct val="150000"/>
              </a:lnSpc>
              <a:spcBef>
                <a:spcPts val="0"/>
              </a:spcBef>
              <a:spcAft>
                <a:spcPts val="0"/>
              </a:spcAft>
              <a:buSzPct val="129310"/>
              <a:buChar char="○"/>
            </a:pPr>
            <a:r>
              <a:rPr lang="en-US" sz="2900" b="1"/>
              <a:t>AndroidManifest.xml</a:t>
            </a:r>
            <a:endParaRPr sz="2900" b="1"/>
          </a:p>
          <a:p>
            <a:pPr marL="914400" lvl="1" indent="-341709" algn="l" rtl="0">
              <a:lnSpc>
                <a:spcPct val="150000"/>
              </a:lnSpc>
              <a:spcBef>
                <a:spcPts val="0"/>
              </a:spcBef>
              <a:spcAft>
                <a:spcPts val="0"/>
              </a:spcAft>
              <a:buSzPct val="129310"/>
              <a:buChar char="○"/>
            </a:pPr>
            <a:r>
              <a:rPr lang="en-US" sz="2900" b="1"/>
              <a:t>PoolEchoServer.java</a:t>
            </a:r>
            <a:endParaRPr sz="2900" b="1"/>
          </a:p>
          <a:p>
            <a:pPr marL="914400" lvl="0" indent="0" algn="l" rtl="0">
              <a:spcBef>
                <a:spcPts val="1600"/>
              </a:spcBef>
              <a:spcAft>
                <a:spcPts val="0"/>
              </a:spcAft>
              <a:buNone/>
            </a:pPr>
            <a:r>
              <a:rPr lang="en-US" sz="2900" b="1" u="sng">
                <a:solidFill>
                  <a:schemeClr val="hlink"/>
                </a:solidFill>
                <a:hlinkClick r:id="rId3"/>
              </a:rPr>
              <a:t>Link Github</a:t>
            </a:r>
            <a:endParaRPr sz="2900" b="1"/>
          </a:p>
          <a:p>
            <a:pPr marL="457200" lvl="0" indent="0" algn="l" rtl="0">
              <a:lnSpc>
                <a:spcPct val="150000"/>
              </a:lnSpc>
              <a:spcBef>
                <a:spcPts val="1600"/>
              </a:spcBef>
              <a:spcAft>
                <a:spcPts val="0"/>
              </a:spcAft>
              <a:buNone/>
            </a:pPr>
            <a:endParaRPr b="1"/>
          </a:p>
        </p:txBody>
      </p:sp>
      <p:sp>
        <p:nvSpPr>
          <p:cNvPr id="178" name="Google Shape;178;p26"/>
          <p:cNvSpPr txBox="1">
            <a:spLocks noGrp="1"/>
          </p:cNvSpPr>
          <p:nvPr>
            <p:ph type="title"/>
          </p:nvPr>
        </p:nvSpPr>
        <p:spPr>
          <a:xfrm>
            <a:off x="838200" y="222850"/>
            <a:ext cx="10515600" cy="9639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sz="3600"/>
              <a:t>Implementation…cntd</a:t>
            </a:r>
            <a:endParaRPr sz="3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rmAutofit fontScale="90000"/>
          </a:bodyPr>
          <a:lstStyle/>
          <a:p>
            <a:pPr marL="0" lvl="0" indent="0" algn="ctr" rtl="0">
              <a:spcBef>
                <a:spcPts val="0"/>
              </a:spcBef>
              <a:spcAft>
                <a:spcPts val="0"/>
              </a:spcAft>
              <a:buNone/>
            </a:pPr>
            <a:r>
              <a:rPr lang="en-US"/>
              <a:t>4. Testing</a:t>
            </a:r>
            <a:endParaRPr/>
          </a:p>
        </p:txBody>
      </p:sp>
      <p:sp>
        <p:nvSpPr>
          <p:cNvPr id="184" name="Google Shape;184;p27"/>
          <p:cNvSpPr txBox="1">
            <a:spLocks noGrp="1"/>
          </p:cNvSpPr>
          <p:nvPr>
            <p:ph type="body" idx="4294967295"/>
          </p:nvPr>
        </p:nvSpPr>
        <p:spPr>
          <a:xfrm>
            <a:off x="415600" y="1688225"/>
            <a:ext cx="11095800" cy="4403700"/>
          </a:xfrm>
          <a:prstGeom prst="rect">
            <a:avLst/>
          </a:prstGeom>
        </p:spPr>
        <p:txBody>
          <a:bodyPr spcFirstLastPara="1" wrap="square" lIns="121900" tIns="121900" rIns="121900" bIns="121900" anchor="t" anchorCtr="0">
            <a:normAutofit fontScale="47500" lnSpcReduction="20000"/>
          </a:bodyPr>
          <a:lstStyle/>
          <a:p>
            <a:pPr marL="914400" lvl="0" indent="-742950" algn="l" rtl="0">
              <a:spcBef>
                <a:spcPts val="0"/>
              </a:spcBef>
              <a:spcAft>
                <a:spcPts val="0"/>
              </a:spcAft>
              <a:buNone/>
            </a:pPr>
            <a:r>
              <a:rPr lang="en-US" sz="4500" b="1"/>
              <a:t>Thorough testing was conducted at various stages:</a:t>
            </a:r>
            <a:endParaRPr sz="4500" b="1"/>
          </a:p>
          <a:p>
            <a:pPr marL="457200" lvl="0" indent="-359568" algn="l" rtl="0">
              <a:lnSpc>
                <a:spcPct val="150000"/>
              </a:lnSpc>
              <a:spcBef>
                <a:spcPts val="1600"/>
              </a:spcBef>
              <a:spcAft>
                <a:spcPts val="0"/>
              </a:spcAft>
              <a:buSzPct val="100000"/>
              <a:buChar char="●"/>
            </a:pPr>
            <a:r>
              <a:rPr lang="en-US" sz="3750" b="1"/>
              <a:t>Sensor Data Generation: </a:t>
            </a:r>
            <a:r>
              <a:rPr lang="en-US" sz="3750">
                <a:solidFill>
                  <a:srgbClr val="000000"/>
                </a:solidFill>
              </a:rPr>
              <a:t>Verified accurate generation of accelerometer and gyroscope data.</a:t>
            </a:r>
            <a:endParaRPr sz="3750">
              <a:solidFill>
                <a:srgbClr val="000000"/>
              </a:solidFill>
            </a:endParaRPr>
          </a:p>
          <a:p>
            <a:pPr marL="457200" lvl="0" indent="-359568" algn="l" rtl="0">
              <a:lnSpc>
                <a:spcPct val="150000"/>
              </a:lnSpc>
              <a:spcBef>
                <a:spcPts val="0"/>
              </a:spcBef>
              <a:spcAft>
                <a:spcPts val="0"/>
              </a:spcAft>
              <a:buSzPct val="100000"/>
              <a:buChar char="●"/>
            </a:pPr>
            <a:r>
              <a:rPr lang="en-US" sz="3750" b="1"/>
              <a:t>Location Accuracy:</a:t>
            </a:r>
            <a:r>
              <a:rPr lang="en-US" sz="3750">
                <a:solidFill>
                  <a:srgbClr val="000000"/>
                </a:solidFill>
              </a:rPr>
              <a:t> Ensured the correct retrieval of patient's location.</a:t>
            </a:r>
            <a:endParaRPr sz="3750" b="1"/>
          </a:p>
          <a:p>
            <a:pPr marL="457200" lvl="0" indent="-359568" algn="l" rtl="0">
              <a:lnSpc>
                <a:spcPct val="150000"/>
              </a:lnSpc>
              <a:spcBef>
                <a:spcPts val="0"/>
              </a:spcBef>
              <a:spcAft>
                <a:spcPts val="0"/>
              </a:spcAft>
              <a:buSzPct val="100000"/>
              <a:buChar char="●"/>
            </a:pPr>
            <a:r>
              <a:rPr lang="en-US" sz="3750" b="1"/>
              <a:t>Socket Communication:</a:t>
            </a:r>
            <a:r>
              <a:rPr lang="en-US" sz="3750">
                <a:solidFill>
                  <a:srgbClr val="000000"/>
                </a:solidFill>
              </a:rPr>
              <a:t> Tested the data transmission between Android app and server using socket programming.</a:t>
            </a:r>
            <a:endParaRPr sz="3750">
              <a:solidFill>
                <a:srgbClr val="000000"/>
              </a:solidFill>
            </a:endParaRPr>
          </a:p>
          <a:p>
            <a:pPr marL="457200" lvl="0" indent="-359568" algn="l" rtl="0">
              <a:lnSpc>
                <a:spcPct val="150000"/>
              </a:lnSpc>
              <a:spcBef>
                <a:spcPts val="0"/>
              </a:spcBef>
              <a:spcAft>
                <a:spcPts val="0"/>
              </a:spcAft>
              <a:buSzPct val="100000"/>
              <a:buChar char="●"/>
            </a:pPr>
            <a:r>
              <a:rPr lang="en-US" sz="3750" b="1"/>
              <a:t>Fall Detection: </a:t>
            </a:r>
            <a:r>
              <a:rPr lang="en-US" sz="3750">
                <a:solidFill>
                  <a:srgbClr val="000000"/>
                </a:solidFill>
              </a:rPr>
              <a:t>Validated the fall detection algorithm effectiveness through simulated falls.</a:t>
            </a:r>
            <a:endParaRPr sz="3750" b="1"/>
          </a:p>
          <a:p>
            <a:pPr marL="457200" lvl="0" indent="-359568" algn="l" rtl="0">
              <a:lnSpc>
                <a:spcPct val="150000"/>
              </a:lnSpc>
              <a:spcBef>
                <a:spcPts val="0"/>
              </a:spcBef>
              <a:spcAft>
                <a:spcPts val="0"/>
              </a:spcAft>
              <a:buSzPct val="100000"/>
              <a:buChar char="●"/>
            </a:pPr>
            <a:r>
              <a:rPr lang="en-US" sz="3750" b="1"/>
              <a:t>SMS Functionality: </a:t>
            </a:r>
            <a:r>
              <a:rPr lang="en-US" sz="3750">
                <a:solidFill>
                  <a:srgbClr val="000000"/>
                </a:solidFill>
              </a:rPr>
              <a:t>Verified SMS notifications to nurses with accurate patient location information.</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8"/>
          <p:cNvPicPr preferRelativeResize="0"/>
          <p:nvPr/>
        </p:nvPicPr>
        <p:blipFill>
          <a:blip r:embed="rId3">
            <a:alphaModFix/>
          </a:blip>
          <a:stretch>
            <a:fillRect/>
          </a:stretch>
        </p:blipFill>
        <p:spPr>
          <a:xfrm>
            <a:off x="1772800" y="782300"/>
            <a:ext cx="3072100" cy="5914650"/>
          </a:xfrm>
          <a:prstGeom prst="rect">
            <a:avLst/>
          </a:prstGeom>
          <a:noFill/>
          <a:ln>
            <a:noFill/>
          </a:ln>
        </p:spPr>
      </p:pic>
      <p:pic>
        <p:nvPicPr>
          <p:cNvPr id="190" name="Google Shape;190;p28"/>
          <p:cNvPicPr preferRelativeResize="0"/>
          <p:nvPr/>
        </p:nvPicPr>
        <p:blipFill>
          <a:blip r:embed="rId4">
            <a:alphaModFix/>
          </a:blip>
          <a:stretch>
            <a:fillRect/>
          </a:stretch>
        </p:blipFill>
        <p:spPr>
          <a:xfrm>
            <a:off x="7530475" y="782300"/>
            <a:ext cx="3386950" cy="5914651"/>
          </a:xfrm>
          <a:prstGeom prst="rect">
            <a:avLst/>
          </a:prstGeom>
          <a:noFill/>
          <a:ln>
            <a:noFill/>
          </a:ln>
        </p:spPr>
      </p:pic>
      <p:sp>
        <p:nvSpPr>
          <p:cNvPr id="191" name="Google Shape;191;p28"/>
          <p:cNvSpPr txBox="1">
            <a:spLocks noGrp="1"/>
          </p:cNvSpPr>
          <p:nvPr>
            <p:ph type="title"/>
          </p:nvPr>
        </p:nvSpPr>
        <p:spPr>
          <a:xfrm>
            <a:off x="169475" y="160100"/>
            <a:ext cx="10504500" cy="6222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US" sz="3600"/>
              <a:t>Testing …cntd</a:t>
            </a:r>
            <a:endParaRPr sz="3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29"/>
          <p:cNvPicPr preferRelativeResize="0"/>
          <p:nvPr/>
        </p:nvPicPr>
        <p:blipFill>
          <a:blip r:embed="rId3">
            <a:alphaModFix/>
          </a:blip>
          <a:stretch>
            <a:fillRect/>
          </a:stretch>
        </p:blipFill>
        <p:spPr>
          <a:xfrm>
            <a:off x="1351450" y="1201050"/>
            <a:ext cx="3089650" cy="5426901"/>
          </a:xfrm>
          <a:prstGeom prst="rect">
            <a:avLst/>
          </a:prstGeom>
          <a:noFill/>
          <a:ln>
            <a:noFill/>
          </a:ln>
        </p:spPr>
      </p:pic>
      <p:pic>
        <p:nvPicPr>
          <p:cNvPr id="197" name="Google Shape;197;p29"/>
          <p:cNvPicPr preferRelativeResize="0"/>
          <p:nvPr/>
        </p:nvPicPr>
        <p:blipFill>
          <a:blip r:embed="rId4">
            <a:alphaModFix/>
          </a:blip>
          <a:stretch>
            <a:fillRect/>
          </a:stretch>
        </p:blipFill>
        <p:spPr>
          <a:xfrm>
            <a:off x="5793725" y="1135850"/>
            <a:ext cx="5057150" cy="5426900"/>
          </a:xfrm>
          <a:prstGeom prst="rect">
            <a:avLst/>
          </a:prstGeom>
          <a:noFill/>
          <a:ln>
            <a:noFill/>
          </a:ln>
        </p:spPr>
      </p:pic>
      <p:sp>
        <p:nvSpPr>
          <p:cNvPr id="198" name="Google Shape;198;p29"/>
          <p:cNvSpPr txBox="1">
            <a:spLocks noGrp="1"/>
          </p:cNvSpPr>
          <p:nvPr>
            <p:ph type="title"/>
          </p:nvPr>
        </p:nvSpPr>
        <p:spPr>
          <a:xfrm>
            <a:off x="169475" y="160100"/>
            <a:ext cx="10504500" cy="6222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US" sz="3600"/>
              <a:t>Testing …cntd</a:t>
            </a:r>
            <a:endParaRPr sz="3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30"/>
          <p:cNvPicPr preferRelativeResize="0"/>
          <p:nvPr/>
        </p:nvPicPr>
        <p:blipFill>
          <a:blip r:embed="rId3">
            <a:alphaModFix/>
          </a:blip>
          <a:stretch>
            <a:fillRect/>
          </a:stretch>
        </p:blipFill>
        <p:spPr>
          <a:xfrm>
            <a:off x="1089775" y="1201051"/>
            <a:ext cx="2681450" cy="5516749"/>
          </a:xfrm>
          <a:prstGeom prst="rect">
            <a:avLst/>
          </a:prstGeom>
          <a:noFill/>
          <a:ln>
            <a:noFill/>
          </a:ln>
        </p:spPr>
      </p:pic>
      <p:pic>
        <p:nvPicPr>
          <p:cNvPr id="204" name="Google Shape;204;p30"/>
          <p:cNvPicPr preferRelativeResize="0"/>
          <p:nvPr/>
        </p:nvPicPr>
        <p:blipFill>
          <a:blip r:embed="rId4">
            <a:alphaModFix/>
          </a:blip>
          <a:stretch>
            <a:fillRect/>
          </a:stretch>
        </p:blipFill>
        <p:spPr>
          <a:xfrm>
            <a:off x="5371000" y="1201050"/>
            <a:ext cx="2964045" cy="5516750"/>
          </a:xfrm>
          <a:prstGeom prst="rect">
            <a:avLst/>
          </a:prstGeom>
          <a:noFill/>
          <a:ln>
            <a:noFill/>
          </a:ln>
        </p:spPr>
      </p:pic>
      <p:sp>
        <p:nvSpPr>
          <p:cNvPr id="205" name="Google Shape;205;p30"/>
          <p:cNvSpPr txBox="1">
            <a:spLocks noGrp="1"/>
          </p:cNvSpPr>
          <p:nvPr>
            <p:ph type="title"/>
          </p:nvPr>
        </p:nvSpPr>
        <p:spPr>
          <a:xfrm>
            <a:off x="169475" y="160100"/>
            <a:ext cx="10504500" cy="6222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US" sz="3600"/>
              <a:t>Testing …cntd</a:t>
            </a:r>
            <a:endParaRPr sz="3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31"/>
          <p:cNvPicPr preferRelativeResize="0"/>
          <p:nvPr/>
        </p:nvPicPr>
        <p:blipFill rotWithShape="1">
          <a:blip r:embed="rId3">
            <a:alphaModFix/>
          </a:blip>
          <a:srcRect t="2037"/>
          <a:stretch/>
        </p:blipFill>
        <p:spPr>
          <a:xfrm>
            <a:off x="2016350" y="724565"/>
            <a:ext cx="3222450" cy="5408875"/>
          </a:xfrm>
          <a:prstGeom prst="rect">
            <a:avLst/>
          </a:prstGeom>
          <a:noFill/>
          <a:ln>
            <a:noFill/>
          </a:ln>
        </p:spPr>
      </p:pic>
      <p:sp>
        <p:nvSpPr>
          <p:cNvPr id="211" name="Google Shape;211;p31"/>
          <p:cNvSpPr txBox="1">
            <a:spLocks noGrp="1"/>
          </p:cNvSpPr>
          <p:nvPr>
            <p:ph type="title"/>
          </p:nvPr>
        </p:nvSpPr>
        <p:spPr>
          <a:xfrm>
            <a:off x="169475" y="160100"/>
            <a:ext cx="10504500" cy="6222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US" sz="3600"/>
              <a:t>Testing …cntd</a:t>
            </a:r>
            <a:endParaRPr sz="3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5. Enhancement ideas</a:t>
            </a:r>
            <a:endParaRPr/>
          </a:p>
        </p:txBody>
      </p:sp>
      <p:sp>
        <p:nvSpPr>
          <p:cNvPr id="217" name="Google Shape;217;p3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92500" lnSpcReduction="20000"/>
          </a:bodyPr>
          <a:lstStyle/>
          <a:p>
            <a:pPr marL="457200" lvl="0" indent="0" algn="l" rtl="0">
              <a:spcBef>
                <a:spcPts val="1000"/>
              </a:spcBef>
              <a:spcAft>
                <a:spcPts val="0"/>
              </a:spcAft>
              <a:buNone/>
            </a:pPr>
            <a:r>
              <a:rPr lang="en-US" b="1"/>
              <a:t>Advanced Fall Detection</a:t>
            </a:r>
            <a:endParaRPr b="1"/>
          </a:p>
          <a:p>
            <a:pPr marL="457200" lvl="0" indent="0" algn="l" rtl="0">
              <a:spcBef>
                <a:spcPts val="1600"/>
              </a:spcBef>
              <a:spcAft>
                <a:spcPts val="0"/>
              </a:spcAft>
              <a:buNone/>
            </a:pPr>
            <a:r>
              <a:rPr lang="en-US" b="1"/>
              <a:t>	ML Integration</a:t>
            </a:r>
            <a:endParaRPr b="1"/>
          </a:p>
          <a:p>
            <a:pPr marL="457200" lvl="0" indent="0" algn="l" rtl="0">
              <a:spcBef>
                <a:spcPts val="1600"/>
              </a:spcBef>
              <a:spcAft>
                <a:spcPts val="0"/>
              </a:spcAft>
              <a:buNone/>
            </a:pPr>
            <a:r>
              <a:rPr lang="en-US" b="1"/>
              <a:t>User Interface (UI) &amp; Experience (UX)</a:t>
            </a:r>
            <a:endParaRPr b="1"/>
          </a:p>
          <a:p>
            <a:pPr marL="457200" lvl="0" indent="0" algn="l" rtl="0">
              <a:spcBef>
                <a:spcPts val="1600"/>
              </a:spcBef>
              <a:spcAft>
                <a:spcPts val="0"/>
              </a:spcAft>
              <a:buNone/>
            </a:pPr>
            <a:r>
              <a:rPr lang="en-US" b="1"/>
              <a:t>	Intuitive UI Design</a:t>
            </a:r>
            <a:endParaRPr b="1"/>
          </a:p>
          <a:p>
            <a:pPr marL="0" lvl="0" indent="0" algn="l" rtl="0">
              <a:spcBef>
                <a:spcPts val="1600"/>
              </a:spcBef>
              <a:spcAft>
                <a:spcPts val="0"/>
              </a:spcAft>
              <a:buNone/>
            </a:pPr>
            <a:r>
              <a:rPr lang="en-US" b="1"/>
              <a:t>		Voice Alerts</a:t>
            </a:r>
            <a:endParaRPr b="1"/>
          </a:p>
          <a:p>
            <a:pPr marL="457200" lvl="0" indent="0" algn="l" rtl="0">
              <a:spcBef>
                <a:spcPts val="1600"/>
              </a:spcBef>
              <a:spcAft>
                <a:spcPts val="0"/>
              </a:spcAft>
              <a:buNone/>
            </a:pPr>
            <a:r>
              <a:rPr lang="en-US" b="1"/>
              <a:t>Emergency Contacts</a:t>
            </a:r>
            <a:endParaRPr b="1"/>
          </a:p>
          <a:p>
            <a:pPr marL="457200" lvl="0" indent="0" algn="l" rtl="0">
              <a:spcBef>
                <a:spcPts val="1600"/>
              </a:spcBef>
              <a:spcAft>
                <a:spcPts val="0"/>
              </a:spcAft>
              <a:buNone/>
            </a:pPr>
            <a:r>
              <a:rPr lang="en-US" b="1"/>
              <a:t>	Auto Dial</a:t>
            </a:r>
            <a:endParaRPr b="1"/>
          </a:p>
          <a:p>
            <a:pPr marL="457200" lvl="0" indent="0" algn="l" rtl="0">
              <a:spcBef>
                <a:spcPts val="1600"/>
              </a:spcBef>
              <a:spcAft>
                <a:spcPts val="0"/>
              </a:spcAft>
              <a:buNone/>
            </a:pPr>
            <a:r>
              <a:rPr lang="en-US" b="1"/>
              <a:t>Data Privacy &amp; Security</a:t>
            </a:r>
            <a:endParaRPr b="1"/>
          </a:p>
          <a:p>
            <a:pPr marL="457200" lvl="0" indent="0" algn="l" rtl="0">
              <a:spcBef>
                <a:spcPts val="1600"/>
              </a:spcBef>
              <a:spcAft>
                <a:spcPts val="1600"/>
              </a:spcAft>
              <a:buNone/>
            </a:pPr>
            <a:r>
              <a:rPr lang="en-US" b="1"/>
              <a:t>Location Accuracy &amp; Indoors Navigation</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5868550" y="1138027"/>
            <a:ext cx="5444400" cy="1134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Table of Contents</a:t>
            </a:r>
            <a:endParaRPr/>
          </a:p>
        </p:txBody>
      </p:sp>
      <p:pic>
        <p:nvPicPr>
          <p:cNvPr id="88" name="Google Shape;88;p15" descr="Office items on a table"/>
          <p:cNvPicPr preferRelativeResize="0"/>
          <p:nvPr/>
        </p:nvPicPr>
        <p:blipFill rotWithShape="1">
          <a:blip r:embed="rId3">
            <a:alphaModFix/>
          </a:blip>
          <a:srcRect l="26275" r="17016" b="2"/>
          <a:stretch/>
        </p:blipFill>
        <p:spPr>
          <a:xfrm>
            <a:off x="-1" y="10"/>
            <a:ext cx="5151179" cy="6857990"/>
          </a:xfrm>
          <a:prstGeom prst="rect">
            <a:avLst/>
          </a:prstGeom>
          <a:noFill/>
          <a:ln>
            <a:noFill/>
          </a:ln>
        </p:spPr>
      </p:pic>
      <p:cxnSp>
        <p:nvCxnSpPr>
          <p:cNvPr id="89" name="Google Shape;89;p15"/>
          <p:cNvCxnSpPr/>
          <p:nvPr/>
        </p:nvCxnSpPr>
        <p:spPr>
          <a:xfrm>
            <a:off x="5971697" y="871146"/>
            <a:ext cx="736939" cy="0"/>
          </a:xfrm>
          <a:prstGeom prst="straightConnector1">
            <a:avLst/>
          </a:prstGeom>
          <a:noFill/>
          <a:ln w="57150" cap="flat" cmpd="sng">
            <a:solidFill>
              <a:schemeClr val="accent4"/>
            </a:solidFill>
            <a:prstDash val="solid"/>
            <a:miter lim="800000"/>
            <a:headEnd type="none" w="sm" len="sm"/>
            <a:tailEnd type="none" w="sm" len="sm"/>
          </a:ln>
        </p:spPr>
      </p:cxnSp>
      <p:sp>
        <p:nvSpPr>
          <p:cNvPr id="90" name="Google Shape;90;p15"/>
          <p:cNvSpPr txBox="1">
            <a:spLocks noGrp="1"/>
          </p:cNvSpPr>
          <p:nvPr>
            <p:ph type="body" idx="1"/>
          </p:nvPr>
        </p:nvSpPr>
        <p:spPr>
          <a:xfrm>
            <a:off x="5868550" y="2540500"/>
            <a:ext cx="5444400" cy="3602100"/>
          </a:xfrm>
          <a:prstGeom prst="rect">
            <a:avLst/>
          </a:prstGeom>
          <a:noFill/>
          <a:ln>
            <a:noFill/>
          </a:ln>
        </p:spPr>
        <p:txBody>
          <a:bodyPr spcFirstLastPara="1" wrap="square" lIns="91425" tIns="45700" rIns="91425" bIns="45700" anchor="t" anchorCtr="0">
            <a:normAutofit fontScale="70000" lnSpcReduction="20000"/>
          </a:bodyPr>
          <a:lstStyle/>
          <a:p>
            <a:pPr marL="228600" lvl="0" indent="-237172" algn="l" rtl="0">
              <a:lnSpc>
                <a:spcPct val="150000"/>
              </a:lnSpc>
              <a:spcBef>
                <a:spcPts val="0"/>
              </a:spcBef>
              <a:spcAft>
                <a:spcPts val="0"/>
              </a:spcAft>
              <a:buClr>
                <a:schemeClr val="dk1"/>
              </a:buClr>
              <a:buSzPct val="100000"/>
              <a:buChar char="●"/>
            </a:pPr>
            <a:r>
              <a:rPr lang="en-US" sz="3050" b="1"/>
              <a:t>Introduction</a:t>
            </a:r>
            <a:endParaRPr sz="3050" b="1"/>
          </a:p>
          <a:p>
            <a:pPr marL="228600" lvl="0" indent="-237172" algn="l" rtl="0">
              <a:lnSpc>
                <a:spcPct val="150000"/>
              </a:lnSpc>
              <a:spcBef>
                <a:spcPts val="0"/>
              </a:spcBef>
              <a:spcAft>
                <a:spcPts val="0"/>
              </a:spcAft>
              <a:buSzPct val="100000"/>
              <a:buChar char="●"/>
            </a:pPr>
            <a:r>
              <a:rPr lang="en-US" sz="3050" b="1"/>
              <a:t>Design</a:t>
            </a:r>
            <a:endParaRPr sz="3050" b="1"/>
          </a:p>
          <a:p>
            <a:pPr marL="228600" lvl="0" indent="-237172" algn="l" rtl="0">
              <a:lnSpc>
                <a:spcPct val="150000"/>
              </a:lnSpc>
              <a:spcBef>
                <a:spcPts val="0"/>
              </a:spcBef>
              <a:spcAft>
                <a:spcPts val="0"/>
              </a:spcAft>
              <a:buSzPct val="100000"/>
              <a:buChar char="●"/>
            </a:pPr>
            <a:r>
              <a:rPr lang="en-US" sz="3050" b="1"/>
              <a:t>Implementation and Technologies</a:t>
            </a:r>
            <a:endParaRPr sz="3050" b="1"/>
          </a:p>
          <a:p>
            <a:pPr marL="228600" lvl="0" indent="-237172" algn="l" rtl="0">
              <a:lnSpc>
                <a:spcPct val="150000"/>
              </a:lnSpc>
              <a:spcBef>
                <a:spcPts val="0"/>
              </a:spcBef>
              <a:spcAft>
                <a:spcPts val="0"/>
              </a:spcAft>
              <a:buSzPct val="100000"/>
              <a:buChar char="●"/>
            </a:pPr>
            <a:r>
              <a:rPr lang="en-US" sz="3050" b="1"/>
              <a:t>Test</a:t>
            </a:r>
            <a:endParaRPr sz="3050" b="1"/>
          </a:p>
          <a:p>
            <a:pPr marL="228600" lvl="0" indent="-237172" algn="l" rtl="0">
              <a:lnSpc>
                <a:spcPct val="150000"/>
              </a:lnSpc>
              <a:spcBef>
                <a:spcPts val="0"/>
              </a:spcBef>
              <a:spcAft>
                <a:spcPts val="0"/>
              </a:spcAft>
              <a:buSzPct val="100000"/>
              <a:buChar char="●"/>
            </a:pPr>
            <a:r>
              <a:rPr lang="en-US" sz="3050" b="1"/>
              <a:t>Enhancement Ideas</a:t>
            </a:r>
            <a:endParaRPr sz="3050" b="1"/>
          </a:p>
          <a:p>
            <a:pPr marL="228600" lvl="0" indent="-237172" algn="l" rtl="0">
              <a:lnSpc>
                <a:spcPct val="150000"/>
              </a:lnSpc>
              <a:spcBef>
                <a:spcPts val="0"/>
              </a:spcBef>
              <a:spcAft>
                <a:spcPts val="0"/>
              </a:spcAft>
              <a:buSzPct val="100000"/>
              <a:buChar char="●"/>
            </a:pPr>
            <a:r>
              <a:rPr lang="en-US" sz="3050" b="1"/>
              <a:t>Conclusion</a:t>
            </a:r>
            <a:endParaRPr sz="3050" b="1"/>
          </a:p>
          <a:p>
            <a:pPr marL="228600" lvl="0" indent="-237172" algn="l" rtl="0">
              <a:lnSpc>
                <a:spcPct val="150000"/>
              </a:lnSpc>
              <a:spcBef>
                <a:spcPts val="0"/>
              </a:spcBef>
              <a:spcAft>
                <a:spcPts val="0"/>
              </a:spcAft>
              <a:buSzPct val="100000"/>
              <a:buChar char="●"/>
            </a:pPr>
            <a:r>
              <a:rPr lang="en-US" sz="3050" b="1"/>
              <a:t>References</a:t>
            </a:r>
            <a:endParaRPr sz="3050" b="1"/>
          </a:p>
          <a:p>
            <a:pPr marL="228600" lvl="0" indent="0" algn="l" rtl="0">
              <a:lnSpc>
                <a:spcPct val="90000"/>
              </a:lnSpc>
              <a:spcBef>
                <a:spcPts val="0"/>
              </a:spcBef>
              <a:spcAft>
                <a:spcPts val="0"/>
              </a:spcAft>
              <a:buNone/>
            </a:pPr>
            <a:endParaRPr sz="2000"/>
          </a:p>
          <a:p>
            <a:pPr marL="228600" lvl="0" indent="-101600" algn="l" rtl="0">
              <a:lnSpc>
                <a:spcPct val="90000"/>
              </a:lnSpc>
              <a:spcBef>
                <a:spcPts val="1000"/>
              </a:spcBef>
              <a:spcAft>
                <a:spcPts val="1600"/>
              </a:spcAft>
              <a:buClr>
                <a:schemeClr val="dk1"/>
              </a:buClr>
              <a:buSzPct val="100000"/>
              <a:buNone/>
            </a:pP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600"/>
              <a:t>5.1. Advanced Fall Detection</a:t>
            </a:r>
            <a:endParaRPr sz="3600"/>
          </a:p>
        </p:txBody>
      </p:sp>
      <p:sp>
        <p:nvSpPr>
          <p:cNvPr id="223" name="Google Shape;223;p3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50000"/>
              </a:lnSpc>
              <a:spcBef>
                <a:spcPts val="1000"/>
              </a:spcBef>
              <a:spcAft>
                <a:spcPts val="0"/>
              </a:spcAft>
              <a:buNone/>
            </a:pPr>
            <a:r>
              <a:rPr lang="en-US" b="1"/>
              <a:t>Implementing advanced fall detection techniques can enhance the accuracy and reliability of identifying fall incidents.</a:t>
            </a:r>
            <a:endParaRPr b="1"/>
          </a:p>
          <a:p>
            <a:pPr marL="0" marR="0" lvl="0" indent="0" algn="l" rtl="0">
              <a:lnSpc>
                <a:spcPct val="150000"/>
              </a:lnSpc>
              <a:spcBef>
                <a:spcPts val="1600"/>
              </a:spcBef>
              <a:spcAft>
                <a:spcPts val="0"/>
              </a:spcAft>
              <a:buNone/>
            </a:pPr>
            <a:r>
              <a:rPr lang="en-US" sz="2600" b="1">
                <a:solidFill>
                  <a:schemeClr val="accent1"/>
                </a:solidFill>
                <a:latin typeface="PT Sans Narrow"/>
                <a:ea typeface="PT Sans Narrow"/>
                <a:cs typeface="PT Sans Narrow"/>
                <a:sym typeface="PT Sans Narrow"/>
              </a:rPr>
              <a:t>Using Machine Learning</a:t>
            </a:r>
            <a:r>
              <a:rPr lang="en-US" sz="1400" b="1"/>
              <a:t> </a:t>
            </a:r>
            <a:endParaRPr sz="1400" b="1"/>
          </a:p>
          <a:p>
            <a:pPr marL="457200" lvl="0" indent="-317500" algn="l" rtl="0">
              <a:lnSpc>
                <a:spcPct val="150000"/>
              </a:lnSpc>
              <a:spcBef>
                <a:spcPts val="1000"/>
              </a:spcBef>
              <a:spcAft>
                <a:spcPts val="0"/>
              </a:spcAft>
              <a:buSzPts val="1400"/>
              <a:buChar char="●"/>
            </a:pPr>
            <a:r>
              <a:rPr lang="en-US" sz="2000" b="1"/>
              <a:t>ML could be applied to various aspects, such as:</a:t>
            </a:r>
            <a:endParaRPr sz="2000" b="1"/>
          </a:p>
          <a:p>
            <a:pPr marL="1371600" lvl="2" indent="-342900" algn="l" rtl="0">
              <a:lnSpc>
                <a:spcPct val="150000"/>
              </a:lnSpc>
              <a:spcBef>
                <a:spcPts val="0"/>
              </a:spcBef>
              <a:spcAft>
                <a:spcPts val="0"/>
              </a:spcAft>
              <a:buSzPts val="1800"/>
              <a:buChar char="■"/>
            </a:pPr>
            <a:r>
              <a:rPr lang="en-US" b="1"/>
              <a:t>Predicting potential fall risks based on historical data, </a:t>
            </a:r>
            <a:endParaRPr b="1"/>
          </a:p>
          <a:p>
            <a:pPr marL="1371600" lvl="2" indent="-342900" algn="l" rtl="0">
              <a:lnSpc>
                <a:spcPct val="150000"/>
              </a:lnSpc>
              <a:spcBef>
                <a:spcPts val="0"/>
              </a:spcBef>
              <a:spcAft>
                <a:spcPts val="0"/>
              </a:spcAft>
              <a:buSzPts val="1800"/>
              <a:buChar char="■"/>
            </a:pPr>
            <a:r>
              <a:rPr lang="en-US" b="1"/>
              <a:t>Optimizing nurse response times, or dynamically adjusting fall detection parameters based on individual patient behavior.</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title"/>
          </p:nvPr>
        </p:nvSpPr>
        <p:spPr>
          <a:xfrm>
            <a:off x="838200" y="9477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600"/>
              <a:t>5.2. User Interface (UI) &amp; Experience (UX)</a:t>
            </a:r>
            <a:endParaRPr sz="3600"/>
          </a:p>
        </p:txBody>
      </p:sp>
      <p:sp>
        <p:nvSpPr>
          <p:cNvPr id="229" name="Google Shape;229;p34"/>
          <p:cNvSpPr txBox="1">
            <a:spLocks noGrp="1"/>
          </p:cNvSpPr>
          <p:nvPr>
            <p:ph type="body" idx="1"/>
          </p:nvPr>
        </p:nvSpPr>
        <p:spPr>
          <a:xfrm>
            <a:off x="838200" y="1172400"/>
            <a:ext cx="10515600" cy="5591700"/>
          </a:xfrm>
          <a:prstGeom prst="rect">
            <a:avLst/>
          </a:prstGeom>
        </p:spPr>
        <p:txBody>
          <a:bodyPr spcFirstLastPara="1" wrap="square" lIns="91425" tIns="45700" rIns="91425" bIns="45700" anchor="t" anchorCtr="0">
            <a:normAutofit fontScale="92500" lnSpcReduction="20000"/>
          </a:bodyPr>
          <a:lstStyle/>
          <a:p>
            <a:pPr marL="0" lvl="0" indent="0" algn="just" rtl="0">
              <a:lnSpc>
                <a:spcPct val="150000"/>
              </a:lnSpc>
              <a:spcBef>
                <a:spcPts val="1000"/>
              </a:spcBef>
              <a:spcAft>
                <a:spcPts val="0"/>
              </a:spcAft>
              <a:buNone/>
            </a:pPr>
            <a:r>
              <a:rPr lang="en-US" sz="1975" b="1"/>
              <a:t>Enhancing the user interface design can make the FallArm app more user-friendly and accessible. </a:t>
            </a:r>
            <a:endParaRPr sz="1975" b="1"/>
          </a:p>
          <a:p>
            <a:pPr marL="0" marR="0" lvl="0" indent="0" algn="l" rtl="0">
              <a:lnSpc>
                <a:spcPct val="150000"/>
              </a:lnSpc>
              <a:spcBef>
                <a:spcPts val="1600"/>
              </a:spcBef>
              <a:spcAft>
                <a:spcPts val="0"/>
              </a:spcAft>
              <a:buNone/>
            </a:pPr>
            <a:r>
              <a:rPr lang="en-US" sz="2600" b="1">
                <a:solidFill>
                  <a:schemeClr val="accent1"/>
                </a:solidFill>
                <a:latin typeface="PT Sans Narrow"/>
                <a:ea typeface="PT Sans Narrow"/>
                <a:cs typeface="PT Sans Narrow"/>
                <a:sym typeface="PT Sans Narrow"/>
              </a:rPr>
              <a:t>Intuitive UI Design</a:t>
            </a:r>
            <a:r>
              <a:rPr lang="en-US" b="1"/>
              <a:t> </a:t>
            </a:r>
            <a:endParaRPr b="1"/>
          </a:p>
          <a:p>
            <a:pPr marL="457200" lvl="0" indent="-320488" algn="l" rtl="0">
              <a:lnSpc>
                <a:spcPct val="150000"/>
              </a:lnSpc>
              <a:spcBef>
                <a:spcPts val="1000"/>
              </a:spcBef>
              <a:spcAft>
                <a:spcPts val="0"/>
              </a:spcAft>
              <a:buSzPts val="1447"/>
              <a:buChar char="●"/>
            </a:pPr>
            <a:r>
              <a:rPr lang="en-US" sz="2047" b="1"/>
              <a:t>A clean and intuitive design with :</a:t>
            </a:r>
            <a:endParaRPr sz="2047" b="1"/>
          </a:p>
          <a:p>
            <a:pPr marL="1371600" lvl="2" indent="-342900" algn="l" rtl="0">
              <a:lnSpc>
                <a:spcPct val="150000"/>
              </a:lnSpc>
              <a:spcBef>
                <a:spcPts val="0"/>
              </a:spcBef>
              <a:spcAft>
                <a:spcPts val="0"/>
              </a:spcAft>
              <a:buSzPts val="1800"/>
              <a:buChar char="■"/>
            </a:pPr>
            <a:r>
              <a:rPr lang="en-US" b="1"/>
              <a:t>Clear icons, </a:t>
            </a:r>
            <a:endParaRPr b="1"/>
          </a:p>
          <a:p>
            <a:pPr marL="1371600" lvl="2" indent="-342900" algn="l" rtl="0">
              <a:lnSpc>
                <a:spcPct val="150000"/>
              </a:lnSpc>
              <a:spcBef>
                <a:spcPts val="0"/>
              </a:spcBef>
              <a:spcAft>
                <a:spcPts val="0"/>
              </a:spcAft>
              <a:buSzPts val="1800"/>
              <a:buChar char="■"/>
            </a:pPr>
            <a:r>
              <a:rPr lang="en-US" b="1"/>
              <a:t>Well-organized menus, and</a:t>
            </a:r>
            <a:endParaRPr b="1"/>
          </a:p>
          <a:p>
            <a:pPr marL="1371600" lvl="2" indent="-342900" algn="l" rtl="0">
              <a:lnSpc>
                <a:spcPct val="150000"/>
              </a:lnSpc>
              <a:spcBef>
                <a:spcPts val="0"/>
              </a:spcBef>
              <a:spcAft>
                <a:spcPts val="0"/>
              </a:spcAft>
              <a:buSzPts val="1800"/>
              <a:buChar char="■"/>
            </a:pPr>
            <a:r>
              <a:rPr lang="en-US" b="1"/>
              <a:t>Informative visuals </a:t>
            </a:r>
            <a:endParaRPr b="1"/>
          </a:p>
          <a:p>
            <a:pPr marL="0" lvl="0" indent="0" algn="l" rtl="0">
              <a:lnSpc>
                <a:spcPct val="150000"/>
              </a:lnSpc>
              <a:spcBef>
                <a:spcPts val="1600"/>
              </a:spcBef>
              <a:spcAft>
                <a:spcPts val="0"/>
              </a:spcAft>
              <a:buNone/>
            </a:pPr>
            <a:r>
              <a:rPr lang="en-US" sz="2600" b="1">
                <a:solidFill>
                  <a:schemeClr val="accent1"/>
                </a:solidFill>
                <a:latin typeface="PT Sans Narrow"/>
                <a:ea typeface="PT Sans Narrow"/>
                <a:cs typeface="PT Sans Narrow"/>
                <a:sym typeface="PT Sans Narrow"/>
              </a:rPr>
              <a:t>Voice Alerts</a:t>
            </a:r>
            <a:r>
              <a:rPr lang="en-US" b="1"/>
              <a:t> </a:t>
            </a:r>
            <a:endParaRPr b="1"/>
          </a:p>
          <a:p>
            <a:pPr marL="457200" lvl="0" indent="-320488" algn="l" rtl="0">
              <a:lnSpc>
                <a:spcPct val="150000"/>
              </a:lnSpc>
              <a:spcBef>
                <a:spcPts val="1000"/>
              </a:spcBef>
              <a:spcAft>
                <a:spcPts val="0"/>
              </a:spcAft>
              <a:buSzPts val="1447"/>
              <a:buChar char="●"/>
            </a:pPr>
            <a:r>
              <a:rPr lang="en-US" sz="2047" b="1"/>
              <a:t>Voice alerts can provide an additional layer of communication :</a:t>
            </a:r>
            <a:endParaRPr sz="2047" b="1"/>
          </a:p>
          <a:p>
            <a:pPr marL="1371600" lvl="2" indent="-342900" algn="l" rtl="0">
              <a:lnSpc>
                <a:spcPct val="150000"/>
              </a:lnSpc>
              <a:spcBef>
                <a:spcPts val="0"/>
              </a:spcBef>
              <a:spcAft>
                <a:spcPts val="0"/>
              </a:spcAft>
              <a:buSzPts val="1800"/>
              <a:buChar char="■"/>
            </a:pPr>
            <a:r>
              <a:rPr lang="en-US" b="1"/>
              <a:t>To inform patients that a fall has been detected, reassuring them that help is on the way., </a:t>
            </a:r>
            <a:endParaRPr b="1"/>
          </a:p>
          <a:p>
            <a:pPr marL="1371600" lvl="2" indent="-342900" algn="l" rtl="0">
              <a:lnSpc>
                <a:spcPct val="150000"/>
              </a:lnSpc>
              <a:spcBef>
                <a:spcPts val="0"/>
              </a:spcBef>
              <a:spcAft>
                <a:spcPts val="0"/>
              </a:spcAft>
              <a:buSzPts val="1800"/>
              <a:buChar char="■"/>
            </a:pPr>
            <a:r>
              <a:rPr lang="en-US" b="1"/>
              <a:t>Inform nurses that a fall has been detected</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838200" y="94775"/>
            <a:ext cx="10515600" cy="665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600"/>
              <a:t>5.3. Emergency Contacts</a:t>
            </a:r>
            <a:endParaRPr sz="3600"/>
          </a:p>
        </p:txBody>
      </p:sp>
      <p:sp>
        <p:nvSpPr>
          <p:cNvPr id="235" name="Google Shape;235;p35"/>
          <p:cNvSpPr txBox="1">
            <a:spLocks noGrp="1"/>
          </p:cNvSpPr>
          <p:nvPr>
            <p:ph type="body" idx="1"/>
          </p:nvPr>
        </p:nvSpPr>
        <p:spPr>
          <a:xfrm>
            <a:off x="838200" y="1172400"/>
            <a:ext cx="10515600" cy="2703300"/>
          </a:xfrm>
          <a:prstGeom prst="rect">
            <a:avLst/>
          </a:prstGeom>
        </p:spPr>
        <p:txBody>
          <a:bodyPr spcFirstLastPara="1" wrap="square" lIns="91425" tIns="45700" rIns="91425" bIns="45700" anchor="t" anchorCtr="0">
            <a:normAutofit fontScale="92500" lnSpcReduction="10000"/>
          </a:bodyPr>
          <a:lstStyle/>
          <a:p>
            <a:pPr marL="0" marR="0" lvl="0" indent="0" algn="l" rtl="0">
              <a:lnSpc>
                <a:spcPct val="150000"/>
              </a:lnSpc>
              <a:spcBef>
                <a:spcPts val="0"/>
              </a:spcBef>
              <a:spcAft>
                <a:spcPts val="0"/>
              </a:spcAft>
              <a:buNone/>
            </a:pPr>
            <a:r>
              <a:rPr lang="en-US" sz="2600" b="1">
                <a:solidFill>
                  <a:schemeClr val="accent1"/>
                </a:solidFill>
                <a:latin typeface="PT Sans Narrow"/>
                <a:ea typeface="PT Sans Narrow"/>
                <a:cs typeface="PT Sans Narrow"/>
                <a:sym typeface="PT Sans Narrow"/>
              </a:rPr>
              <a:t>Auto Dial</a:t>
            </a:r>
            <a:endParaRPr b="1"/>
          </a:p>
          <a:p>
            <a:pPr marL="457200" lvl="0" indent="-320488" algn="just" rtl="0">
              <a:lnSpc>
                <a:spcPct val="150000"/>
              </a:lnSpc>
              <a:spcBef>
                <a:spcPts val="1000"/>
              </a:spcBef>
              <a:spcAft>
                <a:spcPts val="0"/>
              </a:spcAft>
              <a:buSzPts val="1447"/>
              <a:buChar char="●"/>
            </a:pPr>
            <a:r>
              <a:rPr lang="en-US" sz="2047" b="1"/>
              <a:t>This feature can expedite the communication between the app and emergency contacts. </a:t>
            </a:r>
            <a:endParaRPr sz="2047" b="1"/>
          </a:p>
          <a:p>
            <a:pPr marL="1371600" lvl="2" indent="-320488" algn="just" rtl="0">
              <a:lnSpc>
                <a:spcPct val="150000"/>
              </a:lnSpc>
              <a:spcBef>
                <a:spcPts val="0"/>
              </a:spcBef>
              <a:spcAft>
                <a:spcPts val="0"/>
              </a:spcAft>
              <a:buSzPts val="1447"/>
              <a:buChar char="■"/>
            </a:pPr>
            <a:r>
              <a:rPr lang="en-US" sz="2047" b="1"/>
              <a:t>The app could automatically initiate a call to a pre-configured emergency contact or a designated nurse, facilitating rapid response and assistance.</a:t>
            </a:r>
            <a:endParaRPr b="1"/>
          </a:p>
        </p:txBody>
      </p:sp>
      <p:sp>
        <p:nvSpPr>
          <p:cNvPr id="236" name="Google Shape;236;p35"/>
          <p:cNvSpPr txBox="1">
            <a:spLocks noGrp="1"/>
          </p:cNvSpPr>
          <p:nvPr>
            <p:ph type="title"/>
          </p:nvPr>
        </p:nvSpPr>
        <p:spPr>
          <a:xfrm>
            <a:off x="1047500" y="3818450"/>
            <a:ext cx="10515600" cy="665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600"/>
              <a:t>Data Privacy &amp; Security</a:t>
            </a:r>
            <a:endParaRPr sz="2600"/>
          </a:p>
        </p:txBody>
      </p:sp>
      <p:sp>
        <p:nvSpPr>
          <p:cNvPr id="237" name="Google Shape;237;p35"/>
          <p:cNvSpPr txBox="1"/>
          <p:nvPr/>
        </p:nvSpPr>
        <p:spPr>
          <a:xfrm>
            <a:off x="816200" y="4483550"/>
            <a:ext cx="10978200" cy="1861200"/>
          </a:xfrm>
          <a:prstGeom prst="rect">
            <a:avLst/>
          </a:prstGeom>
          <a:noFill/>
          <a:ln>
            <a:noFill/>
          </a:ln>
        </p:spPr>
        <p:txBody>
          <a:bodyPr spcFirstLastPara="1" wrap="square" lIns="91425" tIns="91425" rIns="91425" bIns="91425" anchor="t" anchorCtr="0">
            <a:spAutoFit/>
          </a:bodyPr>
          <a:lstStyle/>
          <a:p>
            <a:pPr marL="457200" marR="0" lvl="0" indent="-320488" algn="l" rtl="0">
              <a:lnSpc>
                <a:spcPct val="150000"/>
              </a:lnSpc>
              <a:spcBef>
                <a:spcPts val="1000"/>
              </a:spcBef>
              <a:spcAft>
                <a:spcPts val="0"/>
              </a:spcAft>
              <a:buClr>
                <a:schemeClr val="dk1"/>
              </a:buClr>
              <a:buSzPts val="1447"/>
              <a:buFont typeface="Open Sans"/>
              <a:buChar char="●"/>
            </a:pPr>
            <a:r>
              <a:rPr lang="en-US" sz="2047" b="1">
                <a:solidFill>
                  <a:schemeClr val="dk2"/>
                </a:solidFill>
                <a:latin typeface="Open Sans"/>
                <a:ea typeface="Open Sans"/>
                <a:cs typeface="Open Sans"/>
                <a:sym typeface="Open Sans"/>
              </a:rPr>
              <a:t>To ensure that patient information is protected. </a:t>
            </a:r>
            <a:endParaRPr sz="2047" b="1">
              <a:solidFill>
                <a:schemeClr val="dk2"/>
              </a:solidFill>
              <a:latin typeface="Open Sans"/>
              <a:ea typeface="Open Sans"/>
              <a:cs typeface="Open Sans"/>
              <a:sym typeface="Open Sans"/>
            </a:endParaRPr>
          </a:p>
          <a:p>
            <a:pPr marL="1371600" marR="0" lvl="2" indent="-320488" algn="l" rtl="0">
              <a:lnSpc>
                <a:spcPct val="150000"/>
              </a:lnSpc>
              <a:spcBef>
                <a:spcPts val="0"/>
              </a:spcBef>
              <a:spcAft>
                <a:spcPts val="0"/>
              </a:spcAft>
              <a:buClr>
                <a:schemeClr val="dk1"/>
              </a:buClr>
              <a:buSzPts val="1447"/>
              <a:buFont typeface="Open Sans"/>
              <a:buChar char="■"/>
            </a:pPr>
            <a:r>
              <a:rPr lang="en-US" sz="2047" b="1">
                <a:solidFill>
                  <a:schemeClr val="dk2"/>
                </a:solidFill>
                <a:latin typeface="Open Sans"/>
                <a:ea typeface="Open Sans"/>
                <a:cs typeface="Open Sans"/>
                <a:sym typeface="Open Sans"/>
              </a:rPr>
              <a:t>Encryption </a:t>
            </a:r>
            <a:r>
              <a:rPr lang="en-US" sz="1900" b="1">
                <a:solidFill>
                  <a:schemeClr val="dk2"/>
                </a:solidFill>
                <a:latin typeface="Open Sans"/>
                <a:ea typeface="Open Sans"/>
                <a:cs typeface="Open Sans"/>
                <a:sym typeface="Open Sans"/>
              </a:rPr>
              <a:t>protocols for data transmission between the app and server, </a:t>
            </a:r>
            <a:endParaRPr sz="1900" b="1">
              <a:solidFill>
                <a:schemeClr val="dk2"/>
              </a:solidFill>
              <a:latin typeface="Open Sans"/>
              <a:ea typeface="Open Sans"/>
              <a:cs typeface="Open Sans"/>
              <a:sym typeface="Open Sans"/>
            </a:endParaRPr>
          </a:p>
          <a:p>
            <a:pPr marL="1371600" marR="0" lvl="2" indent="-320488" algn="l" rtl="0">
              <a:lnSpc>
                <a:spcPct val="150000"/>
              </a:lnSpc>
              <a:spcBef>
                <a:spcPts val="0"/>
              </a:spcBef>
              <a:spcAft>
                <a:spcPts val="0"/>
              </a:spcAft>
              <a:buClr>
                <a:schemeClr val="dk1"/>
              </a:buClr>
              <a:buSzPts val="1447"/>
              <a:buFont typeface="Open Sans"/>
              <a:buChar char="■"/>
            </a:pPr>
            <a:r>
              <a:rPr lang="en-US" sz="1900" b="1">
                <a:solidFill>
                  <a:schemeClr val="dk2"/>
                </a:solidFill>
                <a:latin typeface="Open Sans"/>
                <a:ea typeface="Open Sans"/>
                <a:cs typeface="Open Sans"/>
                <a:sym typeface="Open Sans"/>
              </a:rPr>
              <a:t>Enforce strict user authentication, and adhere to relevant data protection regulations to safeguard sensitive patient data.</a:t>
            </a:r>
            <a:endParaRPr sz="1900" b="1">
              <a:solidFill>
                <a:schemeClr val="dk2"/>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title"/>
          </p:nvPr>
        </p:nvSpPr>
        <p:spPr>
          <a:xfrm>
            <a:off x="838200" y="94775"/>
            <a:ext cx="10515600" cy="665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600"/>
              <a:t>5.4. Location Accuracy &amp; Indoors Navigation</a:t>
            </a:r>
            <a:endParaRPr sz="3600"/>
          </a:p>
        </p:txBody>
      </p:sp>
      <p:sp>
        <p:nvSpPr>
          <p:cNvPr id="243" name="Google Shape;243;p36"/>
          <p:cNvSpPr txBox="1">
            <a:spLocks noGrp="1"/>
          </p:cNvSpPr>
          <p:nvPr>
            <p:ph type="body" idx="1"/>
          </p:nvPr>
        </p:nvSpPr>
        <p:spPr>
          <a:xfrm>
            <a:off x="838200" y="1172400"/>
            <a:ext cx="10515600" cy="2703300"/>
          </a:xfrm>
          <a:prstGeom prst="rect">
            <a:avLst/>
          </a:prstGeom>
        </p:spPr>
        <p:txBody>
          <a:bodyPr spcFirstLastPara="1" wrap="square" lIns="91425" tIns="45700" rIns="91425" bIns="45700" anchor="t" anchorCtr="0">
            <a:normAutofit fontScale="77500" lnSpcReduction="20000"/>
          </a:bodyPr>
          <a:lstStyle/>
          <a:p>
            <a:pPr marL="0" marR="0" lvl="0" indent="0" algn="l" rtl="0">
              <a:lnSpc>
                <a:spcPct val="150000"/>
              </a:lnSpc>
              <a:spcBef>
                <a:spcPts val="0"/>
              </a:spcBef>
              <a:spcAft>
                <a:spcPts val="0"/>
              </a:spcAft>
              <a:buNone/>
            </a:pPr>
            <a:r>
              <a:rPr lang="en-US" sz="2600" b="1">
                <a:solidFill>
                  <a:schemeClr val="accent1"/>
                </a:solidFill>
                <a:latin typeface="PT Sans Narrow"/>
                <a:ea typeface="PT Sans Narrow"/>
                <a:cs typeface="PT Sans Narrow"/>
                <a:sym typeface="PT Sans Narrow"/>
              </a:rPr>
              <a:t>Improving Location Accuracy</a:t>
            </a:r>
            <a:endParaRPr b="1"/>
          </a:p>
          <a:p>
            <a:pPr marL="457200" lvl="0" indent="-306705" algn="just" rtl="0">
              <a:lnSpc>
                <a:spcPct val="150000"/>
              </a:lnSpc>
              <a:spcBef>
                <a:spcPts val="1000"/>
              </a:spcBef>
              <a:spcAft>
                <a:spcPts val="0"/>
              </a:spcAft>
              <a:buSzPct val="70689"/>
              <a:buChar char="●"/>
            </a:pPr>
            <a:r>
              <a:rPr lang="en-US" sz="2047" b="1"/>
              <a:t>Integrating additional positioning technologies, such as:</a:t>
            </a:r>
            <a:endParaRPr sz="2047" b="1"/>
          </a:p>
          <a:p>
            <a:pPr marL="1371600" lvl="2" indent="-306705" algn="just" rtl="0">
              <a:lnSpc>
                <a:spcPct val="150000"/>
              </a:lnSpc>
              <a:spcBef>
                <a:spcPts val="0"/>
              </a:spcBef>
              <a:spcAft>
                <a:spcPts val="0"/>
              </a:spcAft>
              <a:buSzPct val="70689"/>
              <a:buChar char="■"/>
            </a:pPr>
            <a:r>
              <a:rPr lang="en-US" sz="2047" b="1"/>
              <a:t>Bluetooth beacons or </a:t>
            </a:r>
            <a:endParaRPr sz="2047" b="1"/>
          </a:p>
          <a:p>
            <a:pPr marL="1371600" lvl="2" indent="-306705" algn="just" rtl="0">
              <a:lnSpc>
                <a:spcPct val="150000"/>
              </a:lnSpc>
              <a:spcBef>
                <a:spcPts val="0"/>
              </a:spcBef>
              <a:spcAft>
                <a:spcPts val="0"/>
              </a:spcAft>
              <a:buSzPct val="70689"/>
              <a:buChar char="■"/>
            </a:pPr>
            <a:r>
              <a:rPr lang="en-US" sz="2047" b="1"/>
              <a:t>Indoor navigation systems, </a:t>
            </a:r>
            <a:endParaRPr sz="2047" b="1"/>
          </a:p>
          <a:p>
            <a:pPr marL="0" lvl="0" indent="0" algn="just" rtl="0">
              <a:lnSpc>
                <a:spcPct val="150000"/>
              </a:lnSpc>
              <a:spcBef>
                <a:spcPts val="1600"/>
              </a:spcBef>
              <a:spcAft>
                <a:spcPts val="1600"/>
              </a:spcAft>
              <a:buNone/>
            </a:pPr>
            <a:r>
              <a:rPr lang="en-US" sz="2047" b="1"/>
              <a:t>Will enhance location accuracy, especially in indoor settings where GPS signals may be weak. This can help in precisely identifying the patient's location within a building or facility.</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6. Conclusion</a:t>
            </a:r>
            <a:endParaRPr/>
          </a:p>
        </p:txBody>
      </p:sp>
      <p:sp>
        <p:nvSpPr>
          <p:cNvPr id="249" name="Google Shape;249;p3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lnSpc>
                <a:spcPct val="150000"/>
              </a:lnSpc>
              <a:spcBef>
                <a:spcPts val="1000"/>
              </a:spcBef>
              <a:spcAft>
                <a:spcPts val="0"/>
              </a:spcAft>
              <a:buSzPts val="1800"/>
              <a:buChar char="●"/>
            </a:pPr>
            <a:r>
              <a:rPr lang="en-US" b="1"/>
              <a:t>The FallArm project has allowed us to successfully develop an Android application for fall detection and immediate nurse notification. By integrating accelerometer and gyroscope data, location services, and socket programming, and notification services, a robust solution was achieved. The project showcases effective problem-solving, technology integration, and collaborative development.</a:t>
            </a:r>
            <a:endParaRPr b="1"/>
          </a:p>
          <a:p>
            <a:pPr marL="457200" lvl="0" indent="-342900" algn="l" rtl="0">
              <a:spcBef>
                <a:spcPts val="0"/>
              </a:spcBef>
              <a:spcAft>
                <a:spcPts val="0"/>
              </a:spcAft>
              <a:buSzPts val="1800"/>
              <a:buChar char="●"/>
            </a:pPr>
            <a:endParaRPr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7. References</a:t>
            </a:r>
            <a:endParaRPr/>
          </a:p>
        </p:txBody>
      </p:sp>
      <p:sp>
        <p:nvSpPr>
          <p:cNvPr id="255" name="Google Shape;255;p3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lnSpc>
                <a:spcPct val="200000"/>
              </a:lnSpc>
              <a:spcBef>
                <a:spcPts val="0"/>
              </a:spcBef>
              <a:spcAft>
                <a:spcPts val="0"/>
              </a:spcAft>
              <a:buClr>
                <a:srgbClr val="000000"/>
              </a:buClr>
              <a:buSzPts val="1800"/>
              <a:buFont typeface="Arial"/>
              <a:buChar char="●"/>
            </a:pPr>
            <a:r>
              <a:rPr lang="en-US" sz="1800" u="sng">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https://hc.labnet.sfbu.edu/~henry/sfbu/course/capstone/android/slide/exercise_android.html#dev</a:t>
            </a:r>
            <a:endParaRPr sz="1800">
              <a:solidFill>
                <a:srgbClr val="000000"/>
              </a:solidFill>
              <a:latin typeface="Arial"/>
              <a:ea typeface="Arial"/>
              <a:cs typeface="Arial"/>
              <a:sym typeface="Arial"/>
            </a:endParaRPr>
          </a:p>
          <a:p>
            <a:pPr marL="457200" lvl="0" indent="-342900" algn="l" rtl="0">
              <a:lnSpc>
                <a:spcPct val="200000"/>
              </a:lnSpc>
              <a:spcBef>
                <a:spcPts val="0"/>
              </a:spcBef>
              <a:spcAft>
                <a:spcPts val="0"/>
              </a:spcAft>
              <a:buClr>
                <a:srgbClr val="000000"/>
              </a:buClr>
              <a:buSzPts val="1800"/>
              <a:buFont typeface="Arial"/>
              <a:buChar char="●"/>
            </a:pPr>
            <a:r>
              <a:rPr lang="en-US" sz="1800" u="sng">
                <a:solidFill>
                  <a:srgbClr val="1155CC"/>
                </a:solidFill>
                <a:latin typeface="Arial"/>
                <a:ea typeface="Arial"/>
                <a:cs typeface="Arial"/>
                <a:sym typeface="Arial"/>
                <a:hlinkClick r:id="rId4">
                  <a:extLst>
                    <a:ext uri="{A12FA001-AC4F-418D-AE19-62706E023703}">
                      <ahyp:hlinkClr xmlns:ahyp="http://schemas.microsoft.com/office/drawing/2018/hyperlinkcolor" val="tx"/>
                    </a:ext>
                  </a:extLst>
                </a:hlinkClick>
              </a:rPr>
              <a:t>https://hc.labnet.sfbu.edu/~henry/sfbu/course/capstone/android/hw/xiaolei_zhao/partialcode.pdf</a:t>
            </a:r>
            <a:endParaRPr sz="1800">
              <a:solidFill>
                <a:srgbClr val="000000"/>
              </a:solidFill>
              <a:latin typeface="Arial"/>
              <a:ea typeface="Arial"/>
              <a:cs typeface="Arial"/>
              <a:sym typeface="Arial"/>
            </a:endParaRPr>
          </a:p>
          <a:p>
            <a:pPr marL="457200" lvl="0" indent="-342900" algn="l" rtl="0">
              <a:lnSpc>
                <a:spcPct val="200000"/>
              </a:lnSpc>
              <a:spcBef>
                <a:spcPts val="0"/>
              </a:spcBef>
              <a:spcAft>
                <a:spcPts val="0"/>
              </a:spcAft>
              <a:buClr>
                <a:srgbClr val="000000"/>
              </a:buClr>
              <a:buSzPts val="1800"/>
              <a:buFont typeface="Arial"/>
              <a:buChar char="●"/>
            </a:pPr>
            <a:r>
              <a:rPr lang="en-US" sz="1800" u="sng">
                <a:solidFill>
                  <a:srgbClr val="1155CC"/>
                </a:solidFill>
                <a:latin typeface="Arial"/>
                <a:ea typeface="Arial"/>
                <a:cs typeface="Arial"/>
                <a:sym typeface="Arial"/>
                <a:hlinkClick r:id="rId5">
                  <a:extLst>
                    <a:ext uri="{A12FA001-AC4F-418D-AE19-62706E023703}">
                      <ahyp:hlinkClr xmlns:ahyp="http://schemas.microsoft.com/office/drawing/2018/hyperlinkcolor" val="tx"/>
                    </a:ext>
                  </a:extLst>
                </a:hlinkClick>
              </a:rPr>
              <a:t>https://hc.labnet.sfbu.edu/~henry/sfbu/course/android/map/slide/Updating_Locations_in_Emulator_Location_Providers.html</a:t>
            </a:r>
            <a:endParaRPr sz="1800">
              <a:solidFill>
                <a:srgbClr val="000000"/>
              </a:solidFill>
              <a:latin typeface="Arial"/>
              <a:ea typeface="Arial"/>
              <a:cs typeface="Arial"/>
              <a:sym typeface="Arial"/>
            </a:endParaRPr>
          </a:p>
          <a:p>
            <a:pPr marL="457200" lvl="0" indent="-342900" algn="l" rtl="0">
              <a:lnSpc>
                <a:spcPct val="200000"/>
              </a:lnSpc>
              <a:spcBef>
                <a:spcPts val="0"/>
              </a:spcBef>
              <a:spcAft>
                <a:spcPts val="0"/>
              </a:spcAft>
              <a:buClr>
                <a:srgbClr val="000000"/>
              </a:buClr>
              <a:buSzPts val="1800"/>
              <a:buFont typeface="Arial"/>
              <a:buChar char="●"/>
            </a:pPr>
            <a:r>
              <a:rPr lang="en-US" sz="1800" u="sng">
                <a:solidFill>
                  <a:srgbClr val="1155CC"/>
                </a:solidFill>
                <a:latin typeface="Arial"/>
                <a:ea typeface="Arial"/>
                <a:cs typeface="Arial"/>
                <a:sym typeface="Arial"/>
                <a:hlinkClick r:id="rId6">
                  <a:extLst>
                    <a:ext uri="{A12FA001-AC4F-418D-AE19-62706E023703}">
                      <ahyp:hlinkClr xmlns:ahyp="http://schemas.microsoft.com/office/drawing/2018/hyperlinkcolor" val="tx"/>
                    </a:ext>
                  </a:extLst>
                </a:hlinkClick>
              </a:rPr>
              <a:t>https://hc.labnet.sfbu.edu/~henry/sfbu/course/android/sms/slide/send_sms_by_intent.html</a:t>
            </a:r>
            <a:endParaRPr sz="1800">
              <a:solidFill>
                <a:srgbClr val="000000"/>
              </a:solidFill>
              <a:latin typeface="Arial"/>
              <a:ea typeface="Arial"/>
              <a:cs typeface="Arial"/>
              <a:sym typeface="Arial"/>
            </a:endParaRPr>
          </a:p>
          <a:p>
            <a:pPr marL="457200" lvl="0" indent="-342900" algn="l" rtl="0">
              <a:lnSpc>
                <a:spcPct val="200000"/>
              </a:lnSpc>
              <a:spcBef>
                <a:spcPts val="0"/>
              </a:spcBef>
              <a:spcAft>
                <a:spcPts val="0"/>
              </a:spcAft>
              <a:buClr>
                <a:srgbClr val="000000"/>
              </a:buClr>
              <a:buSzPts val="1800"/>
              <a:buFont typeface="Arial"/>
              <a:buChar char="●"/>
            </a:pPr>
            <a:r>
              <a:rPr lang="en-US" sz="1800" u="sng">
                <a:solidFill>
                  <a:srgbClr val="1155CC"/>
                </a:solidFill>
                <a:latin typeface="Arial"/>
                <a:ea typeface="Arial"/>
                <a:cs typeface="Arial"/>
                <a:sym typeface="Arial"/>
              </a:rPr>
              <a:t>https://hc.labnet.sfbu.edu/~henry/sfbu/course/android/network/adam/client_server.html</a:t>
            </a:r>
            <a:endParaRPr sz="1800">
              <a:solidFill>
                <a:srgbClr val="000000"/>
              </a:solidFill>
              <a:latin typeface="Arial"/>
              <a:ea typeface="Arial"/>
              <a:cs typeface="Arial"/>
              <a:sym typeface="Arial"/>
            </a:endParaRPr>
          </a:p>
          <a:p>
            <a:pPr marL="0" lvl="0" indent="0" algn="l" rtl="0">
              <a:spcBef>
                <a:spcPts val="1000"/>
              </a:spcBef>
              <a:spcAft>
                <a:spcPts val="1600"/>
              </a:spcAft>
              <a:buNone/>
            </a:pP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9"/>
        <p:cNvGrpSpPr/>
        <p:nvPr/>
      </p:nvGrpSpPr>
      <p:grpSpPr>
        <a:xfrm>
          <a:off x="0" y="0"/>
          <a:ext cx="0" cy="0"/>
          <a:chOff x="0" y="0"/>
          <a:chExt cx="0" cy="0"/>
        </a:xfrm>
      </p:grpSpPr>
      <p:sp>
        <p:nvSpPr>
          <p:cNvPr id="260" name="Google Shape;260;p39"/>
          <p:cNvSpPr/>
          <p:nvPr/>
        </p:nvSpPr>
        <p:spPr>
          <a:xfrm>
            <a:off x="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1" name="Google Shape;261;p39"/>
          <p:cNvSpPr txBox="1">
            <a:spLocks noGrp="1"/>
          </p:cNvSpPr>
          <p:nvPr>
            <p:ph type="title"/>
          </p:nvPr>
        </p:nvSpPr>
        <p:spPr>
          <a:xfrm>
            <a:off x="838200" y="1122362"/>
            <a:ext cx="6282000" cy="4135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600"/>
              <a:buFont typeface="Calibri"/>
              <a:buNone/>
            </a:pPr>
            <a:r>
              <a:rPr lang="en-US" sz="6600">
                <a:solidFill>
                  <a:schemeClr val="dk1"/>
                </a:solidFill>
                <a:latin typeface="Calibri"/>
                <a:ea typeface="Calibri"/>
                <a:cs typeface="Calibri"/>
                <a:sym typeface="Calibri"/>
              </a:rPr>
              <a:t>Thank You!!!</a:t>
            </a:r>
            <a:endParaRPr/>
          </a:p>
        </p:txBody>
      </p:sp>
      <p:sp>
        <p:nvSpPr>
          <p:cNvPr id="262" name="Google Shape;262;p39"/>
          <p:cNvSpPr/>
          <p:nvPr/>
        </p:nvSpPr>
        <p:spPr>
          <a:xfrm>
            <a:off x="838199" y="5439978"/>
            <a:ext cx="6281928" cy="18288"/>
          </a:xfrm>
          <a:custGeom>
            <a:avLst/>
            <a:gdLst/>
            <a:ahLst/>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457200" lvl="0" indent="-533400" algn="ctr" rtl="0">
              <a:spcBef>
                <a:spcPts val="0"/>
              </a:spcBef>
              <a:spcAft>
                <a:spcPts val="0"/>
              </a:spcAft>
              <a:buClr>
                <a:schemeClr val="accent1"/>
              </a:buClr>
              <a:buSzPts val="4800"/>
              <a:buAutoNum type="arabicPeriod"/>
            </a:pPr>
            <a:r>
              <a:rPr lang="en-US"/>
              <a:t>Introduction</a:t>
            </a:r>
            <a:endParaRPr/>
          </a:p>
        </p:txBody>
      </p:sp>
      <p:sp>
        <p:nvSpPr>
          <p:cNvPr id="96" name="Google Shape;96;p16"/>
          <p:cNvSpPr txBox="1">
            <a:spLocks noGrp="1"/>
          </p:cNvSpPr>
          <p:nvPr>
            <p:ph type="body" idx="1"/>
          </p:nvPr>
        </p:nvSpPr>
        <p:spPr>
          <a:xfrm>
            <a:off x="126800" y="1400050"/>
            <a:ext cx="5567400" cy="5386800"/>
          </a:xfrm>
          <a:prstGeom prst="rect">
            <a:avLst/>
          </a:prstGeom>
        </p:spPr>
        <p:txBody>
          <a:bodyPr spcFirstLastPara="1" wrap="square" lIns="91425" tIns="45700" rIns="91425" bIns="45700" anchor="t" anchorCtr="0">
            <a:normAutofit/>
          </a:bodyPr>
          <a:lstStyle/>
          <a:p>
            <a:pPr marL="457200" lvl="0" indent="-342900" algn="l" rtl="0">
              <a:lnSpc>
                <a:spcPct val="150000"/>
              </a:lnSpc>
              <a:spcBef>
                <a:spcPts val="1000"/>
              </a:spcBef>
              <a:spcAft>
                <a:spcPts val="0"/>
              </a:spcAft>
              <a:buSzPts val="1800"/>
              <a:buChar char="●"/>
            </a:pPr>
            <a:r>
              <a:rPr lang="en-US" b="1"/>
              <a:t>This project showcases:</a:t>
            </a:r>
            <a:endParaRPr b="1"/>
          </a:p>
          <a:p>
            <a:pPr marL="857250" lvl="2" indent="-342900" algn="just" rtl="0">
              <a:lnSpc>
                <a:spcPct val="150000"/>
              </a:lnSpc>
              <a:spcBef>
                <a:spcPts val="0"/>
              </a:spcBef>
              <a:spcAft>
                <a:spcPts val="0"/>
              </a:spcAft>
              <a:buSzPts val="1800"/>
              <a:buChar char="■"/>
            </a:pPr>
            <a:r>
              <a:rPr lang="en-US" b="1"/>
              <a:t> the development of an Android app designed to assist in locating patients. </a:t>
            </a:r>
            <a:endParaRPr b="1"/>
          </a:p>
          <a:p>
            <a:pPr marL="857250" lvl="2" indent="-342900" algn="just" rtl="0">
              <a:lnSpc>
                <a:spcPct val="150000"/>
              </a:lnSpc>
              <a:spcBef>
                <a:spcPts val="0"/>
              </a:spcBef>
              <a:spcAft>
                <a:spcPts val="0"/>
              </a:spcAft>
              <a:buSzPts val="1800"/>
              <a:buChar char="■"/>
            </a:pPr>
            <a:r>
              <a:rPr lang="en-US" b="1"/>
              <a:t>If a patient falls, the application sends notifications to nurses for immediate assistance.</a:t>
            </a:r>
            <a:endParaRPr b="1"/>
          </a:p>
          <a:p>
            <a:pPr marL="457200" lvl="0" indent="0" algn="l" rtl="0">
              <a:lnSpc>
                <a:spcPct val="150000"/>
              </a:lnSpc>
              <a:spcBef>
                <a:spcPts val="1600"/>
              </a:spcBef>
              <a:spcAft>
                <a:spcPts val="0"/>
              </a:spcAft>
              <a:buNone/>
            </a:pPr>
            <a:endParaRPr b="1"/>
          </a:p>
          <a:p>
            <a:pPr marL="457200" lvl="0" indent="0" algn="l" rtl="0">
              <a:spcBef>
                <a:spcPts val="1600"/>
              </a:spcBef>
              <a:spcAft>
                <a:spcPts val="1600"/>
              </a:spcAft>
              <a:buNone/>
            </a:pPr>
            <a:endParaRPr b="1"/>
          </a:p>
        </p:txBody>
      </p:sp>
      <p:pic>
        <p:nvPicPr>
          <p:cNvPr id="97" name="Google Shape;97;p16"/>
          <p:cNvPicPr preferRelativeResize="0"/>
          <p:nvPr/>
        </p:nvPicPr>
        <p:blipFill rotWithShape="1">
          <a:blip r:embed="rId3">
            <a:alphaModFix/>
          </a:blip>
          <a:srcRect l="8533" b="24998"/>
          <a:stretch/>
        </p:blipFill>
        <p:spPr>
          <a:xfrm>
            <a:off x="6263250" y="1690825"/>
            <a:ext cx="2814050" cy="3743325"/>
          </a:xfrm>
          <a:prstGeom prst="rect">
            <a:avLst/>
          </a:prstGeom>
          <a:noFill/>
          <a:ln>
            <a:noFill/>
          </a:ln>
        </p:spPr>
      </p:pic>
      <p:pic>
        <p:nvPicPr>
          <p:cNvPr id="98" name="Google Shape;98;p16"/>
          <p:cNvPicPr preferRelativeResize="0"/>
          <p:nvPr/>
        </p:nvPicPr>
        <p:blipFill>
          <a:blip r:embed="rId4">
            <a:alphaModFix/>
          </a:blip>
          <a:stretch>
            <a:fillRect/>
          </a:stretch>
        </p:blipFill>
        <p:spPr>
          <a:xfrm>
            <a:off x="9193000" y="2434000"/>
            <a:ext cx="2814050" cy="2256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838200" y="147175"/>
            <a:ext cx="10515600" cy="1002300"/>
          </a:xfrm>
          <a:prstGeom prst="rect">
            <a:avLst/>
          </a:prstGeom>
        </p:spPr>
        <p:txBody>
          <a:bodyPr spcFirstLastPara="1" wrap="square" lIns="91425" tIns="45700" rIns="91425" bIns="45700" anchor="ctr" anchorCtr="0">
            <a:normAutofit/>
          </a:bodyPr>
          <a:lstStyle/>
          <a:p>
            <a:pPr marL="457200" lvl="0" indent="0" algn="ctr" rtl="0">
              <a:spcBef>
                <a:spcPts val="0"/>
              </a:spcBef>
              <a:spcAft>
                <a:spcPts val="0"/>
              </a:spcAft>
              <a:buNone/>
            </a:pPr>
            <a:r>
              <a:rPr lang="en-US"/>
              <a:t>2. Design</a:t>
            </a:r>
            <a:endParaRPr/>
          </a:p>
        </p:txBody>
      </p:sp>
      <p:sp>
        <p:nvSpPr>
          <p:cNvPr id="104" name="Google Shape;104;p17"/>
          <p:cNvSpPr/>
          <p:nvPr/>
        </p:nvSpPr>
        <p:spPr>
          <a:xfrm>
            <a:off x="904350" y="1368425"/>
            <a:ext cx="2940900" cy="6531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Nurse/Doctor</a:t>
            </a:r>
            <a:endParaRPr sz="2400" b="1"/>
          </a:p>
        </p:txBody>
      </p:sp>
      <p:sp>
        <p:nvSpPr>
          <p:cNvPr id="105" name="Google Shape;105;p17"/>
          <p:cNvSpPr/>
          <p:nvPr/>
        </p:nvSpPr>
        <p:spPr>
          <a:xfrm>
            <a:off x="4361825" y="1368425"/>
            <a:ext cx="2788500" cy="6531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IT Department</a:t>
            </a:r>
            <a:endParaRPr sz="2400" b="1"/>
          </a:p>
        </p:txBody>
      </p:sp>
      <p:sp>
        <p:nvSpPr>
          <p:cNvPr id="106" name="Google Shape;106;p17"/>
          <p:cNvSpPr/>
          <p:nvPr/>
        </p:nvSpPr>
        <p:spPr>
          <a:xfrm>
            <a:off x="7971700" y="1368425"/>
            <a:ext cx="2788500" cy="6531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Patient</a:t>
            </a:r>
            <a:endParaRPr sz="2400" b="1"/>
          </a:p>
        </p:txBody>
      </p:sp>
      <p:sp>
        <p:nvSpPr>
          <p:cNvPr id="107" name="Google Shape;107;p17"/>
          <p:cNvSpPr/>
          <p:nvPr/>
        </p:nvSpPr>
        <p:spPr>
          <a:xfrm>
            <a:off x="1085225" y="2371400"/>
            <a:ext cx="2411700" cy="31401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t>Client:</a:t>
            </a:r>
            <a:endParaRPr sz="1600" b="1"/>
          </a:p>
          <a:p>
            <a:pPr marL="0" lvl="0" indent="0" algn="l" rtl="0">
              <a:spcBef>
                <a:spcPts val="0"/>
              </a:spcBef>
              <a:spcAft>
                <a:spcPts val="0"/>
              </a:spcAft>
              <a:buNone/>
            </a:pPr>
            <a:r>
              <a:rPr lang="en-US" sz="1600" b="1"/>
              <a:t>PC</a:t>
            </a:r>
            <a:endParaRPr sz="1600" b="1"/>
          </a:p>
          <a:p>
            <a:pPr marL="0" lvl="0" indent="0" algn="l" rtl="0">
              <a:spcBef>
                <a:spcPts val="0"/>
              </a:spcBef>
              <a:spcAft>
                <a:spcPts val="0"/>
              </a:spcAft>
              <a:buNone/>
            </a:pPr>
            <a:r>
              <a:rPr lang="en-US" sz="1600" b="1"/>
              <a:t>Smartphone</a:t>
            </a:r>
            <a:endParaRPr sz="1600" b="1"/>
          </a:p>
          <a:p>
            <a:pPr marL="0" lvl="0" indent="0" algn="l" rtl="0">
              <a:spcBef>
                <a:spcPts val="0"/>
              </a:spcBef>
              <a:spcAft>
                <a:spcPts val="0"/>
              </a:spcAft>
              <a:buNone/>
            </a:pPr>
            <a:r>
              <a:rPr lang="en-US" sz="1600" b="1"/>
              <a:t>==================</a:t>
            </a:r>
            <a:endParaRPr sz="1600" b="1"/>
          </a:p>
          <a:p>
            <a:pPr marL="0" lvl="0" indent="0" algn="l" rtl="0">
              <a:spcBef>
                <a:spcPts val="0"/>
              </a:spcBef>
              <a:spcAft>
                <a:spcPts val="0"/>
              </a:spcAft>
              <a:buNone/>
            </a:pPr>
            <a:r>
              <a:rPr lang="en-US" sz="1600" b="1"/>
              <a:t>Get patient information</a:t>
            </a:r>
            <a:endParaRPr sz="1600" b="1"/>
          </a:p>
          <a:p>
            <a:pPr marL="0" lvl="0" indent="0" algn="l" rtl="0">
              <a:spcBef>
                <a:spcPts val="0"/>
              </a:spcBef>
              <a:spcAft>
                <a:spcPts val="0"/>
              </a:spcAft>
              <a:buNone/>
            </a:pPr>
            <a:r>
              <a:rPr lang="en-US" sz="1600" b="1"/>
              <a:t>(Browser):</a:t>
            </a:r>
            <a:endParaRPr sz="1600" b="1"/>
          </a:p>
          <a:p>
            <a:pPr marL="0" lvl="0" indent="0" algn="l" rtl="0">
              <a:spcBef>
                <a:spcPts val="0"/>
              </a:spcBef>
              <a:spcAft>
                <a:spcPts val="0"/>
              </a:spcAft>
              <a:buNone/>
            </a:pPr>
            <a:r>
              <a:rPr lang="en-US" sz="1600" b="1"/>
              <a:t>Raw data</a:t>
            </a:r>
            <a:endParaRPr sz="1600" b="1"/>
          </a:p>
          <a:p>
            <a:pPr marL="0" lvl="0" indent="0" algn="l" rtl="0">
              <a:spcBef>
                <a:spcPts val="0"/>
              </a:spcBef>
              <a:spcAft>
                <a:spcPts val="0"/>
              </a:spcAft>
              <a:buNone/>
            </a:pPr>
            <a:r>
              <a:rPr lang="en-US" sz="1600" b="1"/>
              <a:t>Data mining</a:t>
            </a:r>
            <a:endParaRPr sz="1600" b="1"/>
          </a:p>
          <a:p>
            <a:pPr marL="0" lvl="0" indent="0" algn="l" rtl="0">
              <a:spcBef>
                <a:spcPts val="0"/>
              </a:spcBef>
              <a:spcAft>
                <a:spcPts val="0"/>
              </a:spcAft>
              <a:buNone/>
            </a:pPr>
            <a:r>
              <a:rPr lang="en-US" sz="1600" b="1"/>
              <a:t>==================</a:t>
            </a:r>
            <a:endParaRPr sz="1600" b="1"/>
          </a:p>
          <a:p>
            <a:pPr marL="0" lvl="0" indent="0" algn="l" rtl="0">
              <a:spcBef>
                <a:spcPts val="0"/>
              </a:spcBef>
              <a:spcAft>
                <a:spcPts val="0"/>
              </a:spcAft>
              <a:buNone/>
            </a:pPr>
            <a:r>
              <a:rPr lang="en-US" sz="1600" b="1"/>
              <a:t>Process request</a:t>
            </a:r>
            <a:endParaRPr sz="1600" b="1"/>
          </a:p>
        </p:txBody>
      </p:sp>
      <p:sp>
        <p:nvSpPr>
          <p:cNvPr id="108" name="Google Shape;108;p17"/>
          <p:cNvSpPr/>
          <p:nvPr/>
        </p:nvSpPr>
        <p:spPr>
          <a:xfrm>
            <a:off x="4525725" y="2371400"/>
            <a:ext cx="2411700" cy="32406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t>Server:</a:t>
            </a:r>
            <a:endParaRPr b="1"/>
          </a:p>
          <a:p>
            <a:pPr marL="0" lvl="0" indent="0" algn="l" rtl="0">
              <a:spcBef>
                <a:spcPts val="0"/>
              </a:spcBef>
              <a:spcAft>
                <a:spcPts val="0"/>
              </a:spcAft>
              <a:buNone/>
            </a:pPr>
            <a:r>
              <a:rPr lang="en-US" b="1"/>
              <a:t>PC</a:t>
            </a:r>
            <a:endParaRPr b="1"/>
          </a:p>
          <a:p>
            <a:pPr marL="0" lvl="0" indent="0" algn="l" rtl="0">
              <a:spcBef>
                <a:spcPts val="0"/>
              </a:spcBef>
              <a:spcAft>
                <a:spcPts val="0"/>
              </a:spcAft>
              <a:buNone/>
            </a:pPr>
            <a:r>
              <a:rPr lang="en-US" b="1"/>
              <a:t>Tomcat</a:t>
            </a:r>
            <a:endParaRPr b="1"/>
          </a:p>
          <a:p>
            <a:pPr marL="0" lvl="0" indent="0" algn="l" rtl="0">
              <a:spcBef>
                <a:spcPts val="0"/>
              </a:spcBef>
              <a:spcAft>
                <a:spcPts val="0"/>
              </a:spcAft>
              <a:buNone/>
            </a:pPr>
            <a:r>
              <a:rPr lang="en-US" b="1"/>
              <a:t>===================</a:t>
            </a:r>
            <a:endParaRPr b="1"/>
          </a:p>
          <a:p>
            <a:pPr marL="0" lvl="0" indent="0" algn="l" rtl="0">
              <a:spcBef>
                <a:spcPts val="0"/>
              </a:spcBef>
              <a:spcAft>
                <a:spcPts val="0"/>
              </a:spcAft>
              <a:buNone/>
            </a:pPr>
            <a:r>
              <a:rPr lang="en-US" b="1"/>
              <a:t>Provide  patient information</a:t>
            </a:r>
            <a:endParaRPr b="1"/>
          </a:p>
          <a:p>
            <a:pPr marL="0" lvl="0" indent="0" algn="l" rtl="0">
              <a:spcBef>
                <a:spcPts val="0"/>
              </a:spcBef>
              <a:spcAft>
                <a:spcPts val="0"/>
              </a:spcAft>
              <a:buNone/>
            </a:pPr>
            <a:r>
              <a:rPr lang="en-US" b="1"/>
              <a:t>(Web server)</a:t>
            </a:r>
            <a:endParaRPr b="1"/>
          </a:p>
          <a:p>
            <a:pPr marL="0" lvl="0" indent="0" algn="l" rtl="0">
              <a:spcBef>
                <a:spcPts val="0"/>
              </a:spcBef>
              <a:spcAft>
                <a:spcPts val="0"/>
              </a:spcAft>
              <a:buNone/>
            </a:pPr>
            <a:r>
              <a:rPr lang="en-US" b="1"/>
              <a:t>===================</a:t>
            </a:r>
            <a:endParaRPr b="1"/>
          </a:p>
          <a:p>
            <a:pPr marL="0" lvl="0" indent="0" algn="l" rtl="0">
              <a:spcBef>
                <a:spcPts val="0"/>
              </a:spcBef>
              <a:spcAft>
                <a:spcPts val="0"/>
              </a:spcAft>
              <a:buNone/>
            </a:pPr>
            <a:r>
              <a:rPr lang="en-US" b="1"/>
              <a:t>Request help</a:t>
            </a:r>
            <a:endParaRPr b="1"/>
          </a:p>
        </p:txBody>
      </p:sp>
      <p:sp>
        <p:nvSpPr>
          <p:cNvPr id="109" name="Google Shape;109;p17"/>
          <p:cNvSpPr/>
          <p:nvPr/>
        </p:nvSpPr>
        <p:spPr>
          <a:xfrm>
            <a:off x="7481350" y="2371400"/>
            <a:ext cx="1028700" cy="22767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t>Zigbee</a:t>
            </a:r>
            <a:endParaRPr sz="1600" b="1"/>
          </a:p>
          <a:p>
            <a:pPr marL="0" lvl="0" indent="0" algn="l" rtl="0">
              <a:spcBef>
                <a:spcPts val="0"/>
              </a:spcBef>
              <a:spcAft>
                <a:spcPts val="0"/>
              </a:spcAft>
              <a:buNone/>
            </a:pPr>
            <a:r>
              <a:rPr lang="en-US" sz="1600" b="1"/>
              <a:t>Gateway</a:t>
            </a:r>
            <a:endParaRPr sz="1600" b="1"/>
          </a:p>
          <a:p>
            <a:pPr marL="0" lvl="0" indent="0" algn="l" rtl="0">
              <a:spcBef>
                <a:spcPts val="0"/>
              </a:spcBef>
              <a:spcAft>
                <a:spcPts val="0"/>
              </a:spcAft>
              <a:buNone/>
            </a:pPr>
            <a:endParaRPr/>
          </a:p>
        </p:txBody>
      </p:sp>
      <p:sp>
        <p:nvSpPr>
          <p:cNvPr id="110" name="Google Shape;110;p17"/>
          <p:cNvSpPr/>
          <p:nvPr/>
        </p:nvSpPr>
        <p:spPr>
          <a:xfrm>
            <a:off x="8942050" y="2371400"/>
            <a:ext cx="2411700" cy="22767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t>Special devices:</a:t>
            </a:r>
            <a:endParaRPr sz="1600" b="1"/>
          </a:p>
          <a:p>
            <a:pPr marL="0" lvl="0" indent="0" algn="l" rtl="0">
              <a:spcBef>
                <a:spcPts val="0"/>
              </a:spcBef>
              <a:spcAft>
                <a:spcPts val="0"/>
              </a:spcAft>
              <a:buNone/>
            </a:pPr>
            <a:r>
              <a:rPr lang="en-US" sz="1600" b="1"/>
              <a:t>Sensor:</a:t>
            </a:r>
            <a:endParaRPr sz="1600" b="1"/>
          </a:p>
          <a:p>
            <a:pPr marL="457200" lvl="0" indent="-330200" algn="l" rtl="0">
              <a:spcBef>
                <a:spcPts val="0"/>
              </a:spcBef>
              <a:spcAft>
                <a:spcPts val="0"/>
              </a:spcAft>
              <a:buSzPts val="1600"/>
              <a:buChar char="-"/>
            </a:pPr>
            <a:r>
              <a:rPr lang="en-US" sz="1600" b="1"/>
              <a:t>Gyroscope</a:t>
            </a:r>
            <a:endParaRPr sz="1600" b="1"/>
          </a:p>
          <a:p>
            <a:pPr marL="457200" lvl="0" indent="-330200" algn="l" rtl="0">
              <a:spcBef>
                <a:spcPts val="0"/>
              </a:spcBef>
              <a:spcAft>
                <a:spcPts val="0"/>
              </a:spcAft>
              <a:buSzPts val="1600"/>
              <a:buChar char="-"/>
            </a:pPr>
            <a:r>
              <a:rPr lang="en-US" sz="1600" b="1"/>
              <a:t>Accelerometer</a:t>
            </a:r>
            <a:endParaRPr sz="1600" b="1"/>
          </a:p>
          <a:p>
            <a:pPr marL="0" lvl="0" indent="0" algn="l" rtl="0">
              <a:spcBef>
                <a:spcPts val="0"/>
              </a:spcBef>
              <a:spcAft>
                <a:spcPts val="0"/>
              </a:spcAft>
              <a:buNone/>
            </a:pPr>
            <a:r>
              <a:rPr lang="en-US" sz="1600" b="1"/>
              <a:t>Zigbee:</a:t>
            </a:r>
            <a:endParaRPr sz="1600" b="1"/>
          </a:p>
          <a:p>
            <a:pPr marL="457200" lvl="0" indent="-330200" algn="l" rtl="0">
              <a:spcBef>
                <a:spcPts val="0"/>
              </a:spcBef>
              <a:spcAft>
                <a:spcPts val="0"/>
              </a:spcAft>
              <a:buSzPts val="1600"/>
              <a:buChar char="-"/>
            </a:pPr>
            <a:r>
              <a:rPr lang="en-US" sz="1600" b="1"/>
              <a:t>RF/Radio</a:t>
            </a:r>
            <a:endParaRPr sz="1600" b="1"/>
          </a:p>
          <a:p>
            <a:pPr marL="0" lvl="0" indent="0" algn="l" rtl="0">
              <a:spcBef>
                <a:spcPts val="0"/>
              </a:spcBef>
              <a:spcAft>
                <a:spcPts val="0"/>
              </a:spcAft>
              <a:buNone/>
            </a:pPr>
            <a:r>
              <a:rPr lang="en-US" sz="1600" b="1"/>
              <a:t>DSP</a:t>
            </a:r>
            <a:endParaRPr sz="1600" b="1"/>
          </a:p>
        </p:txBody>
      </p:sp>
      <p:sp>
        <p:nvSpPr>
          <p:cNvPr id="111" name="Google Shape;111;p17"/>
          <p:cNvSpPr txBox="1"/>
          <p:nvPr/>
        </p:nvSpPr>
        <p:spPr>
          <a:xfrm>
            <a:off x="3674050" y="3496000"/>
            <a:ext cx="673200" cy="4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Open Sans"/>
                <a:ea typeface="Open Sans"/>
                <a:cs typeface="Open Sans"/>
                <a:sym typeface="Open Sans"/>
              </a:rPr>
              <a:t>http</a:t>
            </a:r>
            <a:endParaRPr>
              <a:latin typeface="Open Sans"/>
              <a:ea typeface="Open Sans"/>
              <a:cs typeface="Open Sans"/>
              <a:sym typeface="Open Sans"/>
            </a:endParaRPr>
          </a:p>
        </p:txBody>
      </p:sp>
      <p:sp>
        <p:nvSpPr>
          <p:cNvPr id="112" name="Google Shape;112;p17"/>
          <p:cNvSpPr txBox="1"/>
          <p:nvPr/>
        </p:nvSpPr>
        <p:spPr>
          <a:xfrm>
            <a:off x="3649325" y="3967350"/>
            <a:ext cx="849000" cy="86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Open Sans"/>
                <a:ea typeface="Open Sans"/>
                <a:cs typeface="Open Sans"/>
                <a:sym typeface="Open Sans"/>
              </a:rPr>
              <a:t>https</a:t>
            </a:r>
            <a:endParaRPr>
              <a:latin typeface="Open Sans"/>
              <a:ea typeface="Open Sans"/>
              <a:cs typeface="Open Sans"/>
              <a:sym typeface="Open Sans"/>
            </a:endParaRPr>
          </a:p>
          <a:p>
            <a:pPr marL="0" lvl="0" indent="0" algn="l" rtl="0">
              <a:spcBef>
                <a:spcPts val="0"/>
              </a:spcBef>
              <a:spcAft>
                <a:spcPts val="0"/>
              </a:spcAft>
              <a:buNone/>
            </a:pPr>
            <a:r>
              <a:rPr lang="en-US">
                <a:latin typeface="Open Sans"/>
                <a:ea typeface="Open Sans"/>
                <a:cs typeface="Open Sans"/>
                <a:sym typeface="Open Sans"/>
              </a:rPr>
              <a:t>REST</a:t>
            </a:r>
            <a:endParaRPr>
              <a:latin typeface="Open Sans"/>
              <a:ea typeface="Open Sans"/>
              <a:cs typeface="Open Sans"/>
              <a:sym typeface="Open Sans"/>
            </a:endParaRPr>
          </a:p>
          <a:p>
            <a:pPr marL="0" lvl="0" indent="0" algn="l" rtl="0">
              <a:spcBef>
                <a:spcPts val="0"/>
              </a:spcBef>
              <a:spcAft>
                <a:spcPts val="0"/>
              </a:spcAft>
              <a:buNone/>
            </a:pPr>
            <a:r>
              <a:rPr lang="en-US">
                <a:latin typeface="Open Sans"/>
                <a:ea typeface="Open Sans"/>
                <a:cs typeface="Open Sans"/>
                <a:sym typeface="Open Sans"/>
              </a:rPr>
              <a:t>Websec</a:t>
            </a:r>
            <a:endParaRPr>
              <a:latin typeface="Open Sans"/>
              <a:ea typeface="Open Sans"/>
              <a:cs typeface="Open Sans"/>
              <a:sym typeface="Open Sans"/>
            </a:endParaRPr>
          </a:p>
        </p:txBody>
      </p:sp>
      <p:sp>
        <p:nvSpPr>
          <p:cNvPr id="113" name="Google Shape;113;p17"/>
          <p:cNvSpPr txBox="1"/>
          <p:nvPr/>
        </p:nvSpPr>
        <p:spPr>
          <a:xfrm>
            <a:off x="8470750" y="3572200"/>
            <a:ext cx="673200" cy="4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Open Sans"/>
                <a:ea typeface="Open Sans"/>
                <a:cs typeface="Open Sans"/>
                <a:sym typeface="Open Sans"/>
              </a:rPr>
              <a:t>PAN</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p:txBody>
      </p:sp>
      <p:cxnSp>
        <p:nvCxnSpPr>
          <p:cNvPr id="114" name="Google Shape;114;p17"/>
          <p:cNvCxnSpPr/>
          <p:nvPr/>
        </p:nvCxnSpPr>
        <p:spPr>
          <a:xfrm rot="10800000">
            <a:off x="6937550" y="4006775"/>
            <a:ext cx="477300" cy="0"/>
          </a:xfrm>
          <a:prstGeom prst="straightConnector1">
            <a:avLst/>
          </a:prstGeom>
          <a:noFill/>
          <a:ln w="9525" cap="flat" cmpd="sng">
            <a:solidFill>
              <a:schemeClr val="dk2"/>
            </a:solidFill>
            <a:prstDash val="solid"/>
            <a:round/>
            <a:headEnd type="none" w="med" len="med"/>
            <a:tailEnd type="triangle" w="med" len="med"/>
          </a:ln>
        </p:spPr>
      </p:cxnSp>
      <p:cxnSp>
        <p:nvCxnSpPr>
          <p:cNvPr id="115" name="Google Shape;115;p17"/>
          <p:cNvCxnSpPr/>
          <p:nvPr/>
        </p:nvCxnSpPr>
        <p:spPr>
          <a:xfrm rot="10800000">
            <a:off x="3421500" y="5403500"/>
            <a:ext cx="1130400" cy="0"/>
          </a:xfrm>
          <a:prstGeom prst="straightConnector1">
            <a:avLst/>
          </a:prstGeom>
          <a:noFill/>
          <a:ln w="9525" cap="flat" cmpd="sng">
            <a:solidFill>
              <a:schemeClr val="dk2"/>
            </a:solidFill>
            <a:prstDash val="solid"/>
            <a:round/>
            <a:headEnd type="none" w="med" len="med"/>
            <a:tailEnd type="triangle" w="med" len="med"/>
          </a:ln>
        </p:spPr>
      </p:cxnSp>
      <p:sp>
        <p:nvSpPr>
          <p:cNvPr id="116" name="Google Shape;116;p17"/>
          <p:cNvSpPr txBox="1"/>
          <p:nvPr/>
        </p:nvSpPr>
        <p:spPr>
          <a:xfrm>
            <a:off x="6963500" y="3630750"/>
            <a:ext cx="673200" cy="4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Open Sans"/>
                <a:ea typeface="Open Sans"/>
                <a:cs typeface="Open Sans"/>
                <a:sym typeface="Open Sans"/>
              </a:rPr>
              <a:t>UDP</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p:txBody>
      </p:sp>
      <p:sp>
        <p:nvSpPr>
          <p:cNvPr id="117" name="Google Shape;117;p17"/>
          <p:cNvSpPr txBox="1"/>
          <p:nvPr/>
        </p:nvSpPr>
        <p:spPr>
          <a:xfrm>
            <a:off x="3672675" y="4976450"/>
            <a:ext cx="673200" cy="4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Open Sans"/>
                <a:ea typeface="Open Sans"/>
                <a:cs typeface="Open Sans"/>
                <a:sym typeface="Open Sans"/>
              </a:rPr>
              <a:t>TCP</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p:txBody>
      </p:sp>
      <p:cxnSp>
        <p:nvCxnSpPr>
          <p:cNvPr id="118" name="Google Shape;118;p17"/>
          <p:cNvCxnSpPr/>
          <p:nvPr/>
        </p:nvCxnSpPr>
        <p:spPr>
          <a:xfrm rot="10800000">
            <a:off x="8510050" y="3988850"/>
            <a:ext cx="432000" cy="0"/>
          </a:xfrm>
          <a:prstGeom prst="straightConnector1">
            <a:avLst/>
          </a:prstGeom>
          <a:noFill/>
          <a:ln w="9525" cap="flat" cmpd="sng">
            <a:solidFill>
              <a:schemeClr val="dk2"/>
            </a:solidFill>
            <a:prstDash val="solid"/>
            <a:round/>
            <a:headEnd type="none" w="med" len="med"/>
            <a:tailEnd type="triangle" w="med" len="med"/>
          </a:ln>
        </p:spPr>
      </p:cxnSp>
      <p:sp>
        <p:nvSpPr>
          <p:cNvPr id="119" name="Google Shape;119;p17"/>
          <p:cNvSpPr/>
          <p:nvPr/>
        </p:nvSpPr>
        <p:spPr>
          <a:xfrm>
            <a:off x="3873650" y="5859025"/>
            <a:ext cx="2940900" cy="653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t>Database: MySQL, NoSQL</a:t>
            </a:r>
            <a:endParaRPr sz="1600" b="1"/>
          </a:p>
        </p:txBody>
      </p:sp>
      <p:sp>
        <p:nvSpPr>
          <p:cNvPr id="120" name="Google Shape;120;p17"/>
          <p:cNvSpPr/>
          <p:nvPr/>
        </p:nvSpPr>
        <p:spPr>
          <a:xfrm>
            <a:off x="7481350" y="4980625"/>
            <a:ext cx="3872400" cy="6531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t>Android devices</a:t>
            </a:r>
            <a:endParaRPr sz="1600" b="1"/>
          </a:p>
          <a:p>
            <a:pPr marL="0" lvl="0" indent="0" algn="l" rtl="0">
              <a:spcBef>
                <a:spcPts val="0"/>
              </a:spcBef>
              <a:spcAft>
                <a:spcPts val="0"/>
              </a:spcAft>
              <a:buNone/>
            </a:pPr>
            <a:r>
              <a:rPr lang="en-US" sz="1600" b="1"/>
              <a:t>Sensors</a:t>
            </a:r>
            <a:endParaRPr sz="1600" b="1"/>
          </a:p>
        </p:txBody>
      </p:sp>
      <p:cxnSp>
        <p:nvCxnSpPr>
          <p:cNvPr id="121" name="Google Shape;121;p17"/>
          <p:cNvCxnSpPr/>
          <p:nvPr/>
        </p:nvCxnSpPr>
        <p:spPr>
          <a:xfrm rot="10800000">
            <a:off x="6988750" y="5383375"/>
            <a:ext cx="492600" cy="0"/>
          </a:xfrm>
          <a:prstGeom prst="straightConnector1">
            <a:avLst/>
          </a:prstGeom>
          <a:noFill/>
          <a:ln w="9525" cap="flat" cmpd="sng">
            <a:solidFill>
              <a:schemeClr val="dk2"/>
            </a:solidFill>
            <a:prstDash val="solid"/>
            <a:round/>
            <a:headEnd type="none" w="med" len="med"/>
            <a:tailEnd type="triangle" w="med" len="med"/>
          </a:ln>
        </p:spPr>
      </p:cxnSp>
      <p:sp>
        <p:nvSpPr>
          <p:cNvPr id="122" name="Google Shape;122;p17"/>
          <p:cNvSpPr txBox="1"/>
          <p:nvPr/>
        </p:nvSpPr>
        <p:spPr>
          <a:xfrm>
            <a:off x="7013750" y="4958025"/>
            <a:ext cx="673200" cy="4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Open Sans"/>
                <a:ea typeface="Open Sans"/>
                <a:cs typeface="Open Sans"/>
                <a:sym typeface="Open Sans"/>
              </a:rPr>
              <a:t>TCP</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p:txBody>
      </p:sp>
      <p:cxnSp>
        <p:nvCxnSpPr>
          <p:cNvPr id="123" name="Google Shape;123;p17"/>
          <p:cNvCxnSpPr/>
          <p:nvPr/>
        </p:nvCxnSpPr>
        <p:spPr>
          <a:xfrm rot="10800000" flipH="1">
            <a:off x="3484150" y="3962950"/>
            <a:ext cx="1015500" cy="207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838200" y="759775"/>
            <a:ext cx="10515600" cy="5976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600"/>
              <a:t>2.1. Identify and Understand the Problems</a:t>
            </a:r>
            <a:endParaRPr sz="3600"/>
          </a:p>
        </p:txBody>
      </p:sp>
      <p:sp>
        <p:nvSpPr>
          <p:cNvPr id="129" name="Google Shape;129;p18"/>
          <p:cNvSpPr txBox="1">
            <a:spLocks noGrp="1"/>
          </p:cNvSpPr>
          <p:nvPr>
            <p:ph type="body" idx="1"/>
          </p:nvPr>
        </p:nvSpPr>
        <p:spPr>
          <a:xfrm>
            <a:off x="694350" y="1626425"/>
            <a:ext cx="10803300" cy="4540200"/>
          </a:xfrm>
          <a:prstGeom prst="rect">
            <a:avLst/>
          </a:prstGeom>
        </p:spPr>
        <p:txBody>
          <a:bodyPr spcFirstLastPara="1" wrap="square" lIns="91425" tIns="45700" rIns="91425" bIns="45700" anchor="t" anchorCtr="0">
            <a:noAutofit/>
          </a:bodyPr>
          <a:lstStyle/>
          <a:p>
            <a:pPr marL="457200" lvl="0" indent="-355600" algn="l" rtl="0">
              <a:lnSpc>
                <a:spcPct val="150000"/>
              </a:lnSpc>
              <a:spcBef>
                <a:spcPts val="1000"/>
              </a:spcBef>
              <a:spcAft>
                <a:spcPts val="0"/>
              </a:spcAft>
              <a:buSzPts val="2000"/>
              <a:buChar char="●"/>
            </a:pPr>
            <a:r>
              <a:rPr lang="en-US" sz="2600" b="1"/>
              <a:t>Problem statement :</a:t>
            </a:r>
            <a:endParaRPr sz="2600" b="1"/>
          </a:p>
          <a:p>
            <a:pPr marL="1371600" lvl="2" indent="-355600" algn="l" rtl="0">
              <a:lnSpc>
                <a:spcPct val="150000"/>
              </a:lnSpc>
              <a:spcBef>
                <a:spcPts val="0"/>
              </a:spcBef>
              <a:spcAft>
                <a:spcPts val="0"/>
              </a:spcAft>
              <a:buClr>
                <a:srgbClr val="666666"/>
              </a:buClr>
              <a:buSzPts val="2000"/>
              <a:buChar char="■"/>
            </a:pPr>
            <a:r>
              <a:rPr lang="en-US" sz="2000" b="1">
                <a:solidFill>
                  <a:srgbClr val="666666"/>
                </a:solidFill>
              </a:rPr>
              <a:t>Accurately detect falls. </a:t>
            </a:r>
            <a:endParaRPr sz="2000" b="1">
              <a:solidFill>
                <a:srgbClr val="666666"/>
              </a:solidFill>
            </a:endParaRPr>
          </a:p>
          <a:p>
            <a:pPr marL="1371600" lvl="2" indent="-355600" algn="l" rtl="0">
              <a:lnSpc>
                <a:spcPct val="150000"/>
              </a:lnSpc>
              <a:spcBef>
                <a:spcPts val="0"/>
              </a:spcBef>
              <a:spcAft>
                <a:spcPts val="0"/>
              </a:spcAft>
              <a:buClr>
                <a:srgbClr val="666666"/>
              </a:buClr>
              <a:buSzPts val="2000"/>
              <a:buChar char="■"/>
            </a:pPr>
            <a:r>
              <a:rPr lang="en-US" sz="2000" b="1">
                <a:solidFill>
                  <a:srgbClr val="666666"/>
                </a:solidFill>
              </a:rPr>
              <a:t>Efficient data transmission and integration between an Android device and the server were crucial.</a:t>
            </a:r>
            <a:endParaRPr sz="2000" b="1">
              <a:solidFill>
                <a:srgbClr val="666666"/>
              </a:solidFill>
            </a:endParaRPr>
          </a:p>
          <a:p>
            <a:pPr marL="1371600" lvl="2" indent="-355600" algn="l" rtl="0">
              <a:lnSpc>
                <a:spcPct val="150000"/>
              </a:lnSpc>
              <a:spcBef>
                <a:spcPts val="0"/>
              </a:spcBef>
              <a:spcAft>
                <a:spcPts val="0"/>
              </a:spcAft>
              <a:buClr>
                <a:srgbClr val="666666"/>
              </a:buClr>
              <a:buSzPts val="2000"/>
              <a:buChar char="■"/>
            </a:pPr>
            <a:r>
              <a:rPr lang="en-US" sz="2000" b="1">
                <a:solidFill>
                  <a:srgbClr val="666666"/>
                </a:solidFill>
              </a:rPr>
              <a:t>Swiftly notify nurses.</a:t>
            </a:r>
            <a:endParaRPr sz="21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752850" y="261775"/>
            <a:ext cx="10515600" cy="5976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600"/>
              <a:t>2.2. Investigating Possible Solutions</a:t>
            </a:r>
            <a:endParaRPr sz="3600"/>
          </a:p>
        </p:txBody>
      </p:sp>
      <p:sp>
        <p:nvSpPr>
          <p:cNvPr id="135" name="Google Shape;135;p19"/>
          <p:cNvSpPr txBox="1">
            <a:spLocks noGrp="1"/>
          </p:cNvSpPr>
          <p:nvPr>
            <p:ph type="body" idx="1"/>
          </p:nvPr>
        </p:nvSpPr>
        <p:spPr>
          <a:xfrm>
            <a:off x="694350" y="1072800"/>
            <a:ext cx="10803300" cy="5421000"/>
          </a:xfrm>
          <a:prstGeom prst="rect">
            <a:avLst/>
          </a:prstGeom>
        </p:spPr>
        <p:txBody>
          <a:bodyPr spcFirstLastPara="1" wrap="square" lIns="91425" tIns="45700" rIns="91425" bIns="45700" anchor="t" anchorCtr="0">
            <a:noAutofit/>
          </a:bodyPr>
          <a:lstStyle/>
          <a:p>
            <a:pPr marL="457200" lvl="0" indent="-349250" algn="l" rtl="0">
              <a:lnSpc>
                <a:spcPct val="150000"/>
              </a:lnSpc>
              <a:spcBef>
                <a:spcPts val="1000"/>
              </a:spcBef>
              <a:spcAft>
                <a:spcPts val="0"/>
              </a:spcAft>
              <a:buSzPts val="1900"/>
              <a:buChar char="●"/>
            </a:pPr>
            <a:r>
              <a:rPr lang="en-US" sz="2500" b="1"/>
              <a:t>Sensor Technologies:</a:t>
            </a:r>
            <a:endParaRPr sz="2500" b="1"/>
          </a:p>
          <a:p>
            <a:pPr marL="1371600" marR="0" lvl="2" indent="-349250" algn="l" rtl="0">
              <a:lnSpc>
                <a:spcPct val="150000"/>
              </a:lnSpc>
              <a:spcBef>
                <a:spcPts val="0"/>
              </a:spcBef>
              <a:spcAft>
                <a:spcPts val="0"/>
              </a:spcAft>
              <a:buClr>
                <a:srgbClr val="666666"/>
              </a:buClr>
              <a:buSzPts val="1900"/>
              <a:buChar char="■"/>
            </a:pPr>
            <a:r>
              <a:rPr lang="en-US" sz="2000" b="1">
                <a:solidFill>
                  <a:srgbClr val="666666"/>
                </a:solidFill>
              </a:rPr>
              <a:t>Option 1: Using telnet</a:t>
            </a:r>
            <a:endParaRPr sz="2000" b="1">
              <a:solidFill>
                <a:srgbClr val="666666"/>
              </a:solidFill>
            </a:endParaRPr>
          </a:p>
          <a:p>
            <a:pPr marL="1371600" lvl="2" indent="-355600" algn="l" rtl="0">
              <a:lnSpc>
                <a:spcPct val="150000"/>
              </a:lnSpc>
              <a:spcBef>
                <a:spcPts val="0"/>
              </a:spcBef>
              <a:spcAft>
                <a:spcPts val="0"/>
              </a:spcAft>
              <a:buClr>
                <a:srgbClr val="1155CC"/>
              </a:buClr>
              <a:buSzPts val="2000"/>
              <a:buChar char="■"/>
            </a:pPr>
            <a:r>
              <a:rPr lang="en-US" sz="2000" b="1">
                <a:solidFill>
                  <a:srgbClr val="1155CC"/>
                </a:solidFill>
              </a:rPr>
              <a:t>Option 2: Using the built-in sensor simulator</a:t>
            </a:r>
            <a:endParaRPr sz="2000" b="1">
              <a:solidFill>
                <a:srgbClr val="1155CC"/>
              </a:solidFill>
            </a:endParaRPr>
          </a:p>
          <a:p>
            <a:pPr marL="1371600" marR="0" lvl="2" indent="-349250" algn="l" rtl="0">
              <a:lnSpc>
                <a:spcPct val="150000"/>
              </a:lnSpc>
              <a:spcBef>
                <a:spcPts val="0"/>
              </a:spcBef>
              <a:spcAft>
                <a:spcPts val="0"/>
              </a:spcAft>
              <a:buClr>
                <a:srgbClr val="666666"/>
              </a:buClr>
              <a:buSzPts val="1900"/>
              <a:buChar char="■"/>
            </a:pPr>
            <a:r>
              <a:rPr lang="en-US" sz="2000" b="1">
                <a:solidFill>
                  <a:srgbClr val="666666"/>
                </a:solidFill>
              </a:rPr>
              <a:t>Option 3: Use 3rd party sensor simulator</a:t>
            </a:r>
            <a:endParaRPr sz="2000" b="1">
              <a:solidFill>
                <a:srgbClr val="666666"/>
              </a:solidFill>
            </a:endParaRPr>
          </a:p>
          <a:p>
            <a:pPr marL="457200" lvl="0" indent="-349250" algn="l" rtl="0">
              <a:lnSpc>
                <a:spcPct val="150000"/>
              </a:lnSpc>
              <a:spcBef>
                <a:spcPts val="0"/>
              </a:spcBef>
              <a:spcAft>
                <a:spcPts val="0"/>
              </a:spcAft>
              <a:buSzPts val="1900"/>
              <a:buChar char="●"/>
            </a:pPr>
            <a:r>
              <a:rPr lang="en-US" sz="2500" b="1"/>
              <a:t>Nurse Notification Options:</a:t>
            </a:r>
            <a:endParaRPr sz="2500" b="1"/>
          </a:p>
          <a:p>
            <a:pPr marL="1371600" lvl="2" indent="-349250" algn="l" rtl="0">
              <a:lnSpc>
                <a:spcPct val="150000"/>
              </a:lnSpc>
              <a:spcBef>
                <a:spcPts val="0"/>
              </a:spcBef>
              <a:spcAft>
                <a:spcPts val="0"/>
              </a:spcAft>
              <a:buClr>
                <a:srgbClr val="666666"/>
              </a:buClr>
              <a:buSzPts val="1900"/>
              <a:buChar char="■"/>
            </a:pPr>
            <a:r>
              <a:rPr lang="en-US" sz="2000" b="1">
                <a:solidFill>
                  <a:srgbClr val="666666"/>
                </a:solidFill>
              </a:rPr>
              <a:t>Option 1: Using Email</a:t>
            </a:r>
            <a:endParaRPr sz="2000" b="1">
              <a:solidFill>
                <a:srgbClr val="666666"/>
              </a:solidFill>
            </a:endParaRPr>
          </a:p>
          <a:p>
            <a:pPr marL="1371600" lvl="2" indent="-355600" algn="l" rtl="0">
              <a:lnSpc>
                <a:spcPct val="150000"/>
              </a:lnSpc>
              <a:spcBef>
                <a:spcPts val="0"/>
              </a:spcBef>
              <a:spcAft>
                <a:spcPts val="0"/>
              </a:spcAft>
              <a:buClr>
                <a:srgbClr val="666666"/>
              </a:buClr>
              <a:buSzPts val="2000"/>
              <a:buChar char="■"/>
            </a:pPr>
            <a:r>
              <a:rPr lang="en-US" sz="2000" b="1">
                <a:solidFill>
                  <a:srgbClr val="666666"/>
                </a:solidFill>
              </a:rPr>
              <a:t>Option 2: Using SMS Email Address</a:t>
            </a:r>
            <a:endParaRPr sz="2000" b="1">
              <a:solidFill>
                <a:srgbClr val="666666"/>
              </a:solidFill>
            </a:endParaRPr>
          </a:p>
          <a:p>
            <a:pPr marL="1371600" lvl="2" indent="-349250" algn="l" rtl="0">
              <a:lnSpc>
                <a:spcPct val="150000"/>
              </a:lnSpc>
              <a:spcBef>
                <a:spcPts val="0"/>
              </a:spcBef>
              <a:spcAft>
                <a:spcPts val="0"/>
              </a:spcAft>
              <a:buClr>
                <a:srgbClr val="1155CC"/>
              </a:buClr>
              <a:buSzPts val="1900"/>
              <a:buChar char="■"/>
            </a:pPr>
            <a:r>
              <a:rPr lang="en-US" sz="2000" b="1">
                <a:solidFill>
                  <a:srgbClr val="1155CC"/>
                </a:solidFill>
              </a:rPr>
              <a:t>Option 3: Direct SMS from the App</a:t>
            </a:r>
            <a:endParaRPr sz="2000" b="1">
              <a:solidFill>
                <a:srgbClr val="1155CC"/>
              </a:solidFill>
            </a:endParaRPr>
          </a:p>
          <a:p>
            <a:pPr marL="457200" marR="0" lvl="0" indent="-349250" algn="l" rtl="0">
              <a:lnSpc>
                <a:spcPct val="150000"/>
              </a:lnSpc>
              <a:spcBef>
                <a:spcPts val="0"/>
              </a:spcBef>
              <a:spcAft>
                <a:spcPts val="0"/>
              </a:spcAft>
              <a:buSzPts val="1900"/>
              <a:buChar char="●"/>
            </a:pPr>
            <a:r>
              <a:rPr lang="en-US" sz="2500" b="1"/>
              <a:t>Server side scripting Language </a:t>
            </a:r>
            <a:endParaRPr sz="2000" b="1">
              <a:solidFill>
                <a:srgbClr val="1155CC"/>
              </a:solidFill>
            </a:endParaRPr>
          </a:p>
          <a:p>
            <a:pPr marL="1371600" lvl="2" indent="-355600" algn="l" rtl="0">
              <a:lnSpc>
                <a:spcPct val="150000"/>
              </a:lnSpc>
              <a:spcBef>
                <a:spcPts val="0"/>
              </a:spcBef>
              <a:spcAft>
                <a:spcPts val="0"/>
              </a:spcAft>
              <a:buClr>
                <a:srgbClr val="1155CC"/>
              </a:buClr>
              <a:buSzPts val="2000"/>
              <a:buChar char="■"/>
            </a:pPr>
            <a:r>
              <a:rPr lang="en-US" sz="2000" b="1">
                <a:solidFill>
                  <a:srgbClr val="1155CC"/>
                </a:solidFill>
              </a:rPr>
              <a:t>Option 1: Java</a:t>
            </a:r>
            <a:endParaRPr sz="2000" b="1">
              <a:solidFill>
                <a:srgbClr val="1155CC"/>
              </a:solidFill>
            </a:endParaRPr>
          </a:p>
          <a:p>
            <a:pPr marL="1371600" marR="0" lvl="2" indent="-349250" algn="l" rtl="0">
              <a:lnSpc>
                <a:spcPct val="150000"/>
              </a:lnSpc>
              <a:spcBef>
                <a:spcPts val="0"/>
              </a:spcBef>
              <a:spcAft>
                <a:spcPts val="0"/>
              </a:spcAft>
              <a:buClr>
                <a:srgbClr val="666666"/>
              </a:buClr>
              <a:buSzPts val="1900"/>
              <a:buChar char="■"/>
            </a:pPr>
            <a:r>
              <a:rPr lang="en-US" sz="2000" b="1">
                <a:solidFill>
                  <a:srgbClr val="666666"/>
                </a:solidFill>
              </a:rPr>
              <a:t>Option 2 Python </a:t>
            </a:r>
            <a:endParaRPr sz="2000" b="1">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752850" y="261775"/>
            <a:ext cx="10515600" cy="5976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600"/>
              <a:t>2.2. Investigate Possible Solutions</a:t>
            </a:r>
            <a:endParaRPr sz="3600"/>
          </a:p>
        </p:txBody>
      </p:sp>
      <p:sp>
        <p:nvSpPr>
          <p:cNvPr id="141" name="Google Shape;141;p20"/>
          <p:cNvSpPr txBox="1">
            <a:spLocks noGrp="1"/>
          </p:cNvSpPr>
          <p:nvPr>
            <p:ph type="body" idx="1"/>
          </p:nvPr>
        </p:nvSpPr>
        <p:spPr>
          <a:xfrm>
            <a:off x="609000" y="1257775"/>
            <a:ext cx="10803300" cy="4353900"/>
          </a:xfrm>
          <a:prstGeom prst="rect">
            <a:avLst/>
          </a:prstGeom>
        </p:spPr>
        <p:txBody>
          <a:bodyPr spcFirstLastPara="1" wrap="square" lIns="91425" tIns="45700" rIns="91425" bIns="45700" anchor="t" anchorCtr="0">
            <a:noAutofit/>
          </a:bodyPr>
          <a:lstStyle/>
          <a:p>
            <a:pPr marL="457200" lvl="0" indent="-349250" algn="l" rtl="0">
              <a:lnSpc>
                <a:spcPct val="150000"/>
              </a:lnSpc>
              <a:spcBef>
                <a:spcPts val="1000"/>
              </a:spcBef>
              <a:spcAft>
                <a:spcPts val="0"/>
              </a:spcAft>
              <a:buSzPts val="1900"/>
              <a:buChar char="●"/>
            </a:pPr>
            <a:r>
              <a:rPr lang="en-US" sz="2500" b="1"/>
              <a:t>Data transfer from Android Client to PC Server:</a:t>
            </a:r>
            <a:endParaRPr sz="2500" b="1"/>
          </a:p>
          <a:p>
            <a:pPr marL="1371600" marR="0" lvl="2" indent="-349250" algn="l" rtl="0">
              <a:lnSpc>
                <a:spcPct val="150000"/>
              </a:lnSpc>
              <a:spcBef>
                <a:spcPts val="0"/>
              </a:spcBef>
              <a:spcAft>
                <a:spcPts val="0"/>
              </a:spcAft>
              <a:buClr>
                <a:srgbClr val="666666"/>
              </a:buClr>
              <a:buSzPts val="1900"/>
              <a:buChar char="■"/>
            </a:pPr>
            <a:r>
              <a:rPr lang="en-US" sz="2000" b="1">
                <a:solidFill>
                  <a:srgbClr val="666666"/>
                </a:solidFill>
              </a:rPr>
              <a:t>Option 1: HTTP/HTTPS with APIs:</a:t>
            </a:r>
            <a:endParaRPr sz="2000" b="1">
              <a:solidFill>
                <a:srgbClr val="666666"/>
              </a:solidFill>
            </a:endParaRPr>
          </a:p>
          <a:p>
            <a:pPr marL="1371600" lvl="2" indent="-355600" algn="l" rtl="0">
              <a:lnSpc>
                <a:spcPct val="150000"/>
              </a:lnSpc>
              <a:spcBef>
                <a:spcPts val="0"/>
              </a:spcBef>
              <a:spcAft>
                <a:spcPts val="0"/>
              </a:spcAft>
              <a:buClr>
                <a:srgbClr val="1155CC"/>
              </a:buClr>
              <a:buSzPts val="2000"/>
              <a:buChar char="■"/>
            </a:pPr>
            <a:r>
              <a:rPr lang="en-US" sz="2000" b="1">
                <a:solidFill>
                  <a:srgbClr val="1155CC"/>
                </a:solidFill>
              </a:rPr>
              <a:t>Option 2: Socket Programming </a:t>
            </a:r>
            <a:endParaRPr sz="2000" b="1">
              <a:solidFill>
                <a:srgbClr val="1155CC"/>
              </a:solidFill>
            </a:endParaRPr>
          </a:p>
          <a:p>
            <a:pPr marL="1371600" marR="0" lvl="2" indent="-349250" algn="l" rtl="0">
              <a:lnSpc>
                <a:spcPct val="150000"/>
              </a:lnSpc>
              <a:spcBef>
                <a:spcPts val="0"/>
              </a:spcBef>
              <a:spcAft>
                <a:spcPts val="0"/>
              </a:spcAft>
              <a:buClr>
                <a:srgbClr val="666666"/>
              </a:buClr>
              <a:buSzPts val="1900"/>
              <a:buChar char="■"/>
            </a:pPr>
            <a:r>
              <a:rPr lang="en-US" sz="2000" b="1">
                <a:solidFill>
                  <a:srgbClr val="666666"/>
                </a:solidFill>
              </a:rPr>
              <a:t>Option 3: Message Queues</a:t>
            </a:r>
            <a:endParaRPr sz="2000" b="1">
              <a:solidFill>
                <a:srgbClr val="666666"/>
              </a:solidFill>
            </a:endParaRPr>
          </a:p>
          <a:p>
            <a:pPr marL="457200" lvl="0" indent="-349250" algn="l" rtl="0">
              <a:lnSpc>
                <a:spcPct val="150000"/>
              </a:lnSpc>
              <a:spcBef>
                <a:spcPts val="0"/>
              </a:spcBef>
              <a:spcAft>
                <a:spcPts val="0"/>
              </a:spcAft>
              <a:buSzPts val="1900"/>
              <a:buChar char="●"/>
            </a:pPr>
            <a:r>
              <a:rPr lang="en-US" sz="2500" b="1"/>
              <a:t>Determining Fall Down:</a:t>
            </a:r>
            <a:endParaRPr sz="2500" b="1"/>
          </a:p>
          <a:p>
            <a:pPr marL="1371600" lvl="2" indent="-355600" algn="l" rtl="0">
              <a:lnSpc>
                <a:spcPct val="150000"/>
              </a:lnSpc>
              <a:spcBef>
                <a:spcPts val="0"/>
              </a:spcBef>
              <a:spcAft>
                <a:spcPts val="0"/>
              </a:spcAft>
              <a:buClr>
                <a:srgbClr val="1155CC"/>
              </a:buClr>
              <a:buSzPts val="2000"/>
              <a:buChar char="■"/>
            </a:pPr>
            <a:r>
              <a:rPr lang="en-US" sz="2000" b="1">
                <a:solidFill>
                  <a:srgbClr val="1155CC"/>
                </a:solidFill>
              </a:rPr>
              <a:t>Option 1: Determining "Risk Class" </a:t>
            </a:r>
            <a:endParaRPr sz="2000" b="1">
              <a:solidFill>
                <a:srgbClr val="1155CC"/>
              </a:solidFill>
            </a:endParaRPr>
          </a:p>
          <a:p>
            <a:pPr marL="1371600" lvl="2" indent="-349250" algn="l" rtl="0">
              <a:lnSpc>
                <a:spcPct val="150000"/>
              </a:lnSpc>
              <a:spcBef>
                <a:spcPts val="0"/>
              </a:spcBef>
              <a:spcAft>
                <a:spcPts val="0"/>
              </a:spcAft>
              <a:buClr>
                <a:srgbClr val="666666"/>
              </a:buClr>
              <a:buSzPts val="1900"/>
              <a:buChar char="■"/>
            </a:pPr>
            <a:r>
              <a:rPr lang="en-US" sz="2000" b="1">
                <a:solidFill>
                  <a:srgbClr val="666666"/>
                </a:solidFill>
              </a:rPr>
              <a:t>Option 2: Machine Learning technique (KNN)</a:t>
            </a:r>
            <a:endParaRPr sz="2000" b="1">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3. Implementation and Technologies</a:t>
            </a:r>
            <a:endParaRPr/>
          </a:p>
        </p:txBody>
      </p:sp>
      <p:sp>
        <p:nvSpPr>
          <p:cNvPr id="147" name="Google Shape;147;p21"/>
          <p:cNvSpPr txBox="1">
            <a:spLocks noGrp="1"/>
          </p:cNvSpPr>
          <p:nvPr>
            <p:ph type="body" idx="1"/>
          </p:nvPr>
        </p:nvSpPr>
        <p:spPr>
          <a:xfrm>
            <a:off x="838200" y="1825625"/>
            <a:ext cx="10789200" cy="4910100"/>
          </a:xfrm>
          <a:prstGeom prst="rect">
            <a:avLst/>
          </a:prstGeom>
        </p:spPr>
        <p:txBody>
          <a:bodyPr spcFirstLastPara="1" wrap="square" lIns="91425" tIns="45700" rIns="91425" bIns="45700" anchor="t" anchorCtr="0">
            <a:normAutofit/>
          </a:bodyPr>
          <a:lstStyle/>
          <a:p>
            <a:pPr marL="0" lvl="0" indent="0" algn="l" rtl="0">
              <a:lnSpc>
                <a:spcPct val="150000"/>
              </a:lnSpc>
              <a:spcBef>
                <a:spcPts val="1000"/>
              </a:spcBef>
              <a:spcAft>
                <a:spcPts val="0"/>
              </a:spcAft>
              <a:buNone/>
            </a:pPr>
            <a:r>
              <a:rPr lang="en-US" b="1"/>
              <a:t>The project was implemented in several steps:</a:t>
            </a:r>
            <a:endParaRPr b="1"/>
          </a:p>
          <a:p>
            <a:pPr marL="457200" lvl="0" indent="-342900" algn="l" rtl="0">
              <a:lnSpc>
                <a:spcPct val="150000"/>
              </a:lnSpc>
              <a:spcBef>
                <a:spcPts val="1600"/>
              </a:spcBef>
              <a:spcAft>
                <a:spcPts val="0"/>
              </a:spcAft>
              <a:buSzPts val="1800"/>
              <a:buChar char="●"/>
            </a:pPr>
            <a:r>
              <a:rPr lang="en-US" b="1"/>
              <a:t>Generating Sensor Data: </a:t>
            </a:r>
            <a:r>
              <a:rPr lang="en-US">
                <a:solidFill>
                  <a:srgbClr val="000000"/>
                </a:solidFill>
              </a:rPr>
              <a:t>Used Java code to read the generated accelerometer and gyroscope data using the emulator.</a:t>
            </a:r>
            <a:endParaRPr>
              <a:solidFill>
                <a:srgbClr val="000000"/>
              </a:solidFill>
            </a:endParaRPr>
          </a:p>
          <a:p>
            <a:pPr marL="457200" lvl="0" indent="-342900" algn="l" rtl="0">
              <a:lnSpc>
                <a:spcPct val="150000"/>
              </a:lnSpc>
              <a:spcBef>
                <a:spcPts val="0"/>
              </a:spcBef>
              <a:spcAft>
                <a:spcPts val="0"/>
              </a:spcAft>
              <a:buSzPts val="1800"/>
              <a:buChar char="●"/>
            </a:pPr>
            <a:r>
              <a:rPr lang="en-US" b="1"/>
              <a:t>Location Services: </a:t>
            </a:r>
            <a:r>
              <a:rPr lang="en-US">
                <a:solidFill>
                  <a:srgbClr val="000000"/>
                </a:solidFill>
              </a:rPr>
              <a:t>Utilized Android's location services to retrieve the patient's location.</a:t>
            </a:r>
            <a:endParaRPr>
              <a:solidFill>
                <a:srgbClr val="000000"/>
              </a:solidFill>
            </a:endParaRPr>
          </a:p>
          <a:p>
            <a:pPr marL="457200" lvl="0" indent="-342900" algn="l" rtl="0">
              <a:lnSpc>
                <a:spcPct val="150000"/>
              </a:lnSpc>
              <a:spcBef>
                <a:spcPts val="0"/>
              </a:spcBef>
              <a:spcAft>
                <a:spcPts val="0"/>
              </a:spcAft>
              <a:buSzPts val="1800"/>
              <a:buChar char="●"/>
            </a:pPr>
            <a:r>
              <a:rPr lang="en-US" b="1"/>
              <a:t>Socket Programming:</a:t>
            </a:r>
            <a:r>
              <a:rPr lang="en-US">
                <a:solidFill>
                  <a:srgbClr val="000000"/>
                </a:solidFill>
              </a:rPr>
              <a:t> Implemented socket programming to establish communication between the Android client and server using Java.</a:t>
            </a:r>
            <a:endParaRPr>
              <a:solidFill>
                <a:srgbClr val="000000"/>
              </a:solidFill>
            </a:endParaRPr>
          </a:p>
          <a:p>
            <a:pPr marL="457200" lvl="0" indent="-342900" algn="l" rtl="0">
              <a:lnSpc>
                <a:spcPct val="150000"/>
              </a:lnSpc>
              <a:spcBef>
                <a:spcPts val="0"/>
              </a:spcBef>
              <a:spcAft>
                <a:spcPts val="0"/>
              </a:spcAft>
              <a:buSzPts val="1800"/>
              <a:buChar char="●"/>
            </a:pP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838200" y="365125"/>
            <a:ext cx="10515600" cy="10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a:t>Implementation and Technologies… contd</a:t>
            </a:r>
            <a:endParaRPr sz="3600"/>
          </a:p>
        </p:txBody>
      </p:sp>
      <p:sp>
        <p:nvSpPr>
          <p:cNvPr id="153" name="Google Shape;153;p22"/>
          <p:cNvSpPr txBox="1">
            <a:spLocks noGrp="1"/>
          </p:cNvSpPr>
          <p:nvPr>
            <p:ph type="body" idx="1"/>
          </p:nvPr>
        </p:nvSpPr>
        <p:spPr>
          <a:xfrm>
            <a:off x="838200" y="1825625"/>
            <a:ext cx="10789200" cy="4910100"/>
          </a:xfrm>
          <a:prstGeom prst="rect">
            <a:avLst/>
          </a:prstGeom>
        </p:spPr>
        <p:txBody>
          <a:bodyPr spcFirstLastPara="1" wrap="square" lIns="91425" tIns="45700" rIns="91425" bIns="45700" anchor="t" anchorCtr="0">
            <a:normAutofit/>
          </a:bodyPr>
          <a:lstStyle/>
          <a:p>
            <a:pPr marL="457200" lvl="0" indent="-342900" algn="l" rtl="0">
              <a:lnSpc>
                <a:spcPct val="150000"/>
              </a:lnSpc>
              <a:spcBef>
                <a:spcPts val="1000"/>
              </a:spcBef>
              <a:spcAft>
                <a:spcPts val="0"/>
              </a:spcAft>
              <a:buSzPts val="1800"/>
              <a:buChar char="●"/>
            </a:pPr>
            <a:r>
              <a:rPr lang="en-US" b="1"/>
              <a:t>Fall Detection Algorithm: </a:t>
            </a:r>
            <a:r>
              <a:rPr lang="en-US">
                <a:solidFill>
                  <a:srgbClr val="000000"/>
                </a:solidFill>
              </a:rPr>
              <a:t>By determining Risk Class. Using the three coordinates of the accelerometer to calculate G Force to find the risk class.</a:t>
            </a:r>
            <a:endParaRPr>
              <a:solidFill>
                <a:srgbClr val="000000"/>
              </a:solidFill>
            </a:endParaRPr>
          </a:p>
          <a:p>
            <a:pPr marL="457200" lvl="0" indent="-342900" algn="l" rtl="0">
              <a:lnSpc>
                <a:spcPct val="150000"/>
              </a:lnSpc>
              <a:spcBef>
                <a:spcPts val="0"/>
              </a:spcBef>
              <a:spcAft>
                <a:spcPts val="0"/>
              </a:spcAft>
              <a:buSzPts val="1800"/>
              <a:buChar char="●"/>
            </a:pPr>
            <a:r>
              <a:rPr lang="en-US" b="1"/>
              <a:t>SMS Notification:</a:t>
            </a:r>
            <a:r>
              <a:rPr lang="en-US">
                <a:solidFill>
                  <a:srgbClr val="000000"/>
                </a:solidFill>
              </a:rPr>
              <a:t> Integrated SMS functionality to notify nurses of detected falls.</a:t>
            </a:r>
            <a:endParaRPr>
              <a:solidFill>
                <a:srgbClr val="000000"/>
              </a:solidFill>
            </a:endParaRPr>
          </a:p>
          <a:p>
            <a:pPr marL="457200" lvl="0" indent="-342900" algn="l" rtl="0">
              <a:lnSpc>
                <a:spcPct val="150000"/>
              </a:lnSpc>
              <a:spcBef>
                <a:spcPts val="0"/>
              </a:spcBef>
              <a:spcAft>
                <a:spcPts val="0"/>
              </a:spcAft>
              <a:buSzPts val="1800"/>
              <a:buChar char="●"/>
            </a:pPr>
            <a:r>
              <a:rPr lang="en-US" b="1"/>
              <a:t>Migration to Kotlin: </a:t>
            </a:r>
            <a:r>
              <a:rPr lang="en-US">
                <a:solidFill>
                  <a:srgbClr val="000000"/>
                </a:solidFill>
              </a:rPr>
              <a:t>Converted existing Java code to Kotlin </a:t>
            </a:r>
            <a:endParaRPr>
              <a:solidFill>
                <a:srgbClr val="000000"/>
              </a:solidFill>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1343</Words>
  <Application>Microsoft Office PowerPoint</Application>
  <PresentationFormat>Widescreen</PresentationFormat>
  <Paragraphs>188</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Open Sans</vt:lpstr>
      <vt:lpstr>Arial</vt:lpstr>
      <vt:lpstr>PT Sans Narrow</vt:lpstr>
      <vt:lpstr>Tropic</vt:lpstr>
      <vt:lpstr>FallArm project</vt:lpstr>
      <vt:lpstr>Table of Contents</vt:lpstr>
      <vt:lpstr>Introduction</vt:lpstr>
      <vt:lpstr>2. Design</vt:lpstr>
      <vt:lpstr>2.1. Identify and Understand the Problems</vt:lpstr>
      <vt:lpstr>2.2. Investigating Possible Solutions</vt:lpstr>
      <vt:lpstr>2.2. Investigate Possible Solutions</vt:lpstr>
      <vt:lpstr>3. Implementation and Technologies</vt:lpstr>
      <vt:lpstr>Implementation and Technologies… contd</vt:lpstr>
      <vt:lpstr>Implementation…cntd</vt:lpstr>
      <vt:lpstr>Implementation…cntd</vt:lpstr>
      <vt:lpstr>Implementation…cntd</vt:lpstr>
      <vt:lpstr>Implementation…cntd</vt:lpstr>
      <vt:lpstr>4. Testing</vt:lpstr>
      <vt:lpstr>Testing …cntd</vt:lpstr>
      <vt:lpstr>Testing …cntd</vt:lpstr>
      <vt:lpstr>Testing …cntd</vt:lpstr>
      <vt:lpstr>Testing …cntd</vt:lpstr>
      <vt:lpstr>5. Enhancement ideas</vt:lpstr>
      <vt:lpstr>5.1. Advanced Fall Detection</vt:lpstr>
      <vt:lpstr>5.2. User Interface (UI) &amp; Experience (UX)</vt:lpstr>
      <vt:lpstr>5.3. Emergency Contacts</vt:lpstr>
      <vt:lpstr>5.4. Location Accuracy &amp; Indoors Navigation</vt:lpstr>
      <vt:lpstr>6. Conclusion</vt:lpstr>
      <vt:lpstr>7.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FallArm project</dc:title>
  <cp:lastModifiedBy>Dawit Kiros</cp:lastModifiedBy>
  <cp:revision>1</cp:revision>
  <dcterms:modified xsi:type="dcterms:W3CDTF">2023-08-12T04:50:57Z</dcterms:modified>
</cp:coreProperties>
</file>