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2" r:id="rId7"/>
    <p:sldId id="264" r:id="rId8"/>
    <p:sldId id="265" r:id="rId9"/>
    <p:sldId id="266" r:id="rId10"/>
    <p:sldId id="267" r:id="rId11"/>
    <p:sldId id="260" r:id="rId12"/>
    <p:sldId id="268" r:id="rId13"/>
    <p:sldId id="269" r:id="rId14"/>
    <p:sldId id="270" r:id="rId15"/>
    <p:sldId id="271" r:id="rId16"/>
    <p:sldId id="273"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anose="020F05020202040302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8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28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0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64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230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83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d434498b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d434498b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d434498b7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d434498b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06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33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33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51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hc.labnet.sfbu.edu/~henry/sfbu/course/image/pattern_recog/hw/2020_fall/Mikaela_Montaos_python_OpenCV.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8504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Pattern Recognition - using image processing library OpenCV</a:t>
            </a:r>
            <a:endParaRPr dirty="0"/>
          </a:p>
        </p:txBody>
      </p:sp>
      <p:sp>
        <p:nvSpPr>
          <p:cNvPr id="87" name="Google Shape;87;p13"/>
          <p:cNvSpPr txBox="1">
            <a:spLocks noGrp="1"/>
          </p:cNvSpPr>
          <p:nvPr>
            <p:ph type="subTitle" idx="1"/>
          </p:nvPr>
        </p:nvSpPr>
        <p:spPr>
          <a:xfrm>
            <a:off x="727950" y="3653347"/>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Dawit Woldemichael (19819) </a:t>
            </a:r>
            <a:endParaRPr dirty="0"/>
          </a:p>
        </p:txBody>
      </p:sp>
      <p:sp>
        <p:nvSpPr>
          <p:cNvPr id="88" name="Google Shape;88;p13"/>
          <p:cNvSpPr txBox="1">
            <a:spLocks noGrp="1"/>
          </p:cNvSpPr>
          <p:nvPr>
            <p:ph type="subTitle" idx="1"/>
          </p:nvPr>
        </p:nvSpPr>
        <p:spPr>
          <a:xfrm>
            <a:off x="729627" y="4477800"/>
            <a:ext cx="7688100" cy="54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Professor Henry Chang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40000" lnSpcReduction="20000"/>
          </a:bodyPr>
          <a:lstStyle/>
          <a:p>
            <a:pPr marL="146050" indent="0">
              <a:buNone/>
            </a:pPr>
            <a:r>
              <a:rPr lang="en-US" sz="2400" b="0" dirty="0" err="1">
                <a:solidFill>
                  <a:srgbClr val="DCDCAA"/>
                </a:solidFill>
                <a:effectLst/>
                <a:latin typeface="Consolas" panose="020B0609020204030204" pitchFamily="49" charset="0"/>
              </a:rPr>
              <a:t>connected_component_label</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Pattern Recognition (Recognizing the type of Objects in the image)</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FONT_HERSHEY_COMPLEX</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_</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THRESH_BINARY</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THRESH_OTSU</a:t>
            </a:r>
            <a:r>
              <a:rPr lang="en-US" sz="2400" b="0" dirty="0">
                <a:solidFill>
                  <a:srgbClr val="CCCCCC"/>
                </a:solidFill>
                <a:effectLst/>
                <a:latin typeface="Consolas" panose="020B0609020204030204" pitchFamily="49" charset="0"/>
              </a:rPr>
              <a:t>)</a:t>
            </a:r>
          </a:p>
          <a:p>
            <a:pPr marL="146050" indent="0">
              <a:buNone/>
            </a:pP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_</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findContours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RETR_TREE</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CHAIN_APPROX_SIMPLE</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C586C0"/>
                </a:solidFill>
                <a:effectLst/>
                <a:latin typeface="Consolas" panose="020B0609020204030204" pitchFamily="49" charset="0"/>
              </a:rPr>
              <a:t>for</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approxPolyDP</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0.01</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arcLength</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drawContours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ravel</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ravel</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CCCCCC"/>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len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4</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putText</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"Square"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else</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putText</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"Circle"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drawContours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"Pattern recognition"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waitKey</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destroyAllWindows</a:t>
            </a:r>
            <a:r>
              <a:rPr lang="en-US" sz="24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2833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Testing</a:t>
            </a:r>
            <a:br>
              <a:rPr lang="en-US" b="1" i="0" dirty="0">
                <a:effectLst/>
                <a:latin typeface="Söhne"/>
              </a:rPr>
            </a:br>
            <a:endParaRPr dirty="0"/>
          </a:p>
        </p:txBody>
      </p:sp>
      <p:sp>
        <p:nvSpPr>
          <p:cNvPr id="112" name="Google Shape;112;p17"/>
          <p:cNvSpPr txBox="1">
            <a:spLocks noGrp="1"/>
          </p:cNvSpPr>
          <p:nvPr>
            <p:ph type="body" idx="1"/>
          </p:nvPr>
        </p:nvSpPr>
        <p:spPr>
          <a:xfrm>
            <a:off x="729450" y="1359500"/>
            <a:ext cx="7688700" cy="78701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The entire process is tested using sample images to verify the effectiveness of noise reduction, thresholding, connectivity analysis, and pattern recognition.</a:t>
            </a:r>
            <a:endParaRPr dirty="0"/>
          </a:p>
        </p:txBody>
      </p:sp>
      <p:pic>
        <p:nvPicPr>
          <p:cNvPr id="5" name="Picture 4">
            <a:extLst>
              <a:ext uri="{FF2B5EF4-FFF2-40B4-BE49-F238E27FC236}">
                <a16:creationId xmlns:a16="http://schemas.microsoft.com/office/drawing/2014/main" id="{00A18579-8D72-2179-81BC-83557AB85F24}"/>
              </a:ext>
            </a:extLst>
          </p:cNvPr>
          <p:cNvPicPr>
            <a:picLocks noChangeAspect="1"/>
          </p:cNvPicPr>
          <p:nvPr/>
        </p:nvPicPr>
        <p:blipFill rotWithShape="1">
          <a:blip r:embed="rId3"/>
          <a:srcRect l="539" t="1959"/>
          <a:stretch/>
        </p:blipFill>
        <p:spPr>
          <a:xfrm>
            <a:off x="1069383" y="1875713"/>
            <a:ext cx="4564251" cy="3267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a:t>
            </a:r>
            <a:r>
              <a:rPr lang="en-US" dirty="0"/>
              <a:t> cont’d</a:t>
            </a:r>
            <a:br>
              <a:rPr lang="en-US" b="1" i="0" dirty="0">
                <a:effectLst/>
                <a:latin typeface="Söhne"/>
              </a:rPr>
            </a:br>
            <a:endParaRPr dirty="0"/>
          </a:p>
        </p:txBody>
      </p:sp>
      <p:pic>
        <p:nvPicPr>
          <p:cNvPr id="6" name="Picture 5">
            <a:extLst>
              <a:ext uri="{FF2B5EF4-FFF2-40B4-BE49-F238E27FC236}">
                <a16:creationId xmlns:a16="http://schemas.microsoft.com/office/drawing/2014/main" id="{B15390EE-B173-2F57-8EA2-C3CE9989B6D2}"/>
              </a:ext>
            </a:extLst>
          </p:cNvPr>
          <p:cNvPicPr>
            <a:picLocks noChangeAspect="1"/>
          </p:cNvPicPr>
          <p:nvPr/>
        </p:nvPicPr>
        <p:blipFill>
          <a:blip r:embed="rId3"/>
          <a:stretch>
            <a:fillRect/>
          </a:stretch>
        </p:blipFill>
        <p:spPr>
          <a:xfrm>
            <a:off x="856207" y="1278611"/>
            <a:ext cx="3781130" cy="3580108"/>
          </a:xfrm>
          <a:prstGeom prst="rect">
            <a:avLst/>
          </a:prstGeom>
        </p:spPr>
      </p:pic>
      <p:pic>
        <p:nvPicPr>
          <p:cNvPr id="8" name="Picture 7">
            <a:extLst>
              <a:ext uri="{FF2B5EF4-FFF2-40B4-BE49-F238E27FC236}">
                <a16:creationId xmlns:a16="http://schemas.microsoft.com/office/drawing/2014/main" id="{E00A8016-8282-4EF7-1953-A9C30B8E9750}"/>
              </a:ext>
            </a:extLst>
          </p:cNvPr>
          <p:cNvPicPr>
            <a:picLocks noChangeAspect="1"/>
          </p:cNvPicPr>
          <p:nvPr/>
        </p:nvPicPr>
        <p:blipFill>
          <a:blip r:embed="rId4"/>
          <a:stretch>
            <a:fillRect/>
          </a:stretch>
        </p:blipFill>
        <p:spPr>
          <a:xfrm>
            <a:off x="5602164" y="1212743"/>
            <a:ext cx="2685629" cy="3711844"/>
          </a:xfrm>
          <a:prstGeom prst="rect">
            <a:avLst/>
          </a:prstGeom>
        </p:spPr>
      </p:pic>
    </p:spTree>
    <p:extLst>
      <p:ext uri="{BB962C8B-B14F-4D97-AF65-F5344CB8AC3E}">
        <p14:creationId xmlns:p14="http://schemas.microsoft.com/office/powerpoint/2010/main" val="157009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a:t>
            </a:r>
            <a:r>
              <a:rPr lang="en-US" dirty="0"/>
              <a:t> cont’d</a:t>
            </a:r>
            <a:br>
              <a:rPr lang="en-US" b="1" i="0" dirty="0">
                <a:effectLst/>
                <a:latin typeface="Söhne"/>
              </a:rPr>
            </a:br>
            <a:endParaRPr dirty="0"/>
          </a:p>
        </p:txBody>
      </p:sp>
      <p:pic>
        <p:nvPicPr>
          <p:cNvPr id="3" name="Picture 2">
            <a:extLst>
              <a:ext uri="{FF2B5EF4-FFF2-40B4-BE49-F238E27FC236}">
                <a16:creationId xmlns:a16="http://schemas.microsoft.com/office/drawing/2014/main" id="{F2DA3A29-BA45-6392-8FA6-0B25E34D8476}"/>
              </a:ext>
            </a:extLst>
          </p:cNvPr>
          <p:cNvPicPr>
            <a:picLocks noChangeAspect="1"/>
          </p:cNvPicPr>
          <p:nvPr/>
        </p:nvPicPr>
        <p:blipFill>
          <a:blip r:embed="rId3"/>
          <a:stretch>
            <a:fillRect/>
          </a:stretch>
        </p:blipFill>
        <p:spPr>
          <a:xfrm>
            <a:off x="922900" y="1325105"/>
            <a:ext cx="3261644" cy="3621434"/>
          </a:xfrm>
          <a:prstGeom prst="rect">
            <a:avLst/>
          </a:prstGeom>
        </p:spPr>
      </p:pic>
    </p:spTree>
    <p:extLst>
      <p:ext uri="{BB962C8B-B14F-4D97-AF65-F5344CB8AC3E}">
        <p14:creationId xmlns:p14="http://schemas.microsoft.com/office/powerpoint/2010/main" val="3943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Enhancement Ideas</a:t>
            </a:r>
          </a:p>
        </p:txBody>
      </p:sp>
      <p:sp>
        <p:nvSpPr>
          <p:cNvPr id="106" name="Google Shape;106;p16"/>
          <p:cNvSpPr txBox="1">
            <a:spLocks noGrp="1"/>
          </p:cNvSpPr>
          <p:nvPr>
            <p:ph type="body" idx="1"/>
          </p:nvPr>
        </p:nvSpPr>
        <p:spPr>
          <a:xfrm>
            <a:off x="729450" y="1359500"/>
            <a:ext cx="7688700" cy="326674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Possible enhancements include:</a:t>
            </a:r>
          </a:p>
          <a:p>
            <a:pPr marL="0" lvl="0" indent="0" algn="l" rtl="0">
              <a:spcBef>
                <a:spcPts val="0"/>
              </a:spcBef>
              <a:spcAft>
                <a:spcPts val="1200"/>
              </a:spcAft>
              <a:buNone/>
            </a:pPr>
            <a:endParaRPr lang="en-US" dirty="0"/>
          </a:p>
          <a:p>
            <a:pPr marL="285750" indent="-285750">
              <a:spcAft>
                <a:spcPts val="1200"/>
              </a:spcAft>
              <a:buFont typeface="Wingdings" panose="05000000000000000000" pitchFamily="2" charset="2"/>
              <a:buChar char="§"/>
            </a:pPr>
            <a:r>
              <a:rPr lang="en-US" dirty="0"/>
              <a:t>Implementing advanced noise reduction techniques.</a:t>
            </a:r>
          </a:p>
          <a:p>
            <a:pPr marL="285750" indent="-285750">
              <a:spcAft>
                <a:spcPts val="1200"/>
              </a:spcAft>
              <a:buFont typeface="Wingdings" panose="05000000000000000000" pitchFamily="2" charset="2"/>
              <a:buChar char="§"/>
            </a:pPr>
            <a:r>
              <a:rPr lang="en-US" dirty="0"/>
              <a:t>Experimenting with various thresholding methods for improved object segmentation.</a:t>
            </a:r>
          </a:p>
          <a:p>
            <a:pPr marL="285750" indent="-285750">
              <a:spcAft>
                <a:spcPts val="1200"/>
              </a:spcAft>
              <a:buFont typeface="Wingdings" panose="05000000000000000000" pitchFamily="2" charset="2"/>
              <a:buChar char="§"/>
            </a:pPr>
            <a:r>
              <a:rPr lang="en-US" dirty="0"/>
              <a:t>Exploring shape recognition techniques beyond basic geometries.</a:t>
            </a:r>
          </a:p>
        </p:txBody>
      </p:sp>
    </p:spTree>
    <p:extLst>
      <p:ext uri="{BB962C8B-B14F-4D97-AF65-F5344CB8AC3E}">
        <p14:creationId xmlns:p14="http://schemas.microsoft.com/office/powerpoint/2010/main" val="379591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Conclusion</a:t>
            </a:r>
          </a:p>
        </p:txBody>
      </p:sp>
      <p:sp>
        <p:nvSpPr>
          <p:cNvPr id="106" name="Google Shape;106;p16"/>
          <p:cNvSpPr txBox="1">
            <a:spLocks noGrp="1"/>
          </p:cNvSpPr>
          <p:nvPr>
            <p:ph type="body" idx="1"/>
          </p:nvPr>
        </p:nvSpPr>
        <p:spPr>
          <a:xfrm>
            <a:off x="729450" y="1359500"/>
            <a:ext cx="7688700" cy="2422086"/>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US" dirty="0"/>
              <a:t>The pattern recognition process involves several key steps, including noise reduction, histogram analysis, thresholding, connectivity analysis, and pattern recognition. Each step contributes to the accurate identification and classification of objects within an image. The implementation and testing of these steps demonstrate their importance in image processing applications.</a:t>
            </a:r>
          </a:p>
        </p:txBody>
      </p:sp>
    </p:spTree>
    <p:extLst>
      <p:ext uri="{BB962C8B-B14F-4D97-AF65-F5344CB8AC3E}">
        <p14:creationId xmlns:p14="http://schemas.microsoft.com/office/powerpoint/2010/main" val="4418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a:t>
            </a:r>
          </a:p>
        </p:txBody>
      </p:sp>
      <p:sp>
        <p:nvSpPr>
          <p:cNvPr id="106" name="Google Shape;106;p16"/>
          <p:cNvSpPr txBox="1">
            <a:spLocks noGrp="1"/>
          </p:cNvSpPr>
          <p:nvPr>
            <p:ph type="body" idx="1"/>
          </p:nvPr>
        </p:nvSpPr>
        <p:spPr>
          <a:xfrm>
            <a:off x="729450" y="1359500"/>
            <a:ext cx="7688700" cy="2422086"/>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1200"/>
              </a:spcAft>
              <a:buNone/>
            </a:pPr>
            <a:r>
              <a:rPr lang="en-US" dirty="0"/>
              <a:t>Open CV Documentation </a:t>
            </a:r>
          </a:p>
          <a:p>
            <a:pPr marL="285750" lvl="0" indent="-285750" algn="just" rtl="0">
              <a:lnSpc>
                <a:spcPct val="200000"/>
              </a:lnSpc>
              <a:spcBef>
                <a:spcPts val="0"/>
              </a:spcBef>
              <a:spcAft>
                <a:spcPts val="1200"/>
              </a:spcAft>
              <a:buFont typeface="Wingdings" panose="05000000000000000000" pitchFamily="2" charset="2"/>
              <a:buChar char="§"/>
            </a:pPr>
            <a:r>
              <a:rPr lang="en-US" dirty="0">
                <a:hlinkClick r:id="rId3"/>
              </a:rPr>
              <a:t>https://docs.opencv.org/</a:t>
            </a:r>
            <a:r>
              <a:rPr lang="en-US" dirty="0"/>
              <a:t>   </a:t>
            </a:r>
          </a:p>
          <a:p>
            <a:pPr marL="0" lvl="0" indent="0" algn="just" rtl="0">
              <a:lnSpc>
                <a:spcPct val="200000"/>
              </a:lnSpc>
              <a:spcBef>
                <a:spcPts val="0"/>
              </a:spcBef>
              <a:spcAft>
                <a:spcPts val="1200"/>
              </a:spcAft>
              <a:buNone/>
            </a:pPr>
            <a:r>
              <a:rPr lang="en-US" dirty="0"/>
              <a:t> Mikaela </a:t>
            </a:r>
            <a:r>
              <a:rPr lang="en-US" dirty="0" err="1"/>
              <a:t>Montaos's</a:t>
            </a:r>
            <a:r>
              <a:rPr lang="en-US" dirty="0"/>
              <a:t> OpenCV code </a:t>
            </a:r>
          </a:p>
          <a:p>
            <a:pPr marL="285750" lvl="0" indent="-285750" algn="just" rtl="0">
              <a:lnSpc>
                <a:spcPct val="200000"/>
              </a:lnSpc>
              <a:spcBef>
                <a:spcPts val="0"/>
              </a:spcBef>
              <a:spcAft>
                <a:spcPts val="1200"/>
              </a:spcAft>
              <a:buFont typeface="Wingdings" panose="05000000000000000000" pitchFamily="2" charset="2"/>
              <a:buChar char="§"/>
            </a:pPr>
            <a:r>
              <a:rPr lang="en-US" dirty="0">
                <a:hlinkClick r:id="rId4"/>
              </a:rPr>
              <a:t>https://hc.labnet.sfbu.edu/~henry/sfbu/course/image/pattern_recog/hw/2020_fall/Mikaela_Montaos_python_OpenCV.pdf</a:t>
            </a:r>
            <a:endParaRPr lang="en-US" dirty="0"/>
          </a:p>
        </p:txBody>
      </p:sp>
    </p:spTree>
    <p:extLst>
      <p:ext uri="{BB962C8B-B14F-4D97-AF65-F5344CB8AC3E}">
        <p14:creationId xmlns:p14="http://schemas.microsoft.com/office/powerpoint/2010/main" val="5941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582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a:p>
            <a:pPr marL="0" lvl="0" indent="0" algn="l" rtl="0">
              <a:spcBef>
                <a:spcPts val="0"/>
              </a:spcBef>
              <a:spcAft>
                <a:spcPts val="0"/>
              </a:spcAft>
              <a:buNone/>
            </a:pPr>
            <a:endParaRPr/>
          </a:p>
        </p:txBody>
      </p:sp>
      <p:sp>
        <p:nvSpPr>
          <p:cNvPr id="94" name="Google Shape;94;p14"/>
          <p:cNvSpPr txBox="1">
            <a:spLocks noGrp="1"/>
          </p:cNvSpPr>
          <p:nvPr>
            <p:ph type="body" idx="1"/>
          </p:nvPr>
        </p:nvSpPr>
        <p:spPr>
          <a:xfrm>
            <a:off x="729450" y="1350450"/>
            <a:ext cx="7688700" cy="3532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Introduction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Design</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Noise Reduction</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Histogram</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Thresholding</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Pattern Recognition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Implementation</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US" sz="1200" dirty="0">
                <a:solidFill>
                  <a:srgbClr val="444654"/>
                </a:solidFill>
                <a:highlight>
                  <a:schemeClr val="lt1"/>
                </a:highlight>
              </a:rPr>
              <a:t>Python Code</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Testing</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Enhancement Ideas</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Conclusion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Bibliography / References</a:t>
            </a:r>
            <a:endParaRPr sz="1200" dirty="0">
              <a:solidFill>
                <a:srgbClr val="444654"/>
              </a:solidFill>
              <a:highlight>
                <a:schemeClr val="lt1"/>
              </a:highlight>
            </a:endParaRPr>
          </a:p>
          <a:p>
            <a:pPr marL="0" lvl="0" indent="0" algn="l" rtl="0">
              <a:spcBef>
                <a:spcPts val="15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0" name="Google Shape;100;p15"/>
          <p:cNvSpPr txBox="1">
            <a:spLocks noGrp="1"/>
          </p:cNvSpPr>
          <p:nvPr>
            <p:ph type="body" idx="1"/>
          </p:nvPr>
        </p:nvSpPr>
        <p:spPr>
          <a:xfrm>
            <a:off x="729450" y="1359500"/>
            <a:ext cx="7688700" cy="35748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t>This technical report outlines the process of pattern recognition using image processing techniques. The main goal of this process is to distinguish and classify objects within an image. The report covers the design and implementation of key steps involved in the pattern recognition process, including noise reduction, histogram analysis, thresholding, connectivity analysis, and pattern recognition itself.</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a:t>
            </a:r>
            <a:endParaRPr dirty="0"/>
          </a:p>
        </p:txBody>
      </p:sp>
      <p:sp>
        <p:nvSpPr>
          <p:cNvPr id="106" name="Google Shape;106;p16"/>
          <p:cNvSpPr txBox="1">
            <a:spLocks noGrp="1"/>
          </p:cNvSpPr>
          <p:nvPr>
            <p:ph type="body" idx="1"/>
          </p:nvPr>
        </p:nvSpPr>
        <p:spPr>
          <a:xfrm>
            <a:off x="729450" y="1359500"/>
            <a:ext cx="7688700" cy="197409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800" b="1" dirty="0"/>
              <a:t>Noise Reduction by Blurring</a:t>
            </a:r>
          </a:p>
          <a:p>
            <a:pPr marL="0" lvl="0" indent="0" algn="l" rtl="0">
              <a:lnSpc>
                <a:spcPct val="210000"/>
              </a:lnSpc>
              <a:spcBef>
                <a:spcPts val="0"/>
              </a:spcBef>
              <a:spcAft>
                <a:spcPts val="1200"/>
              </a:spcAft>
              <a:buNone/>
            </a:pPr>
            <a:r>
              <a:rPr lang="en-US" dirty="0"/>
              <a:t>Noise reduction through blurring is performed to enhance the distinction between object edges in the image. Moreover, The noise reduction step aims to improve the subsequent stages of the pattern recognition process.</a:t>
            </a:r>
            <a:endParaRPr dirty="0"/>
          </a:p>
        </p:txBody>
      </p:sp>
      <p:sp>
        <p:nvSpPr>
          <p:cNvPr id="2" name="Google Shape;106;p16">
            <a:extLst>
              <a:ext uri="{FF2B5EF4-FFF2-40B4-BE49-F238E27FC236}">
                <a16:creationId xmlns:a16="http://schemas.microsoft.com/office/drawing/2014/main" id="{F2821FD7-81AE-D6A6-DEA1-48FEB7B9E3A7}"/>
              </a:ext>
            </a:extLst>
          </p:cNvPr>
          <p:cNvSpPr txBox="1">
            <a:spLocks/>
          </p:cNvSpPr>
          <p:nvPr/>
        </p:nvSpPr>
        <p:spPr>
          <a:xfrm>
            <a:off x="725850" y="3333597"/>
            <a:ext cx="7688700" cy="1974097"/>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en-US" sz="1800" b="1" dirty="0"/>
              <a:t>Histogram</a:t>
            </a:r>
          </a:p>
          <a:p>
            <a:pPr marL="0" indent="0">
              <a:lnSpc>
                <a:spcPct val="210000"/>
              </a:lnSpc>
              <a:spcAft>
                <a:spcPts val="1200"/>
              </a:spcAft>
              <a:buFont typeface="Lato"/>
              <a:buNone/>
            </a:pPr>
            <a:r>
              <a:rPr lang="en-US" sz="1400" dirty="0"/>
              <a:t>The histogram is utilized to determine the threshold value required for subsequent thresholding. The OpenCV library is used for this purpose. A sample code in Python will be presented to compute and plot the histogram of the input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 cont’d</a:t>
            </a:r>
            <a:endParaRPr dirty="0"/>
          </a:p>
        </p:txBody>
      </p:sp>
      <p:sp>
        <p:nvSpPr>
          <p:cNvPr id="106" name="Google Shape;106;p16"/>
          <p:cNvSpPr txBox="1">
            <a:spLocks noGrp="1"/>
          </p:cNvSpPr>
          <p:nvPr>
            <p:ph type="body" idx="1"/>
          </p:nvPr>
        </p:nvSpPr>
        <p:spPr>
          <a:xfrm>
            <a:off x="729450" y="1334270"/>
            <a:ext cx="7688700" cy="2183845"/>
          </a:xfrm>
          <a:prstGeom prst="rect">
            <a:avLst/>
          </a:prstGeom>
        </p:spPr>
        <p:txBody>
          <a:bodyPr spcFirstLastPara="1" wrap="square" lIns="91425" tIns="91425" rIns="91425" bIns="91425" anchor="t" anchorCtr="0">
            <a:normAutofit fontScale="92500" lnSpcReduction="10000"/>
          </a:bodyPr>
          <a:lstStyle/>
          <a:p>
            <a:pPr marL="0" lvl="0" indent="0" algn="l" rtl="0">
              <a:lnSpc>
                <a:spcPct val="220000"/>
              </a:lnSpc>
              <a:spcBef>
                <a:spcPts val="0"/>
              </a:spcBef>
              <a:spcAft>
                <a:spcPts val="1200"/>
              </a:spcAft>
              <a:buNone/>
            </a:pPr>
            <a:r>
              <a:rPr lang="en-US" sz="1800" b="1" dirty="0"/>
              <a:t>Thresholding</a:t>
            </a:r>
          </a:p>
          <a:p>
            <a:pPr marL="0" lvl="0" indent="0" algn="l" rtl="0">
              <a:lnSpc>
                <a:spcPct val="160000"/>
              </a:lnSpc>
              <a:spcBef>
                <a:spcPts val="0"/>
              </a:spcBef>
              <a:spcAft>
                <a:spcPts val="1200"/>
              </a:spcAft>
              <a:buNone/>
            </a:pPr>
            <a:r>
              <a:rPr lang="en-US" dirty="0"/>
              <a:t>Thresholding is crucial for converting a grayscale image into a binary image. Two methods for thresholding are explained: global thresholding and Otsu's thresholding. The latter iterates through potential threshold values to minimize the sum of foreground and background spreads. Code snippets are provided for thresholding using various techniques, including Gaussian filtering.</a:t>
            </a:r>
            <a:endParaRPr dirty="0"/>
          </a:p>
        </p:txBody>
      </p:sp>
      <p:pic>
        <p:nvPicPr>
          <p:cNvPr id="4" name="Picture 3">
            <a:extLst>
              <a:ext uri="{FF2B5EF4-FFF2-40B4-BE49-F238E27FC236}">
                <a16:creationId xmlns:a16="http://schemas.microsoft.com/office/drawing/2014/main" id="{A365FEB6-3A71-A1A0-1BA7-D2A66D9C1004}"/>
              </a:ext>
            </a:extLst>
          </p:cNvPr>
          <p:cNvPicPr>
            <a:picLocks noChangeAspect="1"/>
          </p:cNvPicPr>
          <p:nvPr/>
        </p:nvPicPr>
        <p:blipFill>
          <a:blip r:embed="rId3"/>
          <a:stretch>
            <a:fillRect/>
          </a:stretch>
        </p:blipFill>
        <p:spPr>
          <a:xfrm>
            <a:off x="1827645" y="3733777"/>
            <a:ext cx="4919730" cy="784698"/>
          </a:xfrm>
          <a:prstGeom prst="rect">
            <a:avLst/>
          </a:prstGeom>
        </p:spPr>
      </p:pic>
      <p:sp>
        <p:nvSpPr>
          <p:cNvPr id="6" name="TextBox 5">
            <a:extLst>
              <a:ext uri="{FF2B5EF4-FFF2-40B4-BE49-F238E27FC236}">
                <a16:creationId xmlns:a16="http://schemas.microsoft.com/office/drawing/2014/main" id="{CD7E220D-000A-1354-3526-A2D213E88D7E}"/>
              </a:ext>
            </a:extLst>
          </p:cNvPr>
          <p:cNvSpPr txBox="1"/>
          <p:nvPr/>
        </p:nvSpPr>
        <p:spPr>
          <a:xfrm>
            <a:off x="725850" y="3492866"/>
            <a:ext cx="4572000" cy="307777"/>
          </a:xfrm>
          <a:prstGeom prst="rect">
            <a:avLst/>
          </a:prstGeom>
          <a:noFill/>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THRESH_BINARY</a:t>
            </a:r>
          </a:p>
        </p:txBody>
      </p:sp>
      <p:sp>
        <p:nvSpPr>
          <p:cNvPr id="7" name="TextBox 6">
            <a:extLst>
              <a:ext uri="{FF2B5EF4-FFF2-40B4-BE49-F238E27FC236}">
                <a16:creationId xmlns:a16="http://schemas.microsoft.com/office/drawing/2014/main" id="{DB9D365B-026D-D28D-F532-CA3142893BE8}"/>
              </a:ext>
            </a:extLst>
          </p:cNvPr>
          <p:cNvSpPr txBox="1"/>
          <p:nvPr/>
        </p:nvSpPr>
        <p:spPr>
          <a:xfrm>
            <a:off x="725850" y="4692520"/>
            <a:ext cx="8054895" cy="369332"/>
          </a:xfrm>
          <a:prstGeom prst="rect">
            <a:avLst/>
          </a:prstGeom>
          <a:noFill/>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THRESH_OTSU: </a:t>
            </a:r>
            <a:r>
              <a:rPr lang="en-US" sz="18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uses the Otsu algorithm to choose the optimal threshold value </a:t>
            </a:r>
            <a:endParaRPr lang="en-US"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3514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 cont’d</a:t>
            </a:r>
            <a:endParaRPr dirty="0"/>
          </a:p>
        </p:txBody>
      </p:sp>
      <p:sp>
        <p:nvSpPr>
          <p:cNvPr id="5" name="Google Shape;106;p16">
            <a:extLst>
              <a:ext uri="{FF2B5EF4-FFF2-40B4-BE49-F238E27FC236}">
                <a16:creationId xmlns:a16="http://schemas.microsoft.com/office/drawing/2014/main" id="{FD5CFBF8-6351-4E93-BF08-0B6EBF151133}"/>
              </a:ext>
            </a:extLst>
          </p:cNvPr>
          <p:cNvSpPr txBox="1">
            <a:spLocks noGrp="1"/>
          </p:cNvSpPr>
          <p:nvPr>
            <p:ph type="body" idx="1"/>
          </p:nvPr>
        </p:nvSpPr>
        <p:spPr>
          <a:xfrm>
            <a:off x="729450" y="1359499"/>
            <a:ext cx="7688700" cy="289478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1" dirty="0"/>
              <a:t>Pattern Recognition</a:t>
            </a:r>
          </a:p>
          <a:p>
            <a:pPr marL="0" lvl="0" indent="0" algn="l" rtl="0">
              <a:lnSpc>
                <a:spcPct val="220000"/>
              </a:lnSpc>
              <a:spcBef>
                <a:spcPts val="0"/>
              </a:spcBef>
              <a:spcAft>
                <a:spcPts val="1200"/>
              </a:spcAft>
              <a:buNone/>
            </a:pPr>
            <a:r>
              <a:rPr lang="en-US" dirty="0"/>
              <a:t>Pattern recognition involves identifying and classifying objects in the image. This step is implemented using the </a:t>
            </a:r>
            <a:r>
              <a:rPr lang="en-US" dirty="0" err="1"/>
              <a:t>openCV</a:t>
            </a:r>
            <a:r>
              <a:rPr lang="en-US" dirty="0"/>
              <a:t> library. The process includes finding contours, approximating shapes, and classifying them based on the number of sides. The code also demonstrates how to display the recognized shapes and their names on the image.</a:t>
            </a:r>
            <a:endParaRPr dirty="0"/>
          </a:p>
        </p:txBody>
      </p:sp>
    </p:spTree>
    <p:extLst>
      <p:ext uri="{BB962C8B-B14F-4D97-AF65-F5344CB8AC3E}">
        <p14:creationId xmlns:p14="http://schemas.microsoft.com/office/powerpoint/2010/main" val="396734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40000" lnSpcReduction="20000"/>
          </a:bodyPr>
          <a:lstStyle/>
          <a:p>
            <a:pPr marL="146050" indent="0">
              <a:buNone/>
            </a:pP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numpy</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np</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C586C0"/>
                </a:solidFill>
                <a:effectLst/>
                <a:latin typeface="Consolas" panose="020B0609020204030204" pitchFamily="49" charset="0"/>
              </a:rPr>
              <a:t>from</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matplotlib</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pyplot</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endParaRPr lang="en-US" sz="2400" b="0" dirty="0">
              <a:solidFill>
                <a:srgbClr val="CCCCCC"/>
              </a:solidFill>
              <a:effectLst/>
              <a:latin typeface="Consolas" panose="020B0609020204030204" pitchFamily="49" charset="0"/>
            </a:endParaRP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Load the image</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imread</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'images/pattern.jpeg'</a:t>
            </a:r>
            <a:r>
              <a:rPr lang="en-US" sz="2400" b="0" dirty="0">
                <a:solidFill>
                  <a:srgbClr val="CCCCCC"/>
                </a:solidFill>
                <a:effectLst/>
                <a:latin typeface="Consolas" panose="020B0609020204030204" pitchFamily="49" charset="0"/>
              </a:rPr>
              <a:t>)</a:t>
            </a:r>
          </a:p>
          <a:p>
            <a:pPr marL="146050" indent="0">
              <a:buNone/>
            </a:pP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cvtColor</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COLOR_BGR2GRAY</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Apply Gaussian blur to remove salt and pepper noises</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GaussianBlur</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Display noisy and filtered images</a:t>
            </a:r>
            <a:endParaRPr lang="en-US" sz="2400" b="0" dirty="0">
              <a:solidFill>
                <a:srgbClr val="CCCCCC"/>
              </a:solidFill>
              <a:effectLst/>
              <a:latin typeface="Consolas" panose="020B0609020204030204" pitchFamily="49" charset="0"/>
            </a:endParaRP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subplot</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cmap</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'gray'</a:t>
            </a:r>
            <a:r>
              <a:rPr lang="en-US" sz="2400" b="0" dirty="0">
                <a:solidFill>
                  <a:srgbClr val="CCCCCC"/>
                </a:solidFill>
                <a:effectLst/>
                <a:latin typeface="Consolas" panose="020B0609020204030204" pitchFamily="49" charset="0"/>
              </a:rPr>
              <a:t>)</a:t>
            </a: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title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'Noisy Image'</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xticks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yticks</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subplot</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cmap</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'gray'</a:t>
            </a:r>
            <a:r>
              <a:rPr lang="en-US" sz="2400" b="0" dirty="0">
                <a:solidFill>
                  <a:srgbClr val="CCCCCC"/>
                </a:solidFill>
                <a:effectLst/>
                <a:latin typeface="Consolas" panose="020B0609020204030204" pitchFamily="49" charset="0"/>
              </a:rPr>
              <a:t>)</a:t>
            </a: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title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'Filtered Image'</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xticks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yticks</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Save filtered image </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6A9955"/>
                </a:solidFill>
                <a:effectLst/>
                <a:latin typeface="Consolas" panose="020B0609020204030204" pitchFamily="49" charset="0"/>
              </a:rPr>
              <a:t># cv2.imwrite('filtered_image.jpg', </a:t>
            </a:r>
            <a:r>
              <a:rPr lang="en-US" sz="2400" b="0" dirty="0" err="1">
                <a:solidFill>
                  <a:srgbClr val="6A9955"/>
                </a:solidFill>
                <a:effectLst/>
                <a:latin typeface="Consolas" panose="020B0609020204030204" pitchFamily="49" charset="0"/>
              </a:rPr>
              <a:t>filtered_image</a:t>
            </a:r>
            <a:r>
              <a:rPr lang="en-US" sz="2400" b="0" dirty="0">
                <a:solidFill>
                  <a:srgbClr val="6A9955"/>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a:p>
            <a:pPr marL="146050" indent="0">
              <a:buNone/>
            </a:pPr>
            <a:br>
              <a:rPr lang="en-US" sz="2400" b="0" dirty="0">
                <a:solidFill>
                  <a:srgbClr val="CCCCCC"/>
                </a:solidFill>
                <a:effectLst/>
                <a:latin typeface="Consolas" panose="020B0609020204030204" pitchFamily="49" charset="0"/>
              </a:rPr>
            </a:b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show</a:t>
            </a:r>
            <a:r>
              <a:rPr lang="en-US" sz="24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161040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32500" lnSpcReduction="20000"/>
          </a:bodyPr>
          <a:lstStyle/>
          <a:p>
            <a:pPr marL="146050" indent="0">
              <a:buNone/>
            </a:pPr>
            <a:r>
              <a:rPr lang="en-US" sz="3200" b="0" dirty="0">
                <a:solidFill>
                  <a:srgbClr val="6A9955"/>
                </a:solidFill>
                <a:effectLst/>
                <a:latin typeface="Consolas" panose="020B0609020204030204" pitchFamily="49" charset="0"/>
              </a:rPr>
              <a:t># Global thresholding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ret1</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th1</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127</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Otsu's thresholding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ret2</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th2</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gray_img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THRESH_OTSU</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Otsu's thresholding after Gaussian filtering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ret3</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th3</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filtered_image</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THRESH_OTSU</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plot all the images and their histograms</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images</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th1</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gray_img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th2</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filtered_image</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th3</a:t>
            </a:r>
            <a:r>
              <a:rPr lang="en-US" sz="3200" b="0" dirty="0">
                <a:solidFill>
                  <a:srgbClr val="CCCCCC"/>
                </a:solidFill>
                <a:effectLst/>
                <a:latin typeface="Consolas" panose="020B0609020204030204" pitchFamily="49" charset="0"/>
              </a:rPr>
              <a:t>]</a:t>
            </a:r>
          </a:p>
          <a:p>
            <a:pPr marL="146050" indent="0">
              <a:buNone/>
            </a:pPr>
            <a:r>
              <a:rPr lang="en-US" sz="3200" b="0" dirty="0">
                <a:solidFill>
                  <a:srgbClr val="9CDCFE"/>
                </a:solidFill>
                <a:effectLst/>
                <a:latin typeface="Consolas" panose="020B0609020204030204" pitchFamily="49" charset="0"/>
              </a:rPr>
              <a:t>titles</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'Original Noisy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'Global Thresholding (v=127)'</a:t>
            </a:r>
            <a:r>
              <a:rPr lang="en-US" sz="3200" b="0" dirty="0">
                <a:solidFill>
                  <a:srgbClr val="CCCCCC"/>
                </a:solidFill>
                <a:effectLst/>
                <a:latin typeface="Consolas" panose="020B0609020204030204" pitchFamily="49" charset="0"/>
              </a:rPr>
              <a:t>,</a:t>
            </a:r>
          </a:p>
          <a:p>
            <a:pPr marL="146050" indent="0">
              <a:buNone/>
            </a:pP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'Original Noisy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"Otsu's Thresholding"</a:t>
            </a:r>
            <a:r>
              <a:rPr lang="en-US" sz="3200" b="0" dirty="0">
                <a:solidFill>
                  <a:srgbClr val="CCCCCC"/>
                </a:solidFill>
                <a:effectLst/>
                <a:latin typeface="Consolas" panose="020B0609020204030204" pitchFamily="49" charset="0"/>
              </a:rPr>
              <a:t>,</a:t>
            </a:r>
          </a:p>
          <a:p>
            <a:pPr marL="146050" indent="0">
              <a:buNone/>
            </a:pP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'Gaussian filtered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"Otsu's Thresholding"</a:t>
            </a:r>
            <a:r>
              <a:rPr lang="en-US" sz="3200" b="0" dirty="0">
                <a:solidFill>
                  <a:srgbClr val="CCCCCC"/>
                </a:solidFill>
                <a:effectLst/>
                <a:latin typeface="Consolas" panose="020B0609020204030204" pitchFamily="49" charset="0"/>
              </a:rPr>
              <a:t>]</a:t>
            </a:r>
          </a:p>
          <a:p>
            <a:pPr marL="146050" indent="0">
              <a:buNone/>
            </a:pPr>
            <a:r>
              <a:rPr lang="en-US" sz="3100" b="0" dirty="0">
                <a:solidFill>
                  <a:srgbClr val="C586C0"/>
                </a:solidFill>
                <a:effectLst/>
                <a:latin typeface="Consolas" panose="020B0609020204030204" pitchFamily="49" charset="0"/>
              </a:rPr>
              <a:t>for</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CCCCCC"/>
                </a:solidFill>
                <a:effectLst/>
                <a:latin typeface="Consolas" panose="020B0609020204030204" pitchFamily="49" charset="0"/>
              </a:rPr>
              <a:t> </a:t>
            </a:r>
            <a:r>
              <a:rPr lang="en-US" sz="3100" b="0" dirty="0">
                <a:solidFill>
                  <a:srgbClr val="C586C0"/>
                </a:solidFill>
                <a:effectLst/>
                <a:latin typeface="Consolas" panose="020B0609020204030204" pitchFamily="49" charset="0"/>
              </a:rPr>
              <a:t>in</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range</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1</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imshow</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CE9178"/>
                </a:solidFill>
                <a:effectLst/>
                <a:latin typeface="Consolas" panose="020B0609020204030204" pitchFamily="49" charset="0"/>
              </a:rPr>
              <a:t>'gray'</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hist</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].ravel(), </a:t>
            </a:r>
            <a:r>
              <a:rPr lang="en-US" sz="3100" b="0" dirty="0">
                <a:solidFill>
                  <a:srgbClr val="B5CEA8"/>
                </a:solidFill>
                <a:effectLst/>
                <a:latin typeface="Consolas" panose="020B0609020204030204" pitchFamily="49" charset="0"/>
              </a:rPr>
              <a:t>256</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1</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imshow</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a:solidFill>
                  <a:srgbClr val="CE9178"/>
                </a:solidFill>
                <a:effectLst/>
                <a:latin typeface="Consolas" panose="020B0609020204030204" pitchFamily="49" charset="0"/>
              </a:rPr>
              <a:t>'gray'</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208746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25000" lnSpcReduction="20000"/>
          </a:bodyPr>
          <a:lstStyle/>
          <a:p>
            <a:pPr marL="146050" indent="0">
              <a:buNone/>
            </a:pP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show</a:t>
            </a:r>
            <a:r>
              <a:rPr lang="en-US" sz="4000" b="0" dirty="0">
                <a:solidFill>
                  <a:srgbClr val="CCCCCC"/>
                </a:solidFill>
                <a:effectLst/>
                <a:latin typeface="Consolas" panose="020B0609020204030204" pitchFamily="49" charset="0"/>
              </a:rPr>
              <a:t>()</a:t>
            </a:r>
          </a:p>
          <a:p>
            <a:pPr marL="146050" indent="0">
              <a:buNone/>
            </a:pPr>
            <a:br>
              <a:rPr lang="en-US" sz="4000" b="0" dirty="0">
                <a:solidFill>
                  <a:srgbClr val="CCCCCC"/>
                </a:solidFill>
                <a:effectLst/>
                <a:latin typeface="Consolas" panose="020B0609020204030204" pitchFamily="49" charset="0"/>
              </a:rPr>
            </a:br>
            <a:r>
              <a:rPr lang="en-US" sz="4000" b="0" dirty="0">
                <a:solidFill>
                  <a:srgbClr val="6A9955"/>
                </a:solidFill>
                <a:effectLst/>
                <a:latin typeface="Consolas" panose="020B0609020204030204" pitchFamily="49" charset="0"/>
              </a:rPr>
              <a:t># Connectivity Analysis</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569CD6"/>
                </a:solidFill>
                <a:effectLst/>
                <a:latin typeface="Consolas" panose="020B0609020204030204" pitchFamily="49" charset="0"/>
              </a:rPr>
              <a:t>def</a:t>
            </a:r>
            <a:r>
              <a:rPr lang="en-US" sz="4000" b="0" dirty="0">
                <a:solidFill>
                  <a:srgbClr val="CCCCCC"/>
                </a:solidFill>
                <a:effectLst/>
                <a:latin typeface="Consolas" panose="020B0609020204030204" pitchFamily="49" charset="0"/>
              </a:rPr>
              <a:t> </a:t>
            </a:r>
            <a:r>
              <a:rPr lang="en-US" sz="4000" b="0" dirty="0" err="1">
                <a:solidFill>
                  <a:srgbClr val="DCDCAA"/>
                </a:solidFill>
                <a:effectLst/>
                <a:latin typeface="Consolas" panose="020B0609020204030204" pitchFamily="49" charset="0"/>
              </a:rPr>
              <a:t>connected_component_label</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path</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Getting the input image</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imread</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'pattern.jpg'</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Converting those pixels with values 1-127 to 0 and others to 1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threshold</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gray_img</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127</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255</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THRESH_BINARY</a:t>
            </a:r>
            <a:r>
              <a:rPr lang="en-US" sz="4000" b="0" dirty="0">
                <a:solidFill>
                  <a:srgbClr val="CCCCCC"/>
                </a:solidFill>
                <a:effectLst/>
                <a:latin typeface="Consolas" panose="020B0609020204030204" pitchFamily="49" charset="0"/>
              </a:rPr>
              <a:t>)[</a:t>
            </a:r>
            <a:r>
              <a:rPr lang="en-US" sz="4000" b="0" dirty="0">
                <a:solidFill>
                  <a:srgbClr val="B5CEA8"/>
                </a:solidFill>
                <a:effectLst/>
                <a:latin typeface="Consolas" panose="020B0609020204030204" pitchFamily="49" charset="0"/>
              </a:rPr>
              <a:t>1</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Applying cv2.connectedComponents()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num_labels</a:t>
            </a: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labels</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connectedComponents</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Map component labels to hue </a:t>
            </a:r>
            <a:r>
              <a:rPr lang="en-US" sz="4000" b="0" dirty="0" err="1">
                <a:solidFill>
                  <a:srgbClr val="6A9955"/>
                </a:solidFill>
                <a:effectLst/>
                <a:latin typeface="Consolas" panose="020B0609020204030204" pitchFamily="49" charset="0"/>
              </a:rPr>
              <a:t>val</a:t>
            </a:r>
            <a:r>
              <a:rPr lang="en-US" sz="4000" b="0" dirty="0">
                <a:solidFill>
                  <a:srgbClr val="6A9955"/>
                </a:solidFill>
                <a:effectLst/>
                <a:latin typeface="Consolas" panose="020B0609020204030204" pitchFamily="49" charset="0"/>
              </a:rPr>
              <a:t>, 0-179 is the hue range in OpenCV</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np</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uint8</a:t>
            </a:r>
            <a:r>
              <a:rPr lang="en-US" sz="4000" b="0" dirty="0">
                <a:solidFill>
                  <a:srgbClr val="CCCCCC"/>
                </a:solidFill>
                <a:effectLst/>
                <a:latin typeface="Consolas" panose="020B0609020204030204" pitchFamily="49" charset="0"/>
              </a:rPr>
              <a:t>(</a:t>
            </a:r>
            <a:r>
              <a:rPr lang="en-US" sz="4000" b="0" dirty="0">
                <a:solidFill>
                  <a:srgbClr val="B5CEA8"/>
                </a:solidFill>
                <a:effectLst/>
                <a:latin typeface="Consolas" panose="020B0609020204030204" pitchFamily="49" charset="0"/>
              </a:rPr>
              <a:t>179</a:t>
            </a:r>
            <a:r>
              <a:rPr lang="en-US" sz="4000" b="0" dirty="0">
                <a:solidFill>
                  <a:srgbClr val="D4D4D4"/>
                </a:solidFill>
                <a:effectLst/>
                <a:latin typeface="Consolas" panose="020B0609020204030204" pitchFamily="49" charset="0"/>
              </a:rPr>
              <a:t>*</a:t>
            </a:r>
            <a:r>
              <a:rPr lang="en-US" sz="4000" b="0" dirty="0">
                <a:solidFill>
                  <a:srgbClr val="9CDCFE"/>
                </a:solidFill>
                <a:effectLst/>
                <a:latin typeface="Consolas" panose="020B0609020204030204" pitchFamily="49" charset="0"/>
              </a:rPr>
              <a:t>labels</a:t>
            </a:r>
            <a:r>
              <a:rPr lang="en-US" sz="4000" b="0" dirty="0">
                <a:solidFill>
                  <a:srgbClr val="D4D4D4"/>
                </a:solidFill>
                <a:effectLst/>
                <a:latin typeface="Consolas" panose="020B0609020204030204" pitchFamily="49" charset="0"/>
              </a:rPr>
              <a:t>/</a:t>
            </a:r>
            <a:r>
              <a:rPr lang="en-US" sz="4000" b="0" dirty="0" err="1">
                <a:solidFill>
                  <a:srgbClr val="4EC9B0"/>
                </a:solidFill>
                <a:effectLst/>
                <a:latin typeface="Consolas" panose="020B0609020204030204" pitchFamily="49" charset="0"/>
              </a:rPr>
              <a:t>np</a:t>
            </a:r>
            <a:r>
              <a:rPr lang="en-US" sz="4000" b="0" dirty="0" err="1">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max</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labels</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255</a:t>
            </a:r>
            <a:r>
              <a:rPr lang="en-US" sz="4000" b="0" dirty="0">
                <a:solidFill>
                  <a:srgbClr val="D4D4D4"/>
                </a:solidFill>
                <a:effectLst/>
                <a:latin typeface="Consolas" panose="020B0609020204030204" pitchFamily="49" charset="0"/>
              </a:rPr>
              <a:t>*</a:t>
            </a:r>
            <a:r>
              <a:rPr lang="en-US" sz="4000" b="0" dirty="0" err="1">
                <a:solidFill>
                  <a:srgbClr val="4EC9B0"/>
                </a:solidFill>
                <a:effectLst/>
                <a:latin typeface="Consolas" panose="020B0609020204030204" pitchFamily="49" charset="0"/>
              </a:rPr>
              <a:t>np</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ones_like</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merge</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Converting </a:t>
            </a:r>
            <a:r>
              <a:rPr lang="en-US" sz="4000" b="0" dirty="0" err="1">
                <a:solidFill>
                  <a:srgbClr val="6A9955"/>
                </a:solidFill>
                <a:effectLst/>
                <a:latin typeface="Consolas" panose="020B0609020204030204" pitchFamily="49" charset="0"/>
              </a:rPr>
              <a:t>cvt</a:t>
            </a:r>
            <a:r>
              <a:rPr lang="en-US" sz="4000" b="0" dirty="0">
                <a:solidFill>
                  <a:srgbClr val="6A9955"/>
                </a:solidFill>
                <a:effectLst/>
                <a:latin typeface="Consolas" panose="020B0609020204030204" pitchFamily="49" charset="0"/>
              </a:rPr>
              <a:t> to BGR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cvtColor</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COLOR_HSV2BGR</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set </a:t>
            </a:r>
            <a:r>
              <a:rPr lang="en-US" sz="4000" b="0" dirty="0" err="1">
                <a:solidFill>
                  <a:srgbClr val="6A9955"/>
                </a:solidFill>
                <a:effectLst/>
                <a:latin typeface="Consolas" panose="020B0609020204030204" pitchFamily="49" charset="0"/>
              </a:rPr>
              <a:t>bg</a:t>
            </a:r>
            <a:r>
              <a:rPr lang="en-US" sz="4000" b="0" dirty="0">
                <a:solidFill>
                  <a:srgbClr val="6A9955"/>
                </a:solidFill>
                <a:effectLst/>
                <a:latin typeface="Consolas" panose="020B0609020204030204" pitchFamily="49" charset="0"/>
              </a:rPr>
              <a:t> label to black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DCDCAA"/>
                </a:solidFill>
                <a:effectLst/>
                <a:latin typeface="Consolas" panose="020B0609020204030204" pitchFamily="49" charset="0"/>
              </a:rPr>
              <a:t>==</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#Showing Image after Component Labeling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plt</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imshow</a:t>
            </a:r>
            <a:r>
              <a:rPr lang="en-US" sz="4000" b="0" dirty="0">
                <a:solidFill>
                  <a:srgbClr val="CCCCCC"/>
                </a:solidFill>
                <a:effectLst/>
                <a:latin typeface="Consolas" panose="020B0609020204030204" pitchFamily="49" charset="0"/>
              </a:rPr>
              <a:t>(</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cvtColor</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COLOR_BGR2RGB</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axis</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'off'</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title</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"Image after Component Labeling"</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show</a:t>
            </a:r>
            <a:r>
              <a:rPr lang="en-US" sz="4000" b="0" dirty="0">
                <a:solidFill>
                  <a:srgbClr val="CCCCCC"/>
                </a:solidFill>
                <a:effectLst/>
                <a:latin typeface="Consolas" panose="020B0609020204030204" pitchFamily="49" charset="0"/>
              </a:rPr>
              <a:t>() </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361496396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1503</Words>
  <Application>Microsoft Office PowerPoint</Application>
  <PresentationFormat>On-screen Show (16:9)</PresentationFormat>
  <Paragraphs>130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Lato</vt:lpstr>
      <vt:lpstr>Wingdings</vt:lpstr>
      <vt:lpstr>Raleway</vt:lpstr>
      <vt:lpstr>Söhne</vt:lpstr>
      <vt:lpstr>Consolas</vt:lpstr>
      <vt:lpstr>Arial</vt:lpstr>
      <vt:lpstr>Streamline</vt:lpstr>
      <vt:lpstr>Project: Pattern Recognition - using image processing library OpenCV</vt:lpstr>
      <vt:lpstr>Table of Contents </vt:lpstr>
      <vt:lpstr>Introduction</vt:lpstr>
      <vt:lpstr>Design</vt:lpstr>
      <vt:lpstr>Design… cont’d</vt:lpstr>
      <vt:lpstr>Design… cont’d</vt:lpstr>
      <vt:lpstr>Implementation </vt:lpstr>
      <vt:lpstr>Implementation… cont’d </vt:lpstr>
      <vt:lpstr>Implementation… cont’d </vt:lpstr>
      <vt:lpstr>Implementation… cont’d </vt:lpstr>
      <vt:lpstr>Testing </vt:lpstr>
      <vt:lpstr>Test… cont’d </vt:lpstr>
      <vt:lpstr>Test… cont’d </vt:lpstr>
      <vt:lpstr>Enhancement Ideas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CS455- Pattern Recognition Process</dc:title>
  <dc:creator>Dawit Kiros</dc:creator>
  <cp:lastModifiedBy>Dawit Kiros</cp:lastModifiedBy>
  <cp:revision>2</cp:revision>
  <dcterms:modified xsi:type="dcterms:W3CDTF">2023-08-21T04:57:54Z</dcterms:modified>
</cp:coreProperties>
</file>