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1" r:id="rId6"/>
    <p:sldId id="262" r:id="rId7"/>
    <p:sldId id="264" r:id="rId8"/>
    <p:sldId id="265" r:id="rId9"/>
    <p:sldId id="266" r:id="rId10"/>
    <p:sldId id="267" r:id="rId11"/>
    <p:sldId id="260" r:id="rId12"/>
    <p:sldId id="268" r:id="rId13"/>
    <p:sldId id="269" r:id="rId14"/>
    <p:sldId id="270" r:id="rId15"/>
    <p:sldId id="271" r:id="rId16"/>
    <p:sldId id="273" r:id="rId17"/>
  </p:sldIdLst>
  <p:sldSz cx="9144000" cy="5143500" type="screen16x9"/>
  <p:notesSz cx="6858000" cy="9144000"/>
  <p:embeddedFontLst>
    <p:embeddedFont>
      <p:font typeface="Consolas" panose="020B0609020204030204" pitchFamily="49" charset="0"/>
      <p:regular r:id="rId19"/>
      <p:bold r:id="rId20"/>
      <p:italic r:id="rId21"/>
      <p:boldItalic r:id="rId22"/>
    </p:embeddedFont>
    <p:embeddedFont>
      <p:font typeface="Lato" panose="020F0502020204030203" pitchFamily="34" charset="0"/>
      <p:regular r:id="rId23"/>
      <p:bold r:id="rId24"/>
      <p:italic r:id="rId25"/>
      <p:boldItalic r:id="rId26"/>
    </p:embeddedFont>
    <p:embeddedFont>
      <p:font typeface="Raleway" panose="020F0502020204030204"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922"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3d434498b7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3d434498b7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67813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3d434498b7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3d434498b7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3d434498b7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3d434498b7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34288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3d434498b7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3d434498b7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9004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3d434498b7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3d434498b7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40644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3d434498b7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3d434498b7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42305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3d434498b7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3d434498b7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8834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3d434498b7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3d434498b7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3d434498b7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3d434498b7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3d434498b7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3d434498b7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3d434498b7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3d434498b7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5066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3d434498b7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3d434498b7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5833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3d434498b7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3d434498b7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6334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3d434498b7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3d434498b7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050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3d434498b7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3d434498b7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0519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docs.opencv.org/"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hyperlink" Target="https://hc.labnet.sfbu.edu/~henry/sfbu/course/image/pattern_recog/hw/2020_fall/Mikaela_Montaos_python_OpenCV.pdf"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85045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Project: Pattern Recognition - using image processing library OpenCV</a:t>
            </a:r>
            <a:endParaRPr dirty="0"/>
          </a:p>
        </p:txBody>
      </p:sp>
      <p:sp>
        <p:nvSpPr>
          <p:cNvPr id="87" name="Google Shape;87;p13"/>
          <p:cNvSpPr txBox="1">
            <a:spLocks noGrp="1"/>
          </p:cNvSpPr>
          <p:nvPr>
            <p:ph type="subTitle" idx="1"/>
          </p:nvPr>
        </p:nvSpPr>
        <p:spPr>
          <a:xfrm>
            <a:off x="727950" y="3653347"/>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Dawit Woldemichael (19819) </a:t>
            </a:r>
            <a:endParaRPr dirty="0"/>
          </a:p>
        </p:txBody>
      </p:sp>
      <p:sp>
        <p:nvSpPr>
          <p:cNvPr id="88" name="Google Shape;88;p13"/>
          <p:cNvSpPr txBox="1">
            <a:spLocks noGrp="1"/>
          </p:cNvSpPr>
          <p:nvPr>
            <p:ph type="subTitle" idx="1"/>
          </p:nvPr>
        </p:nvSpPr>
        <p:spPr>
          <a:xfrm>
            <a:off x="729627" y="4477800"/>
            <a:ext cx="7688100" cy="5412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en"/>
              <a:t>Professor Henry Chang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6250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Implementation… cont’d </a:t>
            </a:r>
            <a:endParaRPr dirty="0"/>
          </a:p>
        </p:txBody>
      </p:sp>
      <p:sp>
        <p:nvSpPr>
          <p:cNvPr id="106" name="Google Shape;106;p16"/>
          <p:cNvSpPr txBox="1">
            <a:spLocks noGrp="1"/>
          </p:cNvSpPr>
          <p:nvPr>
            <p:ph type="body" idx="1"/>
          </p:nvPr>
        </p:nvSpPr>
        <p:spPr>
          <a:xfrm>
            <a:off x="729450" y="1568726"/>
            <a:ext cx="7688700" cy="3463021"/>
          </a:xfrm>
          <a:prstGeom prst="rect">
            <a:avLst/>
          </a:prstGeom>
          <a:solidFill>
            <a:schemeClr val="bg2"/>
          </a:solidFill>
        </p:spPr>
        <p:txBody>
          <a:bodyPr spcFirstLastPara="1" wrap="square" lIns="91425" tIns="91425" rIns="91425" bIns="91425" anchor="t" anchorCtr="0">
            <a:normAutofit fontScale="40000" lnSpcReduction="20000"/>
          </a:bodyPr>
          <a:lstStyle/>
          <a:p>
            <a:pPr marL="146050" indent="0">
              <a:buNone/>
            </a:pPr>
            <a:r>
              <a:rPr lang="en-US" sz="2400" b="0" dirty="0" err="1">
                <a:solidFill>
                  <a:srgbClr val="DCDCAA"/>
                </a:solidFill>
                <a:effectLst/>
                <a:latin typeface="Consolas" panose="020B0609020204030204" pitchFamily="49" charset="0"/>
              </a:rPr>
              <a:t>connected_component_label</a:t>
            </a:r>
            <a:r>
              <a:rPr lang="en-US" sz="2400" b="0" dirty="0">
                <a:solidFill>
                  <a:srgbClr val="CCCCCC"/>
                </a:solidFill>
                <a:effectLst/>
                <a:latin typeface="Consolas" panose="020B0609020204030204" pitchFamily="49" charset="0"/>
              </a:rPr>
              <a:t>(</a:t>
            </a:r>
            <a:r>
              <a:rPr lang="en-US" sz="2400" b="0" dirty="0">
                <a:solidFill>
                  <a:srgbClr val="9CDCFE"/>
                </a:solidFill>
                <a:effectLst/>
                <a:latin typeface="Consolas" panose="020B0609020204030204" pitchFamily="49" charset="0"/>
              </a:rPr>
              <a:t>filtered_image</a:t>
            </a:r>
            <a:r>
              <a:rPr lang="en-US" sz="2400" b="0" dirty="0">
                <a:solidFill>
                  <a:srgbClr val="CCCCCC"/>
                </a:solidFill>
                <a:effectLst/>
                <a:latin typeface="Consolas" panose="020B0609020204030204" pitchFamily="49" charset="0"/>
              </a:rPr>
              <a:t>)</a:t>
            </a:r>
          </a:p>
          <a:p>
            <a:pPr marL="146050" indent="0">
              <a:buNone/>
            </a:pPr>
            <a:br>
              <a:rPr lang="en-US" sz="2400" b="0" dirty="0">
                <a:solidFill>
                  <a:srgbClr val="CCCCCC"/>
                </a:solidFill>
                <a:effectLst/>
                <a:latin typeface="Consolas" panose="020B0609020204030204" pitchFamily="49" charset="0"/>
              </a:rPr>
            </a:br>
            <a:r>
              <a:rPr lang="en-US" sz="2400" b="0" dirty="0">
                <a:solidFill>
                  <a:srgbClr val="6A9955"/>
                </a:solidFill>
                <a:effectLst/>
                <a:latin typeface="Consolas" panose="020B0609020204030204" pitchFamily="49" charset="0"/>
              </a:rPr>
              <a:t># Pattern Recognition (Recognizing the type of Objects in the image)</a:t>
            </a:r>
            <a:endParaRPr lang="en-US" sz="2400" b="0" dirty="0">
              <a:solidFill>
                <a:srgbClr val="CCCCCC"/>
              </a:solidFill>
              <a:effectLst/>
              <a:latin typeface="Consolas" panose="020B0609020204030204" pitchFamily="49" charset="0"/>
            </a:endParaRPr>
          </a:p>
          <a:p>
            <a:pPr marL="146050" indent="0">
              <a:buNone/>
            </a:pPr>
            <a:r>
              <a:rPr lang="en-US" sz="2400" b="0" dirty="0">
                <a:solidFill>
                  <a:srgbClr val="9CDCFE"/>
                </a:solidFill>
                <a:effectLst/>
                <a:latin typeface="Consolas" panose="020B0609020204030204" pitchFamily="49" charset="0"/>
              </a:rPr>
              <a:t>font</a:t>
            </a:r>
            <a:r>
              <a:rPr lang="en-US" sz="2400" b="0" dirty="0">
                <a:solidFill>
                  <a:srgbClr val="CCCCCC"/>
                </a:solidFill>
                <a:effectLst/>
                <a:latin typeface="Consolas" panose="020B0609020204030204" pitchFamily="49" charset="0"/>
              </a:rPr>
              <a:t> </a:t>
            </a:r>
            <a:r>
              <a:rPr lang="en-US" sz="2400" b="0" dirty="0">
                <a:solidFill>
                  <a:srgbClr val="D4D4D4"/>
                </a:solidFill>
                <a:effectLst/>
                <a:latin typeface="Consolas" panose="020B0609020204030204" pitchFamily="49" charset="0"/>
              </a:rPr>
              <a:t>=</a:t>
            </a:r>
            <a:r>
              <a:rPr lang="en-US" sz="2400" b="0" dirty="0">
                <a:solidFill>
                  <a:srgbClr val="CCCCCC"/>
                </a:solidFill>
                <a:effectLst/>
                <a:latin typeface="Consolas" panose="020B0609020204030204" pitchFamily="49" charset="0"/>
              </a:rPr>
              <a:t> </a:t>
            </a:r>
            <a:r>
              <a:rPr lang="en-US" sz="2400" b="0" dirty="0">
                <a:solidFill>
                  <a:srgbClr val="4EC9B0"/>
                </a:solidFill>
                <a:effectLst/>
                <a:latin typeface="Consolas" panose="020B0609020204030204" pitchFamily="49" charset="0"/>
              </a:rPr>
              <a:t>cv2</a:t>
            </a:r>
            <a:r>
              <a:rPr lang="en-US" sz="2400" b="0" dirty="0">
                <a:solidFill>
                  <a:srgbClr val="CCCCCC"/>
                </a:solidFill>
                <a:effectLst/>
                <a:latin typeface="Consolas" panose="020B0609020204030204" pitchFamily="49" charset="0"/>
              </a:rPr>
              <a:t>.</a:t>
            </a:r>
            <a:r>
              <a:rPr lang="en-US" sz="2400" b="0" dirty="0">
                <a:solidFill>
                  <a:srgbClr val="9CDCFE"/>
                </a:solidFill>
                <a:effectLst/>
                <a:latin typeface="Consolas" panose="020B0609020204030204" pitchFamily="49" charset="0"/>
              </a:rPr>
              <a:t>FONT_HERSHEY_COMPLEX</a:t>
            </a:r>
            <a:endParaRPr lang="en-US" sz="2400" b="0" dirty="0">
              <a:solidFill>
                <a:srgbClr val="CCCCCC"/>
              </a:solidFill>
              <a:effectLst/>
              <a:latin typeface="Consolas" panose="020B0609020204030204" pitchFamily="49" charset="0"/>
            </a:endParaRPr>
          </a:p>
          <a:p>
            <a:pPr marL="146050" indent="0">
              <a:buNone/>
            </a:pPr>
            <a:r>
              <a:rPr lang="en-US" sz="2400" b="0" dirty="0">
                <a:solidFill>
                  <a:srgbClr val="9CDCFE"/>
                </a:solidFill>
                <a:effectLst/>
                <a:latin typeface="Consolas" panose="020B0609020204030204" pitchFamily="49" charset="0"/>
              </a:rPr>
              <a:t>_</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threshold</a:t>
            </a:r>
            <a:r>
              <a:rPr lang="en-US" sz="2400" b="0" dirty="0">
                <a:solidFill>
                  <a:srgbClr val="CCCCCC"/>
                </a:solidFill>
                <a:effectLst/>
                <a:latin typeface="Consolas" panose="020B0609020204030204" pitchFamily="49" charset="0"/>
              </a:rPr>
              <a:t> </a:t>
            </a:r>
            <a:r>
              <a:rPr lang="en-US" sz="2400" b="0" dirty="0">
                <a:solidFill>
                  <a:srgbClr val="D4D4D4"/>
                </a:solidFill>
                <a:effectLst/>
                <a:latin typeface="Consolas" panose="020B0609020204030204" pitchFamily="49" charset="0"/>
              </a:rPr>
              <a:t>=</a:t>
            </a:r>
            <a:r>
              <a:rPr lang="en-US" sz="2400" b="0" dirty="0">
                <a:solidFill>
                  <a:srgbClr val="CCCCCC"/>
                </a:solidFill>
                <a:effectLst/>
                <a:latin typeface="Consolas" panose="020B0609020204030204" pitchFamily="49" charset="0"/>
              </a:rPr>
              <a:t> </a:t>
            </a:r>
            <a:r>
              <a:rPr lang="en-US" sz="2400" b="0" dirty="0">
                <a:solidFill>
                  <a:srgbClr val="4EC9B0"/>
                </a:solidFill>
                <a:effectLst/>
                <a:latin typeface="Consolas" panose="020B0609020204030204" pitchFamily="49" charset="0"/>
              </a:rPr>
              <a:t>cv2</a:t>
            </a:r>
            <a:r>
              <a:rPr lang="en-US" sz="2400" b="0" dirty="0">
                <a:solidFill>
                  <a:srgbClr val="CCCCCC"/>
                </a:solidFill>
                <a:effectLst/>
                <a:latin typeface="Consolas" panose="020B0609020204030204" pitchFamily="49" charset="0"/>
              </a:rPr>
              <a:t>.</a:t>
            </a:r>
            <a:r>
              <a:rPr lang="en-US" sz="2400" b="0" dirty="0">
                <a:solidFill>
                  <a:srgbClr val="DCDCAA"/>
                </a:solidFill>
                <a:effectLst/>
                <a:latin typeface="Consolas" panose="020B0609020204030204" pitchFamily="49" charset="0"/>
              </a:rPr>
              <a:t>threshold</a:t>
            </a:r>
            <a:r>
              <a:rPr lang="en-US" sz="2400" b="0" dirty="0">
                <a:solidFill>
                  <a:srgbClr val="CCCCCC"/>
                </a:solidFill>
                <a:effectLst/>
                <a:latin typeface="Consolas" panose="020B0609020204030204" pitchFamily="49" charset="0"/>
              </a:rPr>
              <a:t>(</a:t>
            </a:r>
            <a:r>
              <a:rPr lang="en-US" sz="2400" b="0" dirty="0">
                <a:solidFill>
                  <a:srgbClr val="9CDCFE"/>
                </a:solidFill>
                <a:effectLst/>
                <a:latin typeface="Consolas" panose="020B0609020204030204" pitchFamily="49" charset="0"/>
              </a:rPr>
              <a:t>filtered_image</a:t>
            </a:r>
            <a:r>
              <a:rPr lang="en-US" sz="2400" b="0" dirty="0">
                <a:solidFill>
                  <a:srgbClr val="CCCCCC"/>
                </a:solidFill>
                <a:effectLst/>
                <a:latin typeface="Consolas" panose="020B0609020204030204" pitchFamily="49" charset="0"/>
              </a:rPr>
              <a:t>, </a:t>
            </a:r>
            <a:r>
              <a:rPr lang="en-US" sz="2400" b="0" dirty="0">
                <a:solidFill>
                  <a:srgbClr val="B5CEA8"/>
                </a:solidFill>
                <a:effectLst/>
                <a:latin typeface="Consolas" panose="020B0609020204030204" pitchFamily="49" charset="0"/>
              </a:rPr>
              <a:t>0</a:t>
            </a:r>
            <a:r>
              <a:rPr lang="en-US" sz="2400" b="0" dirty="0">
                <a:solidFill>
                  <a:srgbClr val="CCCCCC"/>
                </a:solidFill>
                <a:effectLst/>
                <a:latin typeface="Consolas" panose="020B0609020204030204" pitchFamily="49" charset="0"/>
              </a:rPr>
              <a:t>, </a:t>
            </a:r>
            <a:r>
              <a:rPr lang="en-US" sz="2400" b="0" dirty="0">
                <a:solidFill>
                  <a:srgbClr val="B5CEA8"/>
                </a:solidFill>
                <a:effectLst/>
                <a:latin typeface="Consolas" panose="020B0609020204030204" pitchFamily="49" charset="0"/>
              </a:rPr>
              <a:t>255</a:t>
            </a:r>
            <a:r>
              <a:rPr lang="en-US" sz="2400" b="0" dirty="0">
                <a:solidFill>
                  <a:srgbClr val="CCCCCC"/>
                </a:solidFill>
                <a:effectLst/>
                <a:latin typeface="Consolas" panose="020B0609020204030204" pitchFamily="49" charset="0"/>
              </a:rPr>
              <a:t>, </a:t>
            </a:r>
            <a:r>
              <a:rPr lang="en-US" sz="2400" b="0" dirty="0">
                <a:solidFill>
                  <a:srgbClr val="4EC9B0"/>
                </a:solidFill>
                <a:effectLst/>
                <a:latin typeface="Consolas" panose="020B0609020204030204" pitchFamily="49" charset="0"/>
              </a:rPr>
              <a:t>cv2</a:t>
            </a:r>
            <a:r>
              <a:rPr lang="en-US" sz="2400" b="0" dirty="0">
                <a:solidFill>
                  <a:srgbClr val="CCCCCC"/>
                </a:solidFill>
                <a:effectLst/>
                <a:latin typeface="Consolas" panose="020B0609020204030204" pitchFamily="49" charset="0"/>
              </a:rPr>
              <a:t>.</a:t>
            </a:r>
            <a:r>
              <a:rPr lang="en-US" sz="2400" b="0" dirty="0">
                <a:solidFill>
                  <a:srgbClr val="9CDCFE"/>
                </a:solidFill>
                <a:effectLst/>
                <a:latin typeface="Consolas" panose="020B0609020204030204" pitchFamily="49" charset="0"/>
              </a:rPr>
              <a:t>THRESH_BINARY</a:t>
            </a:r>
            <a:r>
              <a:rPr lang="en-US" sz="2400" b="0" dirty="0">
                <a:solidFill>
                  <a:srgbClr val="CCCCCC"/>
                </a:solidFill>
                <a:effectLst/>
                <a:latin typeface="Consolas" panose="020B0609020204030204" pitchFamily="49" charset="0"/>
              </a:rPr>
              <a:t> </a:t>
            </a:r>
            <a:r>
              <a:rPr lang="en-US" sz="2400" b="0" dirty="0">
                <a:solidFill>
                  <a:srgbClr val="D4D4D4"/>
                </a:solidFill>
                <a:effectLst/>
                <a:latin typeface="Consolas" panose="020B0609020204030204" pitchFamily="49" charset="0"/>
              </a:rPr>
              <a:t>+</a:t>
            </a:r>
            <a:r>
              <a:rPr lang="en-US" sz="2400" b="0" dirty="0">
                <a:solidFill>
                  <a:srgbClr val="CCCCCC"/>
                </a:solidFill>
                <a:effectLst/>
                <a:latin typeface="Consolas" panose="020B0609020204030204" pitchFamily="49" charset="0"/>
              </a:rPr>
              <a:t> </a:t>
            </a:r>
            <a:r>
              <a:rPr lang="en-US" sz="2400" b="0" dirty="0">
                <a:solidFill>
                  <a:srgbClr val="4EC9B0"/>
                </a:solidFill>
                <a:effectLst/>
                <a:latin typeface="Consolas" panose="020B0609020204030204" pitchFamily="49" charset="0"/>
              </a:rPr>
              <a:t>cv2</a:t>
            </a:r>
            <a:r>
              <a:rPr lang="en-US" sz="2400" b="0" dirty="0">
                <a:solidFill>
                  <a:srgbClr val="CCCCCC"/>
                </a:solidFill>
                <a:effectLst/>
                <a:latin typeface="Consolas" panose="020B0609020204030204" pitchFamily="49" charset="0"/>
              </a:rPr>
              <a:t>.</a:t>
            </a:r>
            <a:r>
              <a:rPr lang="en-US" sz="2400" b="0" dirty="0">
                <a:solidFill>
                  <a:srgbClr val="9CDCFE"/>
                </a:solidFill>
                <a:effectLst/>
                <a:latin typeface="Consolas" panose="020B0609020204030204" pitchFamily="49" charset="0"/>
              </a:rPr>
              <a:t>THRESH_OTSU</a:t>
            </a:r>
            <a:r>
              <a:rPr lang="en-US" sz="2400" b="0" dirty="0">
                <a:solidFill>
                  <a:srgbClr val="CCCCCC"/>
                </a:solidFill>
                <a:effectLst/>
                <a:latin typeface="Consolas" panose="020B0609020204030204" pitchFamily="49" charset="0"/>
              </a:rPr>
              <a:t>)</a:t>
            </a:r>
          </a:p>
          <a:p>
            <a:pPr marL="146050" indent="0">
              <a:buNone/>
            </a:pPr>
            <a:r>
              <a:rPr lang="en-US" sz="2400" b="0" dirty="0">
                <a:solidFill>
                  <a:srgbClr val="9CDCFE"/>
                </a:solidFill>
                <a:effectLst/>
                <a:latin typeface="Consolas" panose="020B0609020204030204" pitchFamily="49" charset="0"/>
              </a:rPr>
              <a:t>contours</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_</a:t>
            </a:r>
            <a:r>
              <a:rPr lang="en-US" sz="2400" b="0" dirty="0">
                <a:solidFill>
                  <a:srgbClr val="CCCCCC"/>
                </a:solidFill>
                <a:effectLst/>
                <a:latin typeface="Consolas" panose="020B0609020204030204" pitchFamily="49" charset="0"/>
              </a:rPr>
              <a:t> </a:t>
            </a:r>
            <a:r>
              <a:rPr lang="en-US" sz="2400" b="0" dirty="0">
                <a:solidFill>
                  <a:srgbClr val="D4D4D4"/>
                </a:solidFill>
                <a:effectLst/>
                <a:latin typeface="Consolas" panose="020B0609020204030204" pitchFamily="49" charset="0"/>
              </a:rPr>
              <a:t>=</a:t>
            </a:r>
            <a:r>
              <a:rPr lang="en-US" sz="2400" b="0" dirty="0">
                <a:solidFill>
                  <a:srgbClr val="CCCCCC"/>
                </a:solidFill>
                <a:effectLst/>
                <a:latin typeface="Consolas" panose="020B0609020204030204" pitchFamily="49" charset="0"/>
              </a:rPr>
              <a:t> </a:t>
            </a:r>
            <a:r>
              <a:rPr lang="en-US" sz="2400" b="0" dirty="0">
                <a:solidFill>
                  <a:srgbClr val="4EC9B0"/>
                </a:solidFill>
                <a:effectLst/>
                <a:latin typeface="Consolas" panose="020B0609020204030204" pitchFamily="49" charset="0"/>
              </a:rPr>
              <a:t>cv2</a:t>
            </a:r>
            <a:r>
              <a:rPr lang="en-US" sz="2400" b="0" dirty="0">
                <a:solidFill>
                  <a:srgbClr val="CCCCCC"/>
                </a:solidFill>
                <a:effectLst/>
                <a:latin typeface="Consolas" panose="020B0609020204030204" pitchFamily="49" charset="0"/>
              </a:rPr>
              <a:t>.</a:t>
            </a:r>
            <a:r>
              <a:rPr lang="en-US" sz="2400" b="0" dirty="0">
                <a:solidFill>
                  <a:srgbClr val="DCDCAA"/>
                </a:solidFill>
                <a:effectLst/>
                <a:latin typeface="Consolas" panose="020B0609020204030204" pitchFamily="49" charset="0"/>
              </a:rPr>
              <a:t>findContours</a:t>
            </a:r>
            <a:r>
              <a:rPr lang="en-US" sz="2400" b="0" dirty="0">
                <a:solidFill>
                  <a:srgbClr val="CCCCCC"/>
                </a:solidFill>
                <a:effectLst/>
                <a:latin typeface="Consolas" panose="020B0609020204030204" pitchFamily="49" charset="0"/>
              </a:rPr>
              <a:t>(</a:t>
            </a:r>
            <a:r>
              <a:rPr lang="en-US" sz="2400" b="0" dirty="0">
                <a:solidFill>
                  <a:srgbClr val="9CDCFE"/>
                </a:solidFill>
                <a:effectLst/>
                <a:latin typeface="Consolas" panose="020B0609020204030204" pitchFamily="49" charset="0"/>
              </a:rPr>
              <a:t>threshold</a:t>
            </a:r>
            <a:r>
              <a:rPr lang="en-US" sz="2400" b="0" dirty="0">
                <a:solidFill>
                  <a:srgbClr val="CCCCCC"/>
                </a:solidFill>
                <a:effectLst/>
                <a:latin typeface="Consolas" panose="020B0609020204030204" pitchFamily="49" charset="0"/>
              </a:rPr>
              <a:t>, </a:t>
            </a:r>
            <a:r>
              <a:rPr lang="en-US" sz="2400" b="0" dirty="0">
                <a:solidFill>
                  <a:srgbClr val="4EC9B0"/>
                </a:solidFill>
                <a:effectLst/>
                <a:latin typeface="Consolas" panose="020B0609020204030204" pitchFamily="49" charset="0"/>
              </a:rPr>
              <a:t>cv2</a:t>
            </a:r>
            <a:r>
              <a:rPr lang="en-US" sz="2400" b="0" dirty="0">
                <a:solidFill>
                  <a:srgbClr val="CCCCCC"/>
                </a:solidFill>
                <a:effectLst/>
                <a:latin typeface="Consolas" panose="020B0609020204030204" pitchFamily="49" charset="0"/>
              </a:rPr>
              <a:t>.</a:t>
            </a:r>
            <a:r>
              <a:rPr lang="en-US" sz="2400" b="0" dirty="0">
                <a:solidFill>
                  <a:srgbClr val="9CDCFE"/>
                </a:solidFill>
                <a:effectLst/>
                <a:latin typeface="Consolas" panose="020B0609020204030204" pitchFamily="49" charset="0"/>
              </a:rPr>
              <a:t>RETR_TREE</a:t>
            </a:r>
            <a:r>
              <a:rPr lang="en-US" sz="2400" b="0" dirty="0">
                <a:solidFill>
                  <a:srgbClr val="CCCCCC"/>
                </a:solidFill>
                <a:effectLst/>
                <a:latin typeface="Consolas" panose="020B0609020204030204" pitchFamily="49" charset="0"/>
              </a:rPr>
              <a:t>, </a:t>
            </a:r>
            <a:r>
              <a:rPr lang="en-US" sz="2400" b="0" dirty="0">
                <a:solidFill>
                  <a:srgbClr val="4EC9B0"/>
                </a:solidFill>
                <a:effectLst/>
                <a:latin typeface="Consolas" panose="020B0609020204030204" pitchFamily="49" charset="0"/>
              </a:rPr>
              <a:t>cv2</a:t>
            </a:r>
            <a:r>
              <a:rPr lang="en-US" sz="2400" b="0" dirty="0">
                <a:solidFill>
                  <a:srgbClr val="CCCCCC"/>
                </a:solidFill>
                <a:effectLst/>
                <a:latin typeface="Consolas" panose="020B0609020204030204" pitchFamily="49" charset="0"/>
              </a:rPr>
              <a:t>.</a:t>
            </a:r>
            <a:r>
              <a:rPr lang="en-US" sz="2400" b="0" dirty="0">
                <a:solidFill>
                  <a:srgbClr val="9CDCFE"/>
                </a:solidFill>
                <a:effectLst/>
                <a:latin typeface="Consolas" panose="020B0609020204030204" pitchFamily="49" charset="0"/>
              </a:rPr>
              <a:t>CHAIN_APPROX_SIMPLE</a:t>
            </a:r>
            <a:r>
              <a:rPr lang="en-US" sz="2400" b="0" dirty="0">
                <a:solidFill>
                  <a:srgbClr val="CCCCCC"/>
                </a:solidFill>
                <a:effectLst/>
                <a:latin typeface="Consolas" panose="020B0609020204030204" pitchFamily="49" charset="0"/>
              </a:rPr>
              <a:t>)</a:t>
            </a:r>
          </a:p>
          <a:p>
            <a:pPr marL="146050" indent="0">
              <a:buNone/>
            </a:pPr>
            <a:br>
              <a:rPr lang="en-US" sz="2400" b="0" dirty="0">
                <a:solidFill>
                  <a:srgbClr val="CCCCCC"/>
                </a:solidFill>
                <a:effectLst/>
                <a:latin typeface="Consolas" panose="020B0609020204030204" pitchFamily="49" charset="0"/>
              </a:rPr>
            </a:br>
            <a:r>
              <a:rPr lang="en-US" sz="2400" b="0" dirty="0">
                <a:solidFill>
                  <a:srgbClr val="C586C0"/>
                </a:solidFill>
                <a:effectLst/>
                <a:latin typeface="Consolas" panose="020B0609020204030204" pitchFamily="49" charset="0"/>
              </a:rPr>
              <a:t>for</a:t>
            </a:r>
            <a:r>
              <a:rPr lang="en-US" sz="2400" b="0" dirty="0">
                <a:solidFill>
                  <a:srgbClr val="CCCCCC"/>
                </a:solidFill>
                <a:effectLst/>
                <a:latin typeface="Consolas" panose="020B0609020204030204" pitchFamily="49" charset="0"/>
              </a:rPr>
              <a:t> </a:t>
            </a:r>
            <a:r>
              <a:rPr lang="en-US" sz="2400" b="0" dirty="0" err="1">
                <a:solidFill>
                  <a:srgbClr val="9CDCFE"/>
                </a:solidFill>
                <a:effectLst/>
                <a:latin typeface="Consolas" panose="020B0609020204030204" pitchFamily="49" charset="0"/>
              </a:rPr>
              <a:t>cnt</a:t>
            </a:r>
            <a:r>
              <a:rPr lang="en-US" sz="2400" b="0" dirty="0">
                <a:solidFill>
                  <a:srgbClr val="CCCCCC"/>
                </a:solidFill>
                <a:effectLst/>
                <a:latin typeface="Consolas" panose="020B0609020204030204" pitchFamily="49" charset="0"/>
              </a:rPr>
              <a:t> </a:t>
            </a:r>
            <a:r>
              <a:rPr lang="en-US" sz="2400" b="0" dirty="0">
                <a:solidFill>
                  <a:srgbClr val="C586C0"/>
                </a:solidFill>
                <a:effectLst/>
                <a:latin typeface="Consolas" panose="020B0609020204030204" pitchFamily="49" charset="0"/>
              </a:rPr>
              <a:t>in</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contours</a:t>
            </a:r>
            <a:r>
              <a:rPr lang="en-US" sz="2400" b="0" dirty="0">
                <a:solidFill>
                  <a:srgbClr val="CCCCCC"/>
                </a:solidFill>
                <a:effectLst/>
                <a:latin typeface="Consolas" panose="020B0609020204030204" pitchFamily="49" charset="0"/>
              </a:rPr>
              <a:t>:</a:t>
            </a:r>
          </a:p>
          <a:p>
            <a:pPr marL="146050" indent="0">
              <a:buNone/>
            </a:pPr>
            <a:r>
              <a:rPr lang="en-US" sz="2400" b="0" dirty="0">
                <a:solidFill>
                  <a:srgbClr val="CCCCCC"/>
                </a:solidFill>
                <a:effectLst/>
                <a:latin typeface="Consolas" panose="020B0609020204030204" pitchFamily="49" charset="0"/>
              </a:rPr>
              <a:t>    </a:t>
            </a:r>
            <a:r>
              <a:rPr lang="en-US" sz="2400" b="0" dirty="0" err="1">
                <a:solidFill>
                  <a:srgbClr val="9CDCFE"/>
                </a:solidFill>
                <a:effectLst/>
                <a:latin typeface="Consolas" panose="020B0609020204030204" pitchFamily="49" charset="0"/>
              </a:rPr>
              <a:t>approx</a:t>
            </a:r>
            <a:r>
              <a:rPr lang="en-US" sz="2400" b="0" dirty="0">
                <a:solidFill>
                  <a:srgbClr val="CCCCCC"/>
                </a:solidFill>
                <a:effectLst/>
                <a:latin typeface="Consolas" panose="020B0609020204030204" pitchFamily="49" charset="0"/>
              </a:rPr>
              <a:t> </a:t>
            </a:r>
            <a:r>
              <a:rPr lang="en-US" sz="2400" b="0" dirty="0">
                <a:solidFill>
                  <a:srgbClr val="D4D4D4"/>
                </a:solidFill>
                <a:effectLst/>
                <a:latin typeface="Consolas" panose="020B0609020204030204" pitchFamily="49" charset="0"/>
              </a:rPr>
              <a:t>=</a:t>
            </a:r>
            <a:r>
              <a:rPr lang="en-US" sz="2400" b="0" dirty="0">
                <a:solidFill>
                  <a:srgbClr val="CCCCCC"/>
                </a:solidFill>
                <a:effectLst/>
                <a:latin typeface="Consolas" panose="020B0609020204030204" pitchFamily="49" charset="0"/>
              </a:rPr>
              <a:t> </a:t>
            </a:r>
            <a:r>
              <a:rPr lang="en-US" sz="2400" b="0" dirty="0">
                <a:solidFill>
                  <a:srgbClr val="4EC9B0"/>
                </a:solidFill>
                <a:effectLst/>
                <a:latin typeface="Consolas" panose="020B0609020204030204" pitchFamily="49" charset="0"/>
              </a:rPr>
              <a:t>cv2</a:t>
            </a:r>
            <a:r>
              <a:rPr lang="en-US" sz="2400" b="0" dirty="0">
                <a:solidFill>
                  <a:srgbClr val="CCCCCC"/>
                </a:solidFill>
                <a:effectLst/>
                <a:latin typeface="Consolas" panose="020B0609020204030204" pitchFamily="49" charset="0"/>
              </a:rPr>
              <a:t>.</a:t>
            </a:r>
            <a:r>
              <a:rPr lang="en-US" sz="2400" b="0" dirty="0">
                <a:solidFill>
                  <a:srgbClr val="DCDCAA"/>
                </a:solidFill>
                <a:effectLst/>
                <a:latin typeface="Consolas" panose="020B0609020204030204" pitchFamily="49" charset="0"/>
              </a:rPr>
              <a:t>approxPolyDP</a:t>
            </a:r>
            <a:r>
              <a:rPr lang="en-US" sz="2400" b="0" dirty="0">
                <a:solidFill>
                  <a:srgbClr val="CCCCCC"/>
                </a:solidFill>
                <a:effectLst/>
                <a:latin typeface="Consolas" panose="020B0609020204030204" pitchFamily="49" charset="0"/>
              </a:rPr>
              <a:t>(</a:t>
            </a:r>
            <a:r>
              <a:rPr lang="en-US" sz="2400" b="0" dirty="0" err="1">
                <a:solidFill>
                  <a:srgbClr val="9CDCFE"/>
                </a:solidFill>
                <a:effectLst/>
                <a:latin typeface="Consolas" panose="020B0609020204030204" pitchFamily="49" charset="0"/>
              </a:rPr>
              <a:t>cnt</a:t>
            </a:r>
            <a:r>
              <a:rPr lang="en-US" sz="2400" b="0" dirty="0">
                <a:solidFill>
                  <a:srgbClr val="CCCCCC"/>
                </a:solidFill>
                <a:effectLst/>
                <a:latin typeface="Consolas" panose="020B0609020204030204" pitchFamily="49" charset="0"/>
              </a:rPr>
              <a:t>, </a:t>
            </a:r>
            <a:r>
              <a:rPr lang="en-US" sz="2400" b="0" dirty="0">
                <a:solidFill>
                  <a:srgbClr val="B5CEA8"/>
                </a:solidFill>
                <a:effectLst/>
                <a:latin typeface="Consolas" panose="020B0609020204030204" pitchFamily="49" charset="0"/>
              </a:rPr>
              <a:t>0.01</a:t>
            </a:r>
            <a:r>
              <a:rPr lang="en-US" sz="2400" b="0" dirty="0">
                <a:solidFill>
                  <a:srgbClr val="CCCCCC"/>
                </a:solidFill>
                <a:effectLst/>
                <a:latin typeface="Consolas" panose="020B0609020204030204" pitchFamily="49" charset="0"/>
              </a:rPr>
              <a:t> </a:t>
            </a:r>
            <a:r>
              <a:rPr lang="en-US" sz="2400" b="0" dirty="0">
                <a:solidFill>
                  <a:srgbClr val="D4D4D4"/>
                </a:solidFill>
                <a:effectLst/>
                <a:latin typeface="Consolas" panose="020B0609020204030204" pitchFamily="49" charset="0"/>
              </a:rPr>
              <a:t>*</a:t>
            </a:r>
            <a:r>
              <a:rPr lang="en-US" sz="2400" b="0" dirty="0">
                <a:solidFill>
                  <a:srgbClr val="CCCCCC"/>
                </a:solidFill>
                <a:effectLst/>
                <a:latin typeface="Consolas" panose="020B0609020204030204" pitchFamily="49" charset="0"/>
              </a:rPr>
              <a:t> </a:t>
            </a:r>
            <a:r>
              <a:rPr lang="en-US" sz="2400" b="0" dirty="0">
                <a:solidFill>
                  <a:srgbClr val="4EC9B0"/>
                </a:solidFill>
                <a:effectLst/>
                <a:latin typeface="Consolas" panose="020B0609020204030204" pitchFamily="49" charset="0"/>
              </a:rPr>
              <a:t>cv2</a:t>
            </a:r>
            <a:r>
              <a:rPr lang="en-US" sz="2400" b="0" dirty="0">
                <a:solidFill>
                  <a:srgbClr val="CCCCCC"/>
                </a:solidFill>
                <a:effectLst/>
                <a:latin typeface="Consolas" panose="020B0609020204030204" pitchFamily="49" charset="0"/>
              </a:rPr>
              <a:t>.</a:t>
            </a:r>
            <a:r>
              <a:rPr lang="en-US" sz="2400" b="0" dirty="0">
                <a:solidFill>
                  <a:srgbClr val="DCDCAA"/>
                </a:solidFill>
                <a:effectLst/>
                <a:latin typeface="Consolas" panose="020B0609020204030204" pitchFamily="49" charset="0"/>
              </a:rPr>
              <a:t>arcLength</a:t>
            </a:r>
            <a:r>
              <a:rPr lang="en-US" sz="2400" b="0" dirty="0">
                <a:solidFill>
                  <a:srgbClr val="CCCCCC"/>
                </a:solidFill>
                <a:effectLst/>
                <a:latin typeface="Consolas" panose="020B0609020204030204" pitchFamily="49" charset="0"/>
              </a:rPr>
              <a:t>(</a:t>
            </a:r>
            <a:r>
              <a:rPr lang="en-US" sz="2400" b="0" dirty="0" err="1">
                <a:solidFill>
                  <a:srgbClr val="9CDCFE"/>
                </a:solidFill>
                <a:effectLst/>
                <a:latin typeface="Consolas" panose="020B0609020204030204" pitchFamily="49" charset="0"/>
              </a:rPr>
              <a:t>cnt</a:t>
            </a:r>
            <a:r>
              <a:rPr lang="en-US" sz="2400" b="0" dirty="0">
                <a:solidFill>
                  <a:srgbClr val="CCCCCC"/>
                </a:solidFill>
                <a:effectLst/>
                <a:latin typeface="Consolas" panose="020B0609020204030204" pitchFamily="49" charset="0"/>
              </a:rPr>
              <a:t>, </a:t>
            </a:r>
            <a:r>
              <a:rPr lang="en-US" sz="2400" b="0" dirty="0">
                <a:solidFill>
                  <a:srgbClr val="569CD6"/>
                </a:solidFill>
                <a:effectLst/>
                <a:latin typeface="Consolas" panose="020B0609020204030204" pitchFamily="49" charset="0"/>
              </a:rPr>
              <a:t>True</a:t>
            </a:r>
            <a:r>
              <a:rPr lang="en-US" sz="2400" b="0" dirty="0">
                <a:solidFill>
                  <a:srgbClr val="CCCCCC"/>
                </a:solidFill>
                <a:effectLst/>
                <a:latin typeface="Consolas" panose="020B0609020204030204" pitchFamily="49" charset="0"/>
              </a:rPr>
              <a:t>), </a:t>
            </a:r>
            <a:r>
              <a:rPr lang="en-US" sz="2400" b="0" dirty="0">
                <a:solidFill>
                  <a:srgbClr val="569CD6"/>
                </a:solidFill>
                <a:effectLst/>
                <a:latin typeface="Consolas" panose="020B0609020204030204" pitchFamily="49" charset="0"/>
              </a:rPr>
              <a:t>True</a:t>
            </a:r>
            <a:r>
              <a:rPr lang="en-US" sz="2400" b="0" dirty="0">
                <a:solidFill>
                  <a:srgbClr val="CCCCCC"/>
                </a:solidFill>
                <a:effectLst/>
                <a:latin typeface="Consolas" panose="020B0609020204030204" pitchFamily="49" charset="0"/>
              </a:rPr>
              <a:t>)</a:t>
            </a:r>
          </a:p>
          <a:p>
            <a:pPr marL="146050" indent="0">
              <a:buNone/>
            </a:pPr>
            <a:r>
              <a:rPr lang="en-US" sz="2400" b="0" dirty="0">
                <a:solidFill>
                  <a:srgbClr val="CCCCCC"/>
                </a:solidFill>
                <a:effectLst/>
                <a:latin typeface="Consolas" panose="020B0609020204030204" pitchFamily="49" charset="0"/>
              </a:rPr>
              <a:t>    </a:t>
            </a:r>
            <a:r>
              <a:rPr lang="en-US" sz="2400" b="0" dirty="0">
                <a:solidFill>
                  <a:srgbClr val="4EC9B0"/>
                </a:solidFill>
                <a:effectLst/>
                <a:latin typeface="Consolas" panose="020B0609020204030204" pitchFamily="49" charset="0"/>
              </a:rPr>
              <a:t>cv2</a:t>
            </a:r>
            <a:r>
              <a:rPr lang="en-US" sz="2400" b="0" dirty="0">
                <a:solidFill>
                  <a:srgbClr val="CCCCCC"/>
                </a:solidFill>
                <a:effectLst/>
                <a:latin typeface="Consolas" panose="020B0609020204030204" pitchFamily="49" charset="0"/>
              </a:rPr>
              <a:t>.</a:t>
            </a:r>
            <a:r>
              <a:rPr lang="en-US" sz="2400" b="0" dirty="0">
                <a:solidFill>
                  <a:srgbClr val="DCDCAA"/>
                </a:solidFill>
                <a:effectLst/>
                <a:latin typeface="Consolas" panose="020B0609020204030204" pitchFamily="49" charset="0"/>
              </a:rPr>
              <a:t>drawContours</a:t>
            </a:r>
            <a:r>
              <a:rPr lang="en-US" sz="2400" b="0" dirty="0">
                <a:solidFill>
                  <a:srgbClr val="CCCCCC"/>
                </a:solidFill>
                <a:effectLst/>
                <a:latin typeface="Consolas" panose="020B0609020204030204" pitchFamily="49" charset="0"/>
              </a:rPr>
              <a:t>(</a:t>
            </a:r>
            <a:r>
              <a:rPr lang="en-US" sz="2400" b="0" dirty="0">
                <a:solidFill>
                  <a:srgbClr val="9CDCFE"/>
                </a:solidFill>
                <a:effectLst/>
                <a:latin typeface="Consolas" panose="020B0609020204030204" pitchFamily="49" charset="0"/>
              </a:rPr>
              <a:t>img</a:t>
            </a:r>
            <a:r>
              <a:rPr lang="en-US" sz="2400" b="0" dirty="0">
                <a:solidFill>
                  <a:srgbClr val="CCCCCC"/>
                </a:solidFill>
                <a:effectLst/>
                <a:latin typeface="Consolas" panose="020B0609020204030204" pitchFamily="49" charset="0"/>
              </a:rPr>
              <a:t>, [</a:t>
            </a:r>
            <a:r>
              <a:rPr lang="en-US" sz="2400" b="0" dirty="0" err="1">
                <a:solidFill>
                  <a:srgbClr val="9CDCFE"/>
                </a:solidFill>
                <a:effectLst/>
                <a:latin typeface="Consolas" panose="020B0609020204030204" pitchFamily="49" charset="0"/>
              </a:rPr>
              <a:t>approx</a:t>
            </a:r>
            <a:r>
              <a:rPr lang="en-US" sz="2400" b="0" dirty="0">
                <a:solidFill>
                  <a:srgbClr val="CCCCCC"/>
                </a:solidFill>
                <a:effectLst/>
                <a:latin typeface="Consolas" panose="020B0609020204030204" pitchFamily="49" charset="0"/>
              </a:rPr>
              <a:t>], </a:t>
            </a:r>
            <a:r>
              <a:rPr lang="en-US" sz="2400" b="0" dirty="0">
                <a:solidFill>
                  <a:srgbClr val="B5CEA8"/>
                </a:solidFill>
                <a:effectLst/>
                <a:latin typeface="Consolas" panose="020B0609020204030204" pitchFamily="49" charset="0"/>
              </a:rPr>
              <a:t>0</a:t>
            </a:r>
            <a:r>
              <a:rPr lang="en-US" sz="2400" b="0" dirty="0">
                <a:solidFill>
                  <a:srgbClr val="CCCCCC"/>
                </a:solidFill>
                <a:effectLst/>
                <a:latin typeface="Consolas" panose="020B0609020204030204" pitchFamily="49" charset="0"/>
              </a:rPr>
              <a:t>, (</a:t>
            </a:r>
            <a:r>
              <a:rPr lang="en-US" sz="2400" b="0" dirty="0">
                <a:solidFill>
                  <a:srgbClr val="B5CEA8"/>
                </a:solidFill>
                <a:effectLst/>
                <a:latin typeface="Consolas" panose="020B0609020204030204" pitchFamily="49" charset="0"/>
              </a:rPr>
              <a:t>0</a:t>
            </a:r>
            <a:r>
              <a:rPr lang="en-US" sz="2400" b="0" dirty="0">
                <a:solidFill>
                  <a:srgbClr val="CCCCCC"/>
                </a:solidFill>
                <a:effectLst/>
                <a:latin typeface="Consolas" panose="020B0609020204030204" pitchFamily="49" charset="0"/>
              </a:rPr>
              <a:t>), </a:t>
            </a:r>
            <a:r>
              <a:rPr lang="en-US" sz="2400" b="0" dirty="0">
                <a:solidFill>
                  <a:srgbClr val="B5CEA8"/>
                </a:solidFill>
                <a:effectLst/>
                <a:latin typeface="Consolas" panose="020B0609020204030204" pitchFamily="49" charset="0"/>
              </a:rPr>
              <a:t>5</a:t>
            </a:r>
            <a:r>
              <a:rPr lang="en-US" sz="2400" b="0" dirty="0">
                <a:solidFill>
                  <a:srgbClr val="CCCCCC"/>
                </a:solidFill>
                <a:effectLst/>
                <a:latin typeface="Consolas" panose="020B0609020204030204" pitchFamily="49" charset="0"/>
              </a:rPr>
              <a:t>)</a:t>
            </a:r>
          </a:p>
          <a:p>
            <a:pPr marL="146050" indent="0">
              <a:buNone/>
            </a:pP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x</a:t>
            </a:r>
            <a:r>
              <a:rPr lang="en-US" sz="2400" b="0" dirty="0">
                <a:solidFill>
                  <a:srgbClr val="CCCCCC"/>
                </a:solidFill>
                <a:effectLst/>
                <a:latin typeface="Consolas" panose="020B0609020204030204" pitchFamily="49" charset="0"/>
              </a:rPr>
              <a:t> </a:t>
            </a:r>
            <a:r>
              <a:rPr lang="en-US" sz="2400" b="0" dirty="0">
                <a:solidFill>
                  <a:srgbClr val="D4D4D4"/>
                </a:solidFill>
                <a:effectLst/>
                <a:latin typeface="Consolas" panose="020B0609020204030204" pitchFamily="49" charset="0"/>
              </a:rPr>
              <a:t>=</a:t>
            </a:r>
            <a:r>
              <a:rPr lang="en-US" sz="2400" b="0" dirty="0">
                <a:solidFill>
                  <a:srgbClr val="CCCCCC"/>
                </a:solidFill>
                <a:effectLst/>
                <a:latin typeface="Consolas" panose="020B0609020204030204" pitchFamily="49" charset="0"/>
              </a:rPr>
              <a:t> </a:t>
            </a:r>
            <a:r>
              <a:rPr lang="en-US" sz="2400" b="0" dirty="0" err="1">
                <a:solidFill>
                  <a:srgbClr val="9CDCFE"/>
                </a:solidFill>
                <a:effectLst/>
                <a:latin typeface="Consolas" panose="020B0609020204030204" pitchFamily="49" charset="0"/>
              </a:rPr>
              <a:t>approx</a:t>
            </a:r>
            <a:r>
              <a:rPr lang="en-US" sz="2400" b="0" dirty="0" err="1">
                <a:solidFill>
                  <a:srgbClr val="CCCCCC"/>
                </a:solidFill>
                <a:effectLst/>
                <a:latin typeface="Consolas" panose="020B0609020204030204" pitchFamily="49" charset="0"/>
              </a:rPr>
              <a:t>.</a:t>
            </a:r>
            <a:r>
              <a:rPr lang="en-US" sz="2400" b="0" dirty="0" err="1">
                <a:solidFill>
                  <a:srgbClr val="DCDCAA"/>
                </a:solidFill>
                <a:effectLst/>
                <a:latin typeface="Consolas" panose="020B0609020204030204" pitchFamily="49" charset="0"/>
              </a:rPr>
              <a:t>ravel</a:t>
            </a:r>
            <a:r>
              <a:rPr lang="en-US" sz="2400" b="0" dirty="0">
                <a:solidFill>
                  <a:srgbClr val="CCCCCC"/>
                </a:solidFill>
                <a:effectLst/>
                <a:latin typeface="Consolas" panose="020B0609020204030204" pitchFamily="49" charset="0"/>
              </a:rPr>
              <a:t>()[</a:t>
            </a:r>
            <a:r>
              <a:rPr lang="en-US" sz="2400" b="0" dirty="0">
                <a:solidFill>
                  <a:srgbClr val="B5CEA8"/>
                </a:solidFill>
                <a:effectLst/>
                <a:latin typeface="Consolas" panose="020B0609020204030204" pitchFamily="49" charset="0"/>
              </a:rPr>
              <a:t>0</a:t>
            </a:r>
            <a:r>
              <a:rPr lang="en-US" sz="2400" b="0" dirty="0">
                <a:solidFill>
                  <a:srgbClr val="CCCCCC"/>
                </a:solidFill>
                <a:effectLst/>
                <a:latin typeface="Consolas" panose="020B0609020204030204" pitchFamily="49" charset="0"/>
              </a:rPr>
              <a:t>]</a:t>
            </a:r>
          </a:p>
          <a:p>
            <a:pPr marL="146050" indent="0">
              <a:buNone/>
            </a:pP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y</a:t>
            </a:r>
            <a:r>
              <a:rPr lang="en-US" sz="2400" b="0" dirty="0">
                <a:solidFill>
                  <a:srgbClr val="CCCCCC"/>
                </a:solidFill>
                <a:effectLst/>
                <a:latin typeface="Consolas" panose="020B0609020204030204" pitchFamily="49" charset="0"/>
              </a:rPr>
              <a:t> </a:t>
            </a:r>
            <a:r>
              <a:rPr lang="en-US" sz="2400" b="0" dirty="0">
                <a:solidFill>
                  <a:srgbClr val="D4D4D4"/>
                </a:solidFill>
                <a:effectLst/>
                <a:latin typeface="Consolas" panose="020B0609020204030204" pitchFamily="49" charset="0"/>
              </a:rPr>
              <a:t>=</a:t>
            </a:r>
            <a:r>
              <a:rPr lang="en-US" sz="2400" b="0" dirty="0">
                <a:solidFill>
                  <a:srgbClr val="CCCCCC"/>
                </a:solidFill>
                <a:effectLst/>
                <a:latin typeface="Consolas" panose="020B0609020204030204" pitchFamily="49" charset="0"/>
              </a:rPr>
              <a:t> </a:t>
            </a:r>
            <a:r>
              <a:rPr lang="en-US" sz="2400" b="0" dirty="0" err="1">
                <a:solidFill>
                  <a:srgbClr val="9CDCFE"/>
                </a:solidFill>
                <a:effectLst/>
                <a:latin typeface="Consolas" panose="020B0609020204030204" pitchFamily="49" charset="0"/>
              </a:rPr>
              <a:t>approx</a:t>
            </a:r>
            <a:r>
              <a:rPr lang="en-US" sz="2400" b="0" dirty="0" err="1">
                <a:solidFill>
                  <a:srgbClr val="CCCCCC"/>
                </a:solidFill>
                <a:effectLst/>
                <a:latin typeface="Consolas" panose="020B0609020204030204" pitchFamily="49" charset="0"/>
              </a:rPr>
              <a:t>.</a:t>
            </a:r>
            <a:r>
              <a:rPr lang="en-US" sz="2400" b="0" dirty="0" err="1">
                <a:solidFill>
                  <a:srgbClr val="DCDCAA"/>
                </a:solidFill>
                <a:effectLst/>
                <a:latin typeface="Consolas" panose="020B0609020204030204" pitchFamily="49" charset="0"/>
              </a:rPr>
              <a:t>ravel</a:t>
            </a:r>
            <a:r>
              <a:rPr lang="en-US" sz="2400" b="0" dirty="0">
                <a:solidFill>
                  <a:srgbClr val="CCCCCC"/>
                </a:solidFill>
                <a:effectLst/>
                <a:latin typeface="Consolas" panose="020B0609020204030204" pitchFamily="49" charset="0"/>
              </a:rPr>
              <a:t>()[</a:t>
            </a:r>
            <a:r>
              <a:rPr lang="en-US" sz="2400" b="0" dirty="0">
                <a:solidFill>
                  <a:srgbClr val="B5CEA8"/>
                </a:solidFill>
                <a:effectLst/>
                <a:latin typeface="Consolas" panose="020B0609020204030204" pitchFamily="49" charset="0"/>
              </a:rPr>
              <a:t>1</a:t>
            </a:r>
            <a:r>
              <a:rPr lang="en-US" sz="2400" b="0" dirty="0">
                <a:solidFill>
                  <a:srgbClr val="CCCCCC"/>
                </a:solidFill>
                <a:effectLst/>
                <a:latin typeface="Consolas" panose="020B0609020204030204" pitchFamily="49" charset="0"/>
              </a:rPr>
              <a:t>]</a:t>
            </a:r>
          </a:p>
          <a:p>
            <a:pPr marL="146050" indent="0">
              <a:buNone/>
            </a:pPr>
            <a:r>
              <a:rPr lang="en-US" sz="2400" b="0" dirty="0">
                <a:solidFill>
                  <a:srgbClr val="CCCCCC"/>
                </a:solidFill>
                <a:effectLst/>
                <a:latin typeface="Consolas" panose="020B0609020204030204" pitchFamily="49" charset="0"/>
              </a:rPr>
              <a:t>    </a:t>
            </a:r>
            <a:r>
              <a:rPr lang="en-US" sz="2400" b="0" dirty="0">
                <a:solidFill>
                  <a:srgbClr val="C586C0"/>
                </a:solidFill>
                <a:effectLst/>
                <a:latin typeface="Consolas" panose="020B0609020204030204" pitchFamily="49" charset="0"/>
              </a:rPr>
              <a:t>if</a:t>
            </a:r>
            <a:r>
              <a:rPr lang="en-US" sz="2400" b="0" dirty="0">
                <a:solidFill>
                  <a:srgbClr val="CCCCCC"/>
                </a:solidFill>
                <a:effectLst/>
                <a:latin typeface="Consolas" panose="020B0609020204030204" pitchFamily="49" charset="0"/>
              </a:rPr>
              <a:t> </a:t>
            </a:r>
            <a:r>
              <a:rPr lang="en-US" sz="2400" b="0" dirty="0" err="1">
                <a:solidFill>
                  <a:srgbClr val="DCDCAA"/>
                </a:solidFill>
                <a:effectLst/>
                <a:latin typeface="Consolas" panose="020B0609020204030204" pitchFamily="49" charset="0"/>
              </a:rPr>
              <a:t>len</a:t>
            </a:r>
            <a:r>
              <a:rPr lang="en-US" sz="2400" b="0" dirty="0">
                <a:solidFill>
                  <a:srgbClr val="CCCCCC"/>
                </a:solidFill>
                <a:effectLst/>
                <a:latin typeface="Consolas" panose="020B0609020204030204" pitchFamily="49" charset="0"/>
              </a:rPr>
              <a:t>(</a:t>
            </a:r>
            <a:r>
              <a:rPr lang="en-US" sz="2400" b="0" dirty="0" err="1">
                <a:solidFill>
                  <a:srgbClr val="9CDCFE"/>
                </a:solidFill>
                <a:effectLst/>
                <a:latin typeface="Consolas" panose="020B0609020204030204" pitchFamily="49" charset="0"/>
              </a:rPr>
              <a:t>approx</a:t>
            </a:r>
            <a:r>
              <a:rPr lang="en-US" sz="2400" b="0" dirty="0">
                <a:solidFill>
                  <a:srgbClr val="CCCCCC"/>
                </a:solidFill>
                <a:effectLst/>
                <a:latin typeface="Consolas" panose="020B0609020204030204" pitchFamily="49" charset="0"/>
              </a:rPr>
              <a:t>) </a:t>
            </a:r>
            <a:r>
              <a:rPr lang="en-US" sz="2400" b="0" dirty="0">
                <a:solidFill>
                  <a:srgbClr val="D4D4D4"/>
                </a:solidFill>
                <a:effectLst/>
                <a:latin typeface="Consolas" panose="020B0609020204030204" pitchFamily="49" charset="0"/>
              </a:rPr>
              <a:t>==</a:t>
            </a:r>
            <a:r>
              <a:rPr lang="en-US" sz="2400" b="0" dirty="0">
                <a:solidFill>
                  <a:srgbClr val="CCCCCC"/>
                </a:solidFill>
                <a:effectLst/>
                <a:latin typeface="Consolas" panose="020B0609020204030204" pitchFamily="49" charset="0"/>
              </a:rPr>
              <a:t> </a:t>
            </a:r>
            <a:r>
              <a:rPr lang="en-US" sz="2400" b="0" dirty="0">
                <a:solidFill>
                  <a:srgbClr val="B5CEA8"/>
                </a:solidFill>
                <a:effectLst/>
                <a:latin typeface="Consolas" panose="020B0609020204030204" pitchFamily="49" charset="0"/>
              </a:rPr>
              <a:t>4</a:t>
            </a:r>
            <a:r>
              <a:rPr lang="en-US" sz="2400" b="0" dirty="0">
                <a:solidFill>
                  <a:srgbClr val="CCCCCC"/>
                </a:solidFill>
                <a:effectLst/>
                <a:latin typeface="Consolas" panose="020B0609020204030204" pitchFamily="49" charset="0"/>
              </a:rPr>
              <a:t>:</a:t>
            </a:r>
          </a:p>
          <a:p>
            <a:pPr marL="146050" indent="0">
              <a:buNone/>
            </a:pPr>
            <a:r>
              <a:rPr lang="en-US" sz="2400" b="0" dirty="0">
                <a:solidFill>
                  <a:srgbClr val="CCCCCC"/>
                </a:solidFill>
                <a:effectLst/>
                <a:latin typeface="Consolas" panose="020B0609020204030204" pitchFamily="49" charset="0"/>
              </a:rPr>
              <a:t>        </a:t>
            </a:r>
            <a:r>
              <a:rPr lang="en-US" sz="2400" b="0" dirty="0">
                <a:solidFill>
                  <a:srgbClr val="4EC9B0"/>
                </a:solidFill>
                <a:effectLst/>
                <a:latin typeface="Consolas" panose="020B0609020204030204" pitchFamily="49" charset="0"/>
              </a:rPr>
              <a:t>cv2</a:t>
            </a:r>
            <a:r>
              <a:rPr lang="en-US" sz="2400" b="0" dirty="0">
                <a:solidFill>
                  <a:srgbClr val="CCCCCC"/>
                </a:solidFill>
                <a:effectLst/>
                <a:latin typeface="Consolas" panose="020B0609020204030204" pitchFamily="49" charset="0"/>
              </a:rPr>
              <a:t>.</a:t>
            </a:r>
            <a:r>
              <a:rPr lang="en-US" sz="2400" b="0" dirty="0">
                <a:solidFill>
                  <a:srgbClr val="DCDCAA"/>
                </a:solidFill>
                <a:effectLst/>
                <a:latin typeface="Consolas" panose="020B0609020204030204" pitchFamily="49" charset="0"/>
              </a:rPr>
              <a:t>putText</a:t>
            </a:r>
            <a:r>
              <a:rPr lang="en-US" sz="2400" b="0" dirty="0">
                <a:solidFill>
                  <a:srgbClr val="CCCCCC"/>
                </a:solidFill>
                <a:effectLst/>
                <a:latin typeface="Consolas" panose="020B0609020204030204" pitchFamily="49" charset="0"/>
              </a:rPr>
              <a:t>(</a:t>
            </a:r>
            <a:r>
              <a:rPr lang="en-US" sz="2400" b="0" dirty="0">
                <a:solidFill>
                  <a:srgbClr val="9CDCFE"/>
                </a:solidFill>
                <a:effectLst/>
                <a:latin typeface="Consolas" panose="020B0609020204030204" pitchFamily="49" charset="0"/>
              </a:rPr>
              <a:t>img</a:t>
            </a:r>
            <a:r>
              <a:rPr lang="en-US" sz="2400" b="0" dirty="0">
                <a:solidFill>
                  <a:srgbClr val="CCCCCC"/>
                </a:solidFill>
                <a:effectLst/>
                <a:latin typeface="Consolas" panose="020B0609020204030204" pitchFamily="49" charset="0"/>
              </a:rPr>
              <a:t>, </a:t>
            </a:r>
            <a:r>
              <a:rPr lang="en-US" sz="2400" b="0" dirty="0">
                <a:solidFill>
                  <a:srgbClr val="CE9178"/>
                </a:solidFill>
                <a:effectLst/>
                <a:latin typeface="Consolas" panose="020B0609020204030204" pitchFamily="49" charset="0"/>
              </a:rPr>
              <a:t>"Square"</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x</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y</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font</a:t>
            </a:r>
            <a:r>
              <a:rPr lang="en-US" sz="2400" b="0" dirty="0">
                <a:solidFill>
                  <a:srgbClr val="CCCCCC"/>
                </a:solidFill>
                <a:effectLst/>
                <a:latin typeface="Consolas" panose="020B0609020204030204" pitchFamily="49" charset="0"/>
              </a:rPr>
              <a:t>, </a:t>
            </a:r>
            <a:r>
              <a:rPr lang="en-US" sz="2400" b="0" dirty="0">
                <a:solidFill>
                  <a:srgbClr val="B5CEA8"/>
                </a:solidFill>
                <a:effectLst/>
                <a:latin typeface="Consolas" panose="020B0609020204030204" pitchFamily="49" charset="0"/>
              </a:rPr>
              <a:t>1</a:t>
            </a:r>
            <a:r>
              <a:rPr lang="en-US" sz="2400" b="0" dirty="0">
                <a:solidFill>
                  <a:srgbClr val="CCCCCC"/>
                </a:solidFill>
                <a:effectLst/>
                <a:latin typeface="Consolas" panose="020B0609020204030204" pitchFamily="49" charset="0"/>
              </a:rPr>
              <a:t>, (</a:t>
            </a:r>
            <a:r>
              <a:rPr lang="en-US" sz="2400" b="0" dirty="0">
                <a:solidFill>
                  <a:srgbClr val="B5CEA8"/>
                </a:solidFill>
                <a:effectLst/>
                <a:latin typeface="Consolas" panose="020B0609020204030204" pitchFamily="49" charset="0"/>
              </a:rPr>
              <a:t>255</a:t>
            </a:r>
            <a:r>
              <a:rPr lang="en-US" sz="2400" b="0" dirty="0">
                <a:solidFill>
                  <a:srgbClr val="CCCCCC"/>
                </a:solidFill>
                <a:effectLst/>
                <a:latin typeface="Consolas" panose="020B0609020204030204" pitchFamily="49" charset="0"/>
              </a:rPr>
              <a:t>))</a:t>
            </a:r>
          </a:p>
          <a:p>
            <a:pPr marL="146050" indent="0">
              <a:buNone/>
            </a:pPr>
            <a:r>
              <a:rPr lang="en-US" sz="2400" b="0" dirty="0">
                <a:solidFill>
                  <a:srgbClr val="CCCCCC"/>
                </a:solidFill>
                <a:effectLst/>
                <a:latin typeface="Consolas" panose="020B0609020204030204" pitchFamily="49" charset="0"/>
              </a:rPr>
              <a:t>    </a:t>
            </a:r>
            <a:r>
              <a:rPr lang="en-US" sz="2400" b="0" dirty="0">
                <a:solidFill>
                  <a:srgbClr val="C586C0"/>
                </a:solidFill>
                <a:effectLst/>
                <a:latin typeface="Consolas" panose="020B0609020204030204" pitchFamily="49" charset="0"/>
              </a:rPr>
              <a:t>else</a:t>
            </a:r>
            <a:r>
              <a:rPr lang="en-US" sz="2400" b="0" dirty="0">
                <a:solidFill>
                  <a:srgbClr val="CCCCCC"/>
                </a:solidFill>
                <a:effectLst/>
                <a:latin typeface="Consolas" panose="020B0609020204030204" pitchFamily="49" charset="0"/>
              </a:rPr>
              <a:t>:</a:t>
            </a:r>
          </a:p>
          <a:p>
            <a:pPr marL="146050" indent="0">
              <a:buNone/>
            </a:pPr>
            <a:r>
              <a:rPr lang="en-US" sz="2400" b="0" dirty="0">
                <a:solidFill>
                  <a:srgbClr val="CCCCCC"/>
                </a:solidFill>
                <a:effectLst/>
                <a:latin typeface="Consolas" panose="020B0609020204030204" pitchFamily="49" charset="0"/>
              </a:rPr>
              <a:t>        </a:t>
            </a:r>
            <a:r>
              <a:rPr lang="en-US" sz="2400" b="0" dirty="0">
                <a:solidFill>
                  <a:srgbClr val="4EC9B0"/>
                </a:solidFill>
                <a:effectLst/>
                <a:latin typeface="Consolas" panose="020B0609020204030204" pitchFamily="49" charset="0"/>
              </a:rPr>
              <a:t>cv2</a:t>
            </a:r>
            <a:r>
              <a:rPr lang="en-US" sz="2400" b="0" dirty="0">
                <a:solidFill>
                  <a:srgbClr val="CCCCCC"/>
                </a:solidFill>
                <a:effectLst/>
                <a:latin typeface="Consolas" panose="020B0609020204030204" pitchFamily="49" charset="0"/>
              </a:rPr>
              <a:t>.</a:t>
            </a:r>
            <a:r>
              <a:rPr lang="en-US" sz="2400" b="0" dirty="0">
                <a:solidFill>
                  <a:srgbClr val="DCDCAA"/>
                </a:solidFill>
                <a:effectLst/>
                <a:latin typeface="Consolas" panose="020B0609020204030204" pitchFamily="49" charset="0"/>
              </a:rPr>
              <a:t>putText</a:t>
            </a:r>
            <a:r>
              <a:rPr lang="en-US" sz="2400" b="0" dirty="0">
                <a:solidFill>
                  <a:srgbClr val="CCCCCC"/>
                </a:solidFill>
                <a:effectLst/>
                <a:latin typeface="Consolas" panose="020B0609020204030204" pitchFamily="49" charset="0"/>
              </a:rPr>
              <a:t>(</a:t>
            </a:r>
            <a:r>
              <a:rPr lang="en-US" sz="2400" b="0" dirty="0">
                <a:solidFill>
                  <a:srgbClr val="9CDCFE"/>
                </a:solidFill>
                <a:effectLst/>
                <a:latin typeface="Consolas" panose="020B0609020204030204" pitchFamily="49" charset="0"/>
              </a:rPr>
              <a:t>img</a:t>
            </a:r>
            <a:r>
              <a:rPr lang="en-US" sz="2400" b="0" dirty="0">
                <a:solidFill>
                  <a:srgbClr val="CCCCCC"/>
                </a:solidFill>
                <a:effectLst/>
                <a:latin typeface="Consolas" panose="020B0609020204030204" pitchFamily="49" charset="0"/>
              </a:rPr>
              <a:t>, </a:t>
            </a:r>
            <a:r>
              <a:rPr lang="en-US" sz="2400" b="0" dirty="0">
                <a:solidFill>
                  <a:srgbClr val="CE9178"/>
                </a:solidFill>
                <a:effectLst/>
                <a:latin typeface="Consolas" panose="020B0609020204030204" pitchFamily="49" charset="0"/>
              </a:rPr>
              <a:t>"Circle"</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x</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y</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font</a:t>
            </a:r>
            <a:r>
              <a:rPr lang="en-US" sz="2400" b="0" dirty="0">
                <a:solidFill>
                  <a:srgbClr val="CCCCCC"/>
                </a:solidFill>
                <a:effectLst/>
                <a:latin typeface="Consolas" panose="020B0609020204030204" pitchFamily="49" charset="0"/>
              </a:rPr>
              <a:t>, </a:t>
            </a:r>
            <a:r>
              <a:rPr lang="en-US" sz="2400" b="0" dirty="0">
                <a:solidFill>
                  <a:srgbClr val="B5CEA8"/>
                </a:solidFill>
                <a:effectLst/>
                <a:latin typeface="Consolas" panose="020B0609020204030204" pitchFamily="49" charset="0"/>
              </a:rPr>
              <a:t>1</a:t>
            </a:r>
            <a:r>
              <a:rPr lang="en-US" sz="2400" b="0" dirty="0">
                <a:solidFill>
                  <a:srgbClr val="CCCCCC"/>
                </a:solidFill>
                <a:effectLst/>
                <a:latin typeface="Consolas" panose="020B0609020204030204" pitchFamily="49" charset="0"/>
              </a:rPr>
              <a:t>, (</a:t>
            </a:r>
            <a:r>
              <a:rPr lang="en-US" sz="2400" b="0" dirty="0">
                <a:solidFill>
                  <a:srgbClr val="B5CEA8"/>
                </a:solidFill>
                <a:effectLst/>
                <a:latin typeface="Consolas" panose="020B0609020204030204" pitchFamily="49" charset="0"/>
              </a:rPr>
              <a:t>255</a:t>
            </a:r>
            <a:r>
              <a:rPr lang="en-US" sz="2400" b="0" dirty="0">
                <a:solidFill>
                  <a:srgbClr val="CCCCCC"/>
                </a:solidFill>
                <a:effectLst/>
                <a:latin typeface="Consolas" panose="020B0609020204030204" pitchFamily="49" charset="0"/>
              </a:rPr>
              <a:t>))</a:t>
            </a:r>
          </a:p>
          <a:p>
            <a:pPr marL="146050" indent="0">
              <a:buNone/>
            </a:pPr>
            <a:br>
              <a:rPr lang="en-US" sz="2400" b="0" dirty="0">
                <a:solidFill>
                  <a:srgbClr val="CCCCCC"/>
                </a:solidFill>
                <a:effectLst/>
                <a:latin typeface="Consolas" panose="020B0609020204030204" pitchFamily="49" charset="0"/>
              </a:rPr>
            </a:br>
            <a:r>
              <a:rPr lang="en-US" sz="2400" b="0" dirty="0">
                <a:solidFill>
                  <a:srgbClr val="4EC9B0"/>
                </a:solidFill>
                <a:effectLst/>
                <a:latin typeface="Consolas" panose="020B0609020204030204" pitchFamily="49" charset="0"/>
              </a:rPr>
              <a:t>cv2</a:t>
            </a:r>
            <a:r>
              <a:rPr lang="en-US" sz="2400" b="0" dirty="0">
                <a:solidFill>
                  <a:srgbClr val="CCCCCC"/>
                </a:solidFill>
                <a:effectLst/>
                <a:latin typeface="Consolas" panose="020B0609020204030204" pitchFamily="49" charset="0"/>
              </a:rPr>
              <a:t>.</a:t>
            </a:r>
            <a:r>
              <a:rPr lang="en-US" sz="2400" b="0" dirty="0">
                <a:solidFill>
                  <a:srgbClr val="DCDCAA"/>
                </a:solidFill>
                <a:effectLst/>
                <a:latin typeface="Consolas" panose="020B0609020204030204" pitchFamily="49" charset="0"/>
              </a:rPr>
              <a:t>drawContours</a:t>
            </a:r>
            <a:r>
              <a:rPr lang="en-US" sz="2400" b="0" dirty="0">
                <a:solidFill>
                  <a:srgbClr val="CCCCCC"/>
                </a:solidFill>
                <a:effectLst/>
                <a:latin typeface="Consolas" panose="020B0609020204030204" pitchFamily="49" charset="0"/>
              </a:rPr>
              <a:t>(</a:t>
            </a:r>
            <a:r>
              <a:rPr lang="en-US" sz="2400" b="0" dirty="0">
                <a:solidFill>
                  <a:srgbClr val="9CDCFE"/>
                </a:solidFill>
                <a:effectLst/>
                <a:latin typeface="Consolas" panose="020B0609020204030204" pitchFamily="49" charset="0"/>
              </a:rPr>
              <a:t>img</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contours</a:t>
            </a:r>
            <a:r>
              <a:rPr lang="en-US" sz="2400" b="0" dirty="0">
                <a:solidFill>
                  <a:srgbClr val="CCCCCC"/>
                </a:solidFill>
                <a:effectLst/>
                <a:latin typeface="Consolas" panose="020B0609020204030204" pitchFamily="49" charset="0"/>
              </a:rPr>
              <a:t>, </a:t>
            </a:r>
            <a:r>
              <a:rPr lang="en-US" sz="2400" b="0" dirty="0">
                <a:solidFill>
                  <a:srgbClr val="D4D4D4"/>
                </a:solidFill>
                <a:effectLst/>
                <a:latin typeface="Consolas" panose="020B0609020204030204" pitchFamily="49" charset="0"/>
              </a:rPr>
              <a:t>-</a:t>
            </a:r>
            <a:r>
              <a:rPr lang="en-US" sz="2400" b="0" dirty="0">
                <a:solidFill>
                  <a:srgbClr val="B5CEA8"/>
                </a:solidFill>
                <a:effectLst/>
                <a:latin typeface="Consolas" panose="020B0609020204030204" pitchFamily="49" charset="0"/>
              </a:rPr>
              <a:t>1</a:t>
            </a:r>
            <a:r>
              <a:rPr lang="en-US" sz="2400" b="0" dirty="0">
                <a:solidFill>
                  <a:srgbClr val="CCCCCC"/>
                </a:solidFill>
                <a:effectLst/>
                <a:latin typeface="Consolas" panose="020B0609020204030204" pitchFamily="49" charset="0"/>
              </a:rPr>
              <a:t>, (</a:t>
            </a:r>
            <a:r>
              <a:rPr lang="en-US" sz="2400" b="0" dirty="0">
                <a:solidFill>
                  <a:srgbClr val="B5CEA8"/>
                </a:solidFill>
                <a:effectLst/>
                <a:latin typeface="Consolas" panose="020B0609020204030204" pitchFamily="49" charset="0"/>
              </a:rPr>
              <a:t>255</a:t>
            </a:r>
            <a:r>
              <a:rPr lang="en-US" sz="2400" b="0" dirty="0">
                <a:solidFill>
                  <a:srgbClr val="CCCCCC"/>
                </a:solidFill>
                <a:effectLst/>
                <a:latin typeface="Consolas" panose="020B0609020204030204" pitchFamily="49" charset="0"/>
              </a:rPr>
              <a:t>, </a:t>
            </a:r>
            <a:r>
              <a:rPr lang="en-US" sz="2400" b="0" dirty="0">
                <a:solidFill>
                  <a:srgbClr val="B5CEA8"/>
                </a:solidFill>
                <a:effectLst/>
                <a:latin typeface="Consolas" panose="020B0609020204030204" pitchFamily="49" charset="0"/>
              </a:rPr>
              <a:t>0</a:t>
            </a:r>
            <a:r>
              <a:rPr lang="en-US" sz="2400" b="0" dirty="0">
                <a:solidFill>
                  <a:srgbClr val="CCCCCC"/>
                </a:solidFill>
                <a:effectLst/>
                <a:latin typeface="Consolas" panose="020B0609020204030204" pitchFamily="49" charset="0"/>
              </a:rPr>
              <a:t>, </a:t>
            </a:r>
            <a:r>
              <a:rPr lang="en-US" sz="2400" b="0" dirty="0">
                <a:solidFill>
                  <a:srgbClr val="B5CEA8"/>
                </a:solidFill>
                <a:effectLst/>
                <a:latin typeface="Consolas" panose="020B0609020204030204" pitchFamily="49" charset="0"/>
              </a:rPr>
              <a:t>0</a:t>
            </a:r>
            <a:r>
              <a:rPr lang="en-US" sz="2400" b="0" dirty="0">
                <a:solidFill>
                  <a:srgbClr val="CCCCCC"/>
                </a:solidFill>
                <a:effectLst/>
                <a:latin typeface="Consolas" panose="020B0609020204030204" pitchFamily="49" charset="0"/>
              </a:rPr>
              <a:t>), </a:t>
            </a:r>
            <a:r>
              <a:rPr lang="en-US" sz="2400" b="0" dirty="0">
                <a:solidFill>
                  <a:srgbClr val="B5CEA8"/>
                </a:solidFill>
                <a:effectLst/>
                <a:latin typeface="Consolas" panose="020B0609020204030204" pitchFamily="49" charset="0"/>
              </a:rPr>
              <a:t>2</a:t>
            </a:r>
            <a:r>
              <a:rPr lang="en-US" sz="2400" b="0" dirty="0">
                <a:solidFill>
                  <a:srgbClr val="CCCCCC"/>
                </a:solidFill>
                <a:effectLst/>
                <a:latin typeface="Consolas" panose="020B0609020204030204" pitchFamily="49" charset="0"/>
              </a:rPr>
              <a:t>)</a:t>
            </a:r>
          </a:p>
          <a:p>
            <a:pPr marL="146050" indent="0">
              <a:buNone/>
            </a:pPr>
            <a:r>
              <a:rPr lang="en-US" sz="2400" b="0" dirty="0">
                <a:solidFill>
                  <a:srgbClr val="4EC9B0"/>
                </a:solidFill>
                <a:effectLst/>
                <a:latin typeface="Consolas" panose="020B0609020204030204" pitchFamily="49" charset="0"/>
              </a:rPr>
              <a:t>cv2</a:t>
            </a:r>
            <a:r>
              <a:rPr lang="en-US" sz="2400" b="0" dirty="0">
                <a:solidFill>
                  <a:srgbClr val="CCCCCC"/>
                </a:solidFill>
                <a:effectLst/>
                <a:latin typeface="Consolas" panose="020B0609020204030204" pitchFamily="49" charset="0"/>
              </a:rPr>
              <a:t>.</a:t>
            </a:r>
            <a:r>
              <a:rPr lang="en-US" sz="2400" b="0" dirty="0">
                <a:solidFill>
                  <a:srgbClr val="DCDCAA"/>
                </a:solidFill>
                <a:effectLst/>
                <a:latin typeface="Consolas" panose="020B0609020204030204" pitchFamily="49" charset="0"/>
              </a:rPr>
              <a:t>imshow</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"Pattern recognition"</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img</a:t>
            </a:r>
            <a:r>
              <a:rPr lang="en-US" sz="2400" b="0" dirty="0">
                <a:solidFill>
                  <a:srgbClr val="CCCCCC"/>
                </a:solidFill>
                <a:effectLst/>
                <a:latin typeface="Consolas" panose="020B0609020204030204" pitchFamily="49" charset="0"/>
              </a:rPr>
              <a:t>)</a:t>
            </a:r>
          </a:p>
          <a:p>
            <a:pPr marL="146050" indent="0">
              <a:buNone/>
            </a:pPr>
            <a:r>
              <a:rPr lang="en-US" sz="2400" b="0" dirty="0">
                <a:solidFill>
                  <a:srgbClr val="4EC9B0"/>
                </a:solidFill>
                <a:effectLst/>
                <a:latin typeface="Consolas" panose="020B0609020204030204" pitchFamily="49" charset="0"/>
              </a:rPr>
              <a:t>cv2</a:t>
            </a:r>
            <a:r>
              <a:rPr lang="en-US" sz="2400" b="0" dirty="0">
                <a:solidFill>
                  <a:srgbClr val="CCCCCC"/>
                </a:solidFill>
                <a:effectLst/>
                <a:latin typeface="Consolas" panose="020B0609020204030204" pitchFamily="49" charset="0"/>
              </a:rPr>
              <a:t>.</a:t>
            </a:r>
            <a:r>
              <a:rPr lang="en-US" sz="2400" b="0" dirty="0">
                <a:solidFill>
                  <a:srgbClr val="DCDCAA"/>
                </a:solidFill>
                <a:effectLst/>
                <a:latin typeface="Consolas" panose="020B0609020204030204" pitchFamily="49" charset="0"/>
              </a:rPr>
              <a:t>waitKey</a:t>
            </a:r>
            <a:r>
              <a:rPr lang="en-US" sz="2400" b="0" dirty="0">
                <a:solidFill>
                  <a:srgbClr val="CCCCCC"/>
                </a:solidFill>
                <a:effectLst/>
                <a:latin typeface="Consolas" panose="020B0609020204030204" pitchFamily="49" charset="0"/>
              </a:rPr>
              <a:t>(</a:t>
            </a:r>
            <a:r>
              <a:rPr lang="en-US" sz="2400" b="0" dirty="0">
                <a:solidFill>
                  <a:srgbClr val="B5CEA8"/>
                </a:solidFill>
                <a:effectLst/>
                <a:latin typeface="Consolas" panose="020B0609020204030204" pitchFamily="49" charset="0"/>
              </a:rPr>
              <a:t>0</a:t>
            </a:r>
            <a:r>
              <a:rPr lang="en-US" sz="2400" b="0" dirty="0">
                <a:solidFill>
                  <a:srgbClr val="CCCCCC"/>
                </a:solidFill>
                <a:effectLst/>
                <a:latin typeface="Consolas" panose="020B0609020204030204" pitchFamily="49" charset="0"/>
              </a:rPr>
              <a:t>)</a:t>
            </a:r>
          </a:p>
          <a:p>
            <a:pPr marL="146050" indent="0">
              <a:buNone/>
            </a:pPr>
            <a:r>
              <a:rPr lang="en-US" sz="2400" b="0" dirty="0">
                <a:solidFill>
                  <a:srgbClr val="4EC9B0"/>
                </a:solidFill>
                <a:effectLst/>
                <a:latin typeface="Consolas" panose="020B0609020204030204" pitchFamily="49" charset="0"/>
              </a:rPr>
              <a:t>cv2</a:t>
            </a:r>
            <a:r>
              <a:rPr lang="en-US" sz="2400" b="0" dirty="0">
                <a:solidFill>
                  <a:srgbClr val="CCCCCC"/>
                </a:solidFill>
                <a:effectLst/>
                <a:latin typeface="Consolas" panose="020B0609020204030204" pitchFamily="49" charset="0"/>
              </a:rPr>
              <a:t>.</a:t>
            </a:r>
            <a:r>
              <a:rPr lang="en-US" sz="2400" b="0" dirty="0">
                <a:solidFill>
                  <a:srgbClr val="DCDCAA"/>
                </a:solidFill>
                <a:effectLst/>
                <a:latin typeface="Consolas" panose="020B0609020204030204" pitchFamily="49" charset="0"/>
              </a:rPr>
              <a:t>destroyAllWindows</a:t>
            </a:r>
            <a:r>
              <a:rPr lang="en-US" sz="2400" b="0" dirty="0">
                <a:solidFill>
                  <a:srgbClr val="CCCCCC"/>
                </a:solidFill>
                <a:effectLst/>
                <a:latin typeface="Consolas" panose="020B0609020204030204" pitchFamily="49" charset="0"/>
              </a:rPr>
              <a:t>()</a:t>
            </a:r>
          </a:p>
          <a:p>
            <a:pPr marL="0" lvl="0" indent="0" algn="l" rtl="0">
              <a:spcBef>
                <a:spcPts val="0"/>
              </a:spcBef>
              <a:spcAft>
                <a:spcPts val="1200"/>
              </a:spcAft>
              <a:buNone/>
            </a:pPr>
            <a:endParaRPr lang="en-US" sz="1800" b="1" dirty="0"/>
          </a:p>
        </p:txBody>
      </p:sp>
      <p:sp>
        <p:nvSpPr>
          <p:cNvPr id="3" name="TextBox 2">
            <a:extLst>
              <a:ext uri="{FF2B5EF4-FFF2-40B4-BE49-F238E27FC236}">
                <a16:creationId xmlns:a16="http://schemas.microsoft.com/office/drawing/2014/main" id="{2DE543C3-23AA-7485-1134-59985068582B}"/>
              </a:ext>
            </a:extLst>
          </p:cNvPr>
          <p:cNvSpPr txBox="1"/>
          <p:nvPr/>
        </p:nvSpPr>
        <p:spPr>
          <a:xfrm>
            <a:off x="860155" y="1260949"/>
            <a:ext cx="4572000" cy="276999"/>
          </a:xfrm>
          <a:prstGeom prst="rect">
            <a:avLst/>
          </a:prstGeom>
          <a:noFill/>
        </p:spPr>
        <p:txBody>
          <a:bodyPr wrap="square">
            <a:spAutoFit/>
          </a:bodyPr>
          <a:lstStyle/>
          <a:p>
            <a:pPr marL="0" lvl="0" indent="0" algn="l" rtl="0">
              <a:spcBef>
                <a:spcPts val="0"/>
              </a:spcBef>
              <a:spcAft>
                <a:spcPts val="1200"/>
              </a:spcAft>
              <a:buNone/>
            </a:pPr>
            <a:r>
              <a:rPr lang="en-US" sz="1200" b="1" dirty="0">
                <a:latin typeface="Lato" panose="020F0502020204030203" pitchFamily="34" charset="0"/>
                <a:ea typeface="Lato" panose="020F0502020204030203" pitchFamily="34" charset="0"/>
                <a:cs typeface="Lato" panose="020F0502020204030203" pitchFamily="34" charset="0"/>
              </a:rPr>
              <a:t>Python Code</a:t>
            </a:r>
          </a:p>
        </p:txBody>
      </p:sp>
    </p:spTree>
    <p:extLst>
      <p:ext uri="{BB962C8B-B14F-4D97-AF65-F5344CB8AC3E}">
        <p14:creationId xmlns:p14="http://schemas.microsoft.com/office/powerpoint/2010/main" val="28334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729450" y="625025"/>
            <a:ext cx="7688700" cy="535200"/>
          </a:xfrm>
          <a:prstGeom prst="rect">
            <a:avLst/>
          </a:prstGeom>
        </p:spPr>
        <p:txBody>
          <a:bodyPr spcFirstLastPara="1" wrap="square" lIns="91425" tIns="91425" rIns="91425" bIns="91425" anchor="t" anchorCtr="0">
            <a:normAutofit fontScale="90000"/>
          </a:bodyPr>
          <a:lstStyle/>
          <a:p>
            <a:r>
              <a:rPr lang="en-US" b="1" i="0" dirty="0">
                <a:effectLst/>
                <a:latin typeface="Söhne"/>
              </a:rPr>
              <a:t>Testing</a:t>
            </a:r>
            <a:br>
              <a:rPr lang="en-US" b="1" i="0" dirty="0">
                <a:effectLst/>
                <a:latin typeface="Söhne"/>
              </a:rPr>
            </a:br>
            <a:endParaRPr dirty="0"/>
          </a:p>
        </p:txBody>
      </p:sp>
      <p:sp>
        <p:nvSpPr>
          <p:cNvPr id="112" name="Google Shape;112;p17"/>
          <p:cNvSpPr txBox="1">
            <a:spLocks noGrp="1"/>
          </p:cNvSpPr>
          <p:nvPr>
            <p:ph type="body" idx="1"/>
          </p:nvPr>
        </p:nvSpPr>
        <p:spPr>
          <a:xfrm>
            <a:off x="729450" y="1359500"/>
            <a:ext cx="7688700" cy="787015"/>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US" dirty="0"/>
              <a:t>The entire process is tested using sample images to verify the effectiveness of noise reduction, thresholding, connectivity analysis, and pattern recognition.</a:t>
            </a:r>
            <a:endParaRPr dirty="0"/>
          </a:p>
        </p:txBody>
      </p:sp>
      <p:pic>
        <p:nvPicPr>
          <p:cNvPr id="5" name="Picture 4">
            <a:extLst>
              <a:ext uri="{FF2B5EF4-FFF2-40B4-BE49-F238E27FC236}">
                <a16:creationId xmlns:a16="http://schemas.microsoft.com/office/drawing/2014/main" id="{00A18579-8D72-2179-81BC-83557AB85F24}"/>
              </a:ext>
            </a:extLst>
          </p:cNvPr>
          <p:cNvPicPr>
            <a:picLocks noChangeAspect="1"/>
          </p:cNvPicPr>
          <p:nvPr/>
        </p:nvPicPr>
        <p:blipFill rotWithShape="1">
          <a:blip r:embed="rId3"/>
          <a:srcRect l="539" t="1959"/>
          <a:stretch/>
        </p:blipFill>
        <p:spPr>
          <a:xfrm>
            <a:off x="1069383" y="1875713"/>
            <a:ext cx="4564251" cy="326778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729450" y="625025"/>
            <a:ext cx="7688700" cy="535200"/>
          </a:xfrm>
          <a:prstGeom prst="rect">
            <a:avLst/>
          </a:prstGeom>
        </p:spPr>
        <p:txBody>
          <a:bodyPr spcFirstLastPara="1" wrap="square" lIns="91425" tIns="91425" rIns="91425" bIns="91425" anchor="t" anchorCtr="0">
            <a:normAutofit fontScale="90000"/>
          </a:bodyPr>
          <a:lstStyle/>
          <a:p>
            <a:r>
              <a:rPr lang="en-US" b="1" i="0" dirty="0">
                <a:effectLst/>
                <a:latin typeface="Söhne"/>
              </a:rPr>
              <a:t>Test…</a:t>
            </a:r>
            <a:r>
              <a:rPr lang="en-US" dirty="0"/>
              <a:t> cont’d</a:t>
            </a:r>
            <a:br>
              <a:rPr lang="en-US" b="1" i="0" dirty="0">
                <a:effectLst/>
                <a:latin typeface="Söhne"/>
              </a:rPr>
            </a:br>
            <a:endParaRPr dirty="0"/>
          </a:p>
        </p:txBody>
      </p:sp>
      <p:pic>
        <p:nvPicPr>
          <p:cNvPr id="6" name="Picture 5">
            <a:extLst>
              <a:ext uri="{FF2B5EF4-FFF2-40B4-BE49-F238E27FC236}">
                <a16:creationId xmlns:a16="http://schemas.microsoft.com/office/drawing/2014/main" id="{B15390EE-B173-2F57-8EA2-C3CE9989B6D2}"/>
              </a:ext>
            </a:extLst>
          </p:cNvPr>
          <p:cNvPicPr>
            <a:picLocks noChangeAspect="1"/>
          </p:cNvPicPr>
          <p:nvPr/>
        </p:nvPicPr>
        <p:blipFill>
          <a:blip r:embed="rId3"/>
          <a:stretch>
            <a:fillRect/>
          </a:stretch>
        </p:blipFill>
        <p:spPr>
          <a:xfrm>
            <a:off x="856207" y="1278611"/>
            <a:ext cx="3781130" cy="3580108"/>
          </a:xfrm>
          <a:prstGeom prst="rect">
            <a:avLst/>
          </a:prstGeom>
        </p:spPr>
      </p:pic>
      <p:pic>
        <p:nvPicPr>
          <p:cNvPr id="8" name="Picture 7">
            <a:extLst>
              <a:ext uri="{FF2B5EF4-FFF2-40B4-BE49-F238E27FC236}">
                <a16:creationId xmlns:a16="http://schemas.microsoft.com/office/drawing/2014/main" id="{E00A8016-8282-4EF7-1953-A9C30B8E9750}"/>
              </a:ext>
            </a:extLst>
          </p:cNvPr>
          <p:cNvPicPr>
            <a:picLocks noChangeAspect="1"/>
          </p:cNvPicPr>
          <p:nvPr/>
        </p:nvPicPr>
        <p:blipFill>
          <a:blip r:embed="rId4"/>
          <a:stretch>
            <a:fillRect/>
          </a:stretch>
        </p:blipFill>
        <p:spPr>
          <a:xfrm>
            <a:off x="5602164" y="1212743"/>
            <a:ext cx="2685629" cy="3711844"/>
          </a:xfrm>
          <a:prstGeom prst="rect">
            <a:avLst/>
          </a:prstGeom>
        </p:spPr>
      </p:pic>
    </p:spTree>
    <p:extLst>
      <p:ext uri="{BB962C8B-B14F-4D97-AF65-F5344CB8AC3E}">
        <p14:creationId xmlns:p14="http://schemas.microsoft.com/office/powerpoint/2010/main" val="1570097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729450" y="625025"/>
            <a:ext cx="7688700" cy="535200"/>
          </a:xfrm>
          <a:prstGeom prst="rect">
            <a:avLst/>
          </a:prstGeom>
        </p:spPr>
        <p:txBody>
          <a:bodyPr spcFirstLastPara="1" wrap="square" lIns="91425" tIns="91425" rIns="91425" bIns="91425" anchor="t" anchorCtr="0">
            <a:normAutofit fontScale="90000"/>
          </a:bodyPr>
          <a:lstStyle/>
          <a:p>
            <a:r>
              <a:rPr lang="en-US" b="1" i="0" dirty="0">
                <a:effectLst/>
                <a:latin typeface="Söhne"/>
              </a:rPr>
              <a:t>Test…</a:t>
            </a:r>
            <a:r>
              <a:rPr lang="en-US" dirty="0"/>
              <a:t> cont’d</a:t>
            </a:r>
            <a:br>
              <a:rPr lang="en-US" b="1" i="0" dirty="0">
                <a:effectLst/>
                <a:latin typeface="Söhne"/>
              </a:rPr>
            </a:br>
            <a:endParaRPr dirty="0"/>
          </a:p>
        </p:txBody>
      </p:sp>
      <p:pic>
        <p:nvPicPr>
          <p:cNvPr id="3" name="Picture 2">
            <a:extLst>
              <a:ext uri="{FF2B5EF4-FFF2-40B4-BE49-F238E27FC236}">
                <a16:creationId xmlns:a16="http://schemas.microsoft.com/office/drawing/2014/main" id="{F2DA3A29-BA45-6392-8FA6-0B25E34D8476}"/>
              </a:ext>
            </a:extLst>
          </p:cNvPr>
          <p:cNvPicPr>
            <a:picLocks noChangeAspect="1"/>
          </p:cNvPicPr>
          <p:nvPr/>
        </p:nvPicPr>
        <p:blipFill>
          <a:blip r:embed="rId3"/>
          <a:stretch>
            <a:fillRect/>
          </a:stretch>
        </p:blipFill>
        <p:spPr>
          <a:xfrm>
            <a:off x="922900" y="1325105"/>
            <a:ext cx="3261644" cy="3621434"/>
          </a:xfrm>
          <a:prstGeom prst="rect">
            <a:avLst/>
          </a:prstGeom>
        </p:spPr>
      </p:pic>
    </p:spTree>
    <p:extLst>
      <p:ext uri="{BB962C8B-B14F-4D97-AF65-F5344CB8AC3E}">
        <p14:creationId xmlns:p14="http://schemas.microsoft.com/office/powerpoint/2010/main" val="39431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6250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Enhancement Ideas</a:t>
            </a:r>
          </a:p>
        </p:txBody>
      </p:sp>
      <p:sp>
        <p:nvSpPr>
          <p:cNvPr id="106" name="Google Shape;106;p16"/>
          <p:cNvSpPr txBox="1">
            <a:spLocks noGrp="1"/>
          </p:cNvSpPr>
          <p:nvPr>
            <p:ph type="body" idx="1"/>
          </p:nvPr>
        </p:nvSpPr>
        <p:spPr>
          <a:xfrm>
            <a:off x="729450" y="1359500"/>
            <a:ext cx="7688700" cy="3266744"/>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Possible enhancements include:</a:t>
            </a:r>
          </a:p>
          <a:p>
            <a:pPr marL="0" lvl="0" indent="0" algn="l" rtl="0">
              <a:spcBef>
                <a:spcPts val="0"/>
              </a:spcBef>
              <a:spcAft>
                <a:spcPts val="1200"/>
              </a:spcAft>
              <a:buNone/>
            </a:pPr>
            <a:endParaRPr lang="en-US" dirty="0"/>
          </a:p>
          <a:p>
            <a:pPr marL="285750" indent="-285750">
              <a:spcAft>
                <a:spcPts val="1200"/>
              </a:spcAft>
              <a:buFont typeface="Wingdings" panose="05000000000000000000" pitchFamily="2" charset="2"/>
              <a:buChar char="§"/>
            </a:pPr>
            <a:r>
              <a:rPr lang="en-US" dirty="0"/>
              <a:t>Implementing advanced noise reduction techniques.</a:t>
            </a:r>
          </a:p>
          <a:p>
            <a:pPr marL="285750" indent="-285750">
              <a:spcAft>
                <a:spcPts val="1200"/>
              </a:spcAft>
              <a:buFont typeface="Wingdings" panose="05000000000000000000" pitchFamily="2" charset="2"/>
              <a:buChar char="§"/>
            </a:pPr>
            <a:r>
              <a:rPr lang="en-US" dirty="0"/>
              <a:t>Experimenting with various thresholding methods for improved object segmentation.</a:t>
            </a:r>
          </a:p>
          <a:p>
            <a:pPr marL="285750" indent="-285750">
              <a:spcAft>
                <a:spcPts val="1200"/>
              </a:spcAft>
              <a:buFont typeface="Wingdings" panose="05000000000000000000" pitchFamily="2" charset="2"/>
              <a:buChar char="§"/>
            </a:pPr>
            <a:r>
              <a:rPr lang="en-US" dirty="0"/>
              <a:t>Exploring shape recognition techniques beyond basic geometries.</a:t>
            </a:r>
          </a:p>
        </p:txBody>
      </p:sp>
    </p:spTree>
    <p:extLst>
      <p:ext uri="{BB962C8B-B14F-4D97-AF65-F5344CB8AC3E}">
        <p14:creationId xmlns:p14="http://schemas.microsoft.com/office/powerpoint/2010/main" val="3795919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6250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Conclusion</a:t>
            </a:r>
          </a:p>
        </p:txBody>
      </p:sp>
      <p:sp>
        <p:nvSpPr>
          <p:cNvPr id="106" name="Google Shape;106;p16"/>
          <p:cNvSpPr txBox="1">
            <a:spLocks noGrp="1"/>
          </p:cNvSpPr>
          <p:nvPr>
            <p:ph type="body" idx="1"/>
          </p:nvPr>
        </p:nvSpPr>
        <p:spPr>
          <a:xfrm>
            <a:off x="729450" y="1359500"/>
            <a:ext cx="7688700" cy="2422086"/>
          </a:xfrm>
          <a:prstGeom prst="rect">
            <a:avLst/>
          </a:prstGeom>
        </p:spPr>
        <p:txBody>
          <a:bodyPr spcFirstLastPara="1" wrap="square" lIns="91425" tIns="91425" rIns="91425" bIns="91425" anchor="t" anchorCtr="0">
            <a:normAutofit/>
          </a:bodyPr>
          <a:lstStyle/>
          <a:p>
            <a:pPr marL="0" lvl="0" indent="0" algn="just" rtl="0">
              <a:lnSpc>
                <a:spcPct val="200000"/>
              </a:lnSpc>
              <a:spcBef>
                <a:spcPts val="0"/>
              </a:spcBef>
              <a:spcAft>
                <a:spcPts val="1200"/>
              </a:spcAft>
              <a:buNone/>
            </a:pPr>
            <a:r>
              <a:rPr lang="en-US" dirty="0"/>
              <a:t>The pattern recognition process involves several key steps, including noise reduction, histogram analysis, thresholding, connectivity analysis, and pattern recognition. Each step contributes to the accurate identification and classification of objects within an image. The implementation and testing of these steps demonstrate their importance in image processing applications.</a:t>
            </a:r>
          </a:p>
        </p:txBody>
      </p:sp>
    </p:spTree>
    <p:extLst>
      <p:ext uri="{BB962C8B-B14F-4D97-AF65-F5344CB8AC3E}">
        <p14:creationId xmlns:p14="http://schemas.microsoft.com/office/powerpoint/2010/main" val="441869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6250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References</a:t>
            </a:r>
          </a:p>
        </p:txBody>
      </p:sp>
      <p:sp>
        <p:nvSpPr>
          <p:cNvPr id="106" name="Google Shape;106;p16"/>
          <p:cNvSpPr txBox="1">
            <a:spLocks noGrp="1"/>
          </p:cNvSpPr>
          <p:nvPr>
            <p:ph type="body" idx="1"/>
          </p:nvPr>
        </p:nvSpPr>
        <p:spPr>
          <a:xfrm>
            <a:off x="729450" y="1359500"/>
            <a:ext cx="7688700" cy="2422086"/>
          </a:xfrm>
          <a:prstGeom prst="rect">
            <a:avLst/>
          </a:prstGeom>
        </p:spPr>
        <p:txBody>
          <a:bodyPr spcFirstLastPara="1" wrap="square" lIns="91425" tIns="91425" rIns="91425" bIns="91425" anchor="t" anchorCtr="0">
            <a:normAutofit fontScale="92500" lnSpcReduction="10000"/>
          </a:bodyPr>
          <a:lstStyle/>
          <a:p>
            <a:pPr marL="0" lvl="0" indent="0" algn="just" rtl="0">
              <a:lnSpc>
                <a:spcPct val="100000"/>
              </a:lnSpc>
              <a:spcBef>
                <a:spcPts val="0"/>
              </a:spcBef>
              <a:spcAft>
                <a:spcPts val="1200"/>
              </a:spcAft>
              <a:buNone/>
            </a:pPr>
            <a:r>
              <a:rPr lang="en-US" dirty="0"/>
              <a:t>Open CV Documentation </a:t>
            </a:r>
          </a:p>
          <a:p>
            <a:pPr marL="285750" lvl="0" indent="-285750" algn="just" rtl="0">
              <a:lnSpc>
                <a:spcPct val="200000"/>
              </a:lnSpc>
              <a:spcBef>
                <a:spcPts val="0"/>
              </a:spcBef>
              <a:spcAft>
                <a:spcPts val="1200"/>
              </a:spcAft>
              <a:buFont typeface="Wingdings" panose="05000000000000000000" pitchFamily="2" charset="2"/>
              <a:buChar char="§"/>
            </a:pPr>
            <a:r>
              <a:rPr lang="en-US" dirty="0">
                <a:hlinkClick r:id="rId3"/>
              </a:rPr>
              <a:t>https://docs.opencv.org/</a:t>
            </a:r>
            <a:r>
              <a:rPr lang="en-US" dirty="0"/>
              <a:t>   </a:t>
            </a:r>
          </a:p>
          <a:p>
            <a:pPr marL="0" lvl="0" indent="0" algn="just" rtl="0">
              <a:lnSpc>
                <a:spcPct val="200000"/>
              </a:lnSpc>
              <a:spcBef>
                <a:spcPts val="0"/>
              </a:spcBef>
              <a:spcAft>
                <a:spcPts val="1200"/>
              </a:spcAft>
              <a:buNone/>
            </a:pPr>
            <a:r>
              <a:rPr lang="en-US" dirty="0"/>
              <a:t> Mikaela </a:t>
            </a:r>
            <a:r>
              <a:rPr lang="en-US" dirty="0" err="1"/>
              <a:t>Montaos's</a:t>
            </a:r>
            <a:r>
              <a:rPr lang="en-US" dirty="0"/>
              <a:t> OpenCV code </a:t>
            </a:r>
          </a:p>
          <a:p>
            <a:pPr marL="285750" lvl="0" indent="-285750" algn="just" rtl="0">
              <a:lnSpc>
                <a:spcPct val="200000"/>
              </a:lnSpc>
              <a:spcBef>
                <a:spcPts val="0"/>
              </a:spcBef>
              <a:spcAft>
                <a:spcPts val="1200"/>
              </a:spcAft>
              <a:buFont typeface="Wingdings" panose="05000000000000000000" pitchFamily="2" charset="2"/>
              <a:buChar char="§"/>
            </a:pPr>
            <a:r>
              <a:rPr lang="en-US" dirty="0">
                <a:hlinkClick r:id="rId4"/>
              </a:rPr>
              <a:t>https://hc.labnet.sfbu.edu/~henry/sfbu/course/image/pattern_recog/hw/2020_fall/Mikaela_Montaos_python_OpenCV.pdf</a:t>
            </a:r>
            <a:endParaRPr lang="en-US" dirty="0"/>
          </a:p>
        </p:txBody>
      </p:sp>
    </p:spTree>
    <p:extLst>
      <p:ext uri="{BB962C8B-B14F-4D97-AF65-F5344CB8AC3E}">
        <p14:creationId xmlns:p14="http://schemas.microsoft.com/office/powerpoint/2010/main" val="594135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729450" y="5827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Table of Contents</a:t>
            </a:r>
            <a:endParaRPr/>
          </a:p>
          <a:p>
            <a:pPr marL="0" lvl="0" indent="0" algn="l" rtl="0">
              <a:spcBef>
                <a:spcPts val="0"/>
              </a:spcBef>
              <a:spcAft>
                <a:spcPts val="0"/>
              </a:spcAft>
              <a:buNone/>
            </a:pPr>
            <a:endParaRPr/>
          </a:p>
        </p:txBody>
      </p:sp>
      <p:sp>
        <p:nvSpPr>
          <p:cNvPr id="94" name="Google Shape;94;p14"/>
          <p:cNvSpPr txBox="1">
            <a:spLocks noGrp="1"/>
          </p:cNvSpPr>
          <p:nvPr>
            <p:ph type="body" idx="1"/>
          </p:nvPr>
        </p:nvSpPr>
        <p:spPr>
          <a:xfrm>
            <a:off x="729450" y="1350450"/>
            <a:ext cx="7688700" cy="35325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rgbClr val="444654"/>
              </a:buClr>
              <a:buSzPts val="1200"/>
              <a:buFont typeface="Lato"/>
              <a:buAutoNum type="arabicPeriod"/>
            </a:pPr>
            <a:r>
              <a:rPr lang="en" sz="1200" dirty="0">
                <a:solidFill>
                  <a:srgbClr val="444654"/>
                </a:solidFill>
                <a:highlight>
                  <a:schemeClr val="lt1"/>
                </a:highlight>
              </a:rPr>
              <a:t>Introduction</a:t>
            </a:r>
            <a:endParaRPr sz="1200" dirty="0">
              <a:solidFill>
                <a:srgbClr val="444654"/>
              </a:solidFill>
              <a:highlight>
                <a:schemeClr val="lt1"/>
              </a:highlight>
            </a:endParaRPr>
          </a:p>
          <a:p>
            <a:pPr marL="457200" lvl="0" indent="-304800" algn="l" rtl="0">
              <a:spcBef>
                <a:spcPts val="0"/>
              </a:spcBef>
              <a:spcAft>
                <a:spcPts val="0"/>
              </a:spcAft>
              <a:buClr>
                <a:srgbClr val="444654"/>
              </a:buClr>
              <a:buSzPts val="1200"/>
              <a:buFont typeface="Lato"/>
              <a:buAutoNum type="arabicPeriod"/>
            </a:pPr>
            <a:r>
              <a:rPr lang="en" sz="1200" dirty="0">
                <a:solidFill>
                  <a:srgbClr val="444654"/>
                </a:solidFill>
                <a:highlight>
                  <a:schemeClr val="lt1"/>
                </a:highlight>
              </a:rPr>
              <a:t>Design</a:t>
            </a:r>
            <a:endParaRPr sz="1200" dirty="0">
              <a:solidFill>
                <a:srgbClr val="444654"/>
              </a:solidFill>
              <a:highlight>
                <a:schemeClr val="lt1"/>
              </a:highlight>
            </a:endParaRPr>
          </a:p>
          <a:p>
            <a:pPr marL="914400" lvl="1" indent="-304800" algn="l" rtl="0">
              <a:spcBef>
                <a:spcPts val="0"/>
              </a:spcBef>
              <a:spcAft>
                <a:spcPts val="0"/>
              </a:spcAft>
              <a:buClr>
                <a:srgbClr val="444654"/>
              </a:buClr>
              <a:buSzPts val="1200"/>
              <a:buFont typeface="Lato"/>
              <a:buAutoNum type="alphaLcPeriod"/>
            </a:pPr>
            <a:r>
              <a:rPr lang="en-US" sz="1200" dirty="0">
                <a:solidFill>
                  <a:srgbClr val="444654"/>
                </a:solidFill>
                <a:highlight>
                  <a:schemeClr val="lt1"/>
                </a:highlight>
              </a:rPr>
              <a:t>Noise Reduction by using Gaussian Filter</a:t>
            </a:r>
          </a:p>
          <a:p>
            <a:pPr marL="914400" lvl="1" indent="-304800" algn="l" rtl="0">
              <a:spcBef>
                <a:spcPts val="0"/>
              </a:spcBef>
              <a:spcAft>
                <a:spcPts val="0"/>
              </a:spcAft>
              <a:buClr>
                <a:srgbClr val="444654"/>
              </a:buClr>
              <a:buSzPts val="1200"/>
              <a:buFont typeface="Lato"/>
              <a:buAutoNum type="alphaLcPeriod"/>
            </a:pPr>
            <a:r>
              <a:rPr lang="en" sz="1200" dirty="0">
                <a:solidFill>
                  <a:srgbClr val="444654"/>
                </a:solidFill>
                <a:highlight>
                  <a:schemeClr val="lt1"/>
                </a:highlight>
              </a:rPr>
              <a:t>Histogram</a:t>
            </a:r>
            <a:endParaRPr sz="1200" dirty="0">
              <a:solidFill>
                <a:srgbClr val="444654"/>
              </a:solidFill>
              <a:highlight>
                <a:schemeClr val="lt1"/>
              </a:highlight>
            </a:endParaRPr>
          </a:p>
          <a:p>
            <a:pPr marL="914400" lvl="1" indent="-304800" algn="l" rtl="0">
              <a:spcBef>
                <a:spcPts val="0"/>
              </a:spcBef>
              <a:spcAft>
                <a:spcPts val="0"/>
              </a:spcAft>
              <a:buClr>
                <a:srgbClr val="444654"/>
              </a:buClr>
              <a:buSzPts val="1200"/>
              <a:buFont typeface="Lato"/>
              <a:buAutoNum type="alphaLcPeriod"/>
            </a:pPr>
            <a:r>
              <a:rPr lang="en" sz="1200" dirty="0">
                <a:solidFill>
                  <a:srgbClr val="444654"/>
                </a:solidFill>
                <a:highlight>
                  <a:schemeClr val="lt1"/>
                </a:highlight>
              </a:rPr>
              <a:t>Thresholding</a:t>
            </a:r>
            <a:endParaRPr sz="1200" dirty="0">
              <a:solidFill>
                <a:srgbClr val="444654"/>
              </a:solidFill>
              <a:highlight>
                <a:schemeClr val="lt1"/>
              </a:highlight>
            </a:endParaRPr>
          </a:p>
          <a:p>
            <a:pPr marL="914400" lvl="1" indent="-304800" algn="l" rtl="0">
              <a:spcBef>
                <a:spcPts val="0"/>
              </a:spcBef>
              <a:spcAft>
                <a:spcPts val="0"/>
              </a:spcAft>
              <a:buClr>
                <a:srgbClr val="444654"/>
              </a:buClr>
              <a:buSzPts val="1200"/>
              <a:buFont typeface="Lato"/>
              <a:buAutoNum type="alphaLcPeriod"/>
            </a:pPr>
            <a:r>
              <a:rPr lang="en" sz="1200" dirty="0">
                <a:solidFill>
                  <a:srgbClr val="444654"/>
                </a:solidFill>
                <a:highlight>
                  <a:schemeClr val="lt1"/>
                </a:highlight>
              </a:rPr>
              <a:t>Pattern Recognition</a:t>
            </a:r>
            <a:endParaRPr sz="1200" dirty="0">
              <a:solidFill>
                <a:srgbClr val="444654"/>
              </a:solidFill>
              <a:highlight>
                <a:schemeClr val="lt1"/>
              </a:highlight>
            </a:endParaRPr>
          </a:p>
          <a:p>
            <a:pPr marL="457200" lvl="0" indent="-304800" algn="l" rtl="0">
              <a:spcBef>
                <a:spcPts val="0"/>
              </a:spcBef>
              <a:spcAft>
                <a:spcPts val="0"/>
              </a:spcAft>
              <a:buClr>
                <a:srgbClr val="444654"/>
              </a:buClr>
              <a:buSzPts val="1200"/>
              <a:buFont typeface="Lato"/>
              <a:buAutoNum type="arabicPeriod"/>
            </a:pPr>
            <a:r>
              <a:rPr lang="en" sz="1200" dirty="0">
                <a:solidFill>
                  <a:srgbClr val="444654"/>
                </a:solidFill>
                <a:highlight>
                  <a:schemeClr val="lt1"/>
                </a:highlight>
              </a:rPr>
              <a:t>Implementation</a:t>
            </a:r>
            <a:endParaRPr sz="1200" dirty="0">
              <a:solidFill>
                <a:srgbClr val="444654"/>
              </a:solidFill>
              <a:highlight>
                <a:schemeClr val="lt1"/>
              </a:highlight>
            </a:endParaRPr>
          </a:p>
          <a:p>
            <a:pPr marL="914400" lvl="1" indent="-304800" algn="l" rtl="0">
              <a:spcBef>
                <a:spcPts val="0"/>
              </a:spcBef>
              <a:spcAft>
                <a:spcPts val="0"/>
              </a:spcAft>
              <a:buClr>
                <a:srgbClr val="444654"/>
              </a:buClr>
              <a:buSzPts val="1200"/>
              <a:buFont typeface="Lato"/>
              <a:buAutoNum type="alphaLcPeriod"/>
            </a:pPr>
            <a:r>
              <a:rPr lang="en-US" sz="1200" dirty="0">
                <a:solidFill>
                  <a:srgbClr val="444654"/>
                </a:solidFill>
                <a:highlight>
                  <a:schemeClr val="lt1"/>
                </a:highlight>
              </a:rPr>
              <a:t>Python Code</a:t>
            </a:r>
            <a:endParaRPr sz="1200" dirty="0">
              <a:solidFill>
                <a:srgbClr val="444654"/>
              </a:solidFill>
              <a:highlight>
                <a:schemeClr val="lt1"/>
              </a:highlight>
            </a:endParaRPr>
          </a:p>
          <a:p>
            <a:pPr marL="457200" lvl="0" indent="-304800" algn="l" rtl="0">
              <a:spcBef>
                <a:spcPts val="0"/>
              </a:spcBef>
              <a:spcAft>
                <a:spcPts val="0"/>
              </a:spcAft>
              <a:buClr>
                <a:srgbClr val="444654"/>
              </a:buClr>
              <a:buSzPts val="1200"/>
              <a:buFont typeface="Lato"/>
              <a:buAutoNum type="arabicPeriod"/>
            </a:pPr>
            <a:r>
              <a:rPr lang="en" sz="1200" dirty="0">
                <a:solidFill>
                  <a:srgbClr val="444654"/>
                </a:solidFill>
                <a:highlight>
                  <a:schemeClr val="lt1"/>
                </a:highlight>
              </a:rPr>
              <a:t>Testing</a:t>
            </a:r>
            <a:endParaRPr sz="1200" dirty="0">
              <a:solidFill>
                <a:srgbClr val="444654"/>
              </a:solidFill>
              <a:highlight>
                <a:schemeClr val="lt1"/>
              </a:highlight>
            </a:endParaRPr>
          </a:p>
          <a:p>
            <a:pPr marL="457200" lvl="0" indent="-304800" algn="l" rtl="0">
              <a:spcBef>
                <a:spcPts val="0"/>
              </a:spcBef>
              <a:spcAft>
                <a:spcPts val="0"/>
              </a:spcAft>
              <a:buClr>
                <a:srgbClr val="444654"/>
              </a:buClr>
              <a:buSzPts val="1200"/>
              <a:buFont typeface="Lato"/>
              <a:buAutoNum type="arabicPeriod"/>
            </a:pPr>
            <a:r>
              <a:rPr lang="en" sz="1200" dirty="0">
                <a:solidFill>
                  <a:srgbClr val="444654"/>
                </a:solidFill>
                <a:highlight>
                  <a:schemeClr val="lt1"/>
                </a:highlight>
              </a:rPr>
              <a:t>Enhancement Ideas</a:t>
            </a:r>
            <a:endParaRPr sz="1200" dirty="0">
              <a:solidFill>
                <a:srgbClr val="444654"/>
              </a:solidFill>
              <a:highlight>
                <a:schemeClr val="lt1"/>
              </a:highlight>
            </a:endParaRPr>
          </a:p>
          <a:p>
            <a:pPr marL="457200" lvl="0" indent="-304800" algn="l" rtl="0">
              <a:spcBef>
                <a:spcPts val="0"/>
              </a:spcBef>
              <a:spcAft>
                <a:spcPts val="0"/>
              </a:spcAft>
              <a:buClr>
                <a:srgbClr val="444654"/>
              </a:buClr>
              <a:buSzPts val="1200"/>
              <a:buFont typeface="Lato"/>
              <a:buAutoNum type="arabicPeriod"/>
            </a:pPr>
            <a:r>
              <a:rPr lang="en" sz="1200" dirty="0">
                <a:solidFill>
                  <a:srgbClr val="444654"/>
                </a:solidFill>
                <a:highlight>
                  <a:schemeClr val="lt1"/>
                </a:highlight>
              </a:rPr>
              <a:t>Conclusion</a:t>
            </a:r>
            <a:endParaRPr sz="1200" dirty="0">
              <a:solidFill>
                <a:srgbClr val="444654"/>
              </a:solidFill>
              <a:highlight>
                <a:schemeClr val="lt1"/>
              </a:highlight>
            </a:endParaRPr>
          </a:p>
          <a:p>
            <a:pPr marL="457200" lvl="0" indent="-304800" algn="l" rtl="0">
              <a:spcBef>
                <a:spcPts val="0"/>
              </a:spcBef>
              <a:spcAft>
                <a:spcPts val="0"/>
              </a:spcAft>
              <a:buClr>
                <a:srgbClr val="444654"/>
              </a:buClr>
              <a:buSzPts val="1200"/>
              <a:buFont typeface="Lato"/>
              <a:buAutoNum type="arabicPeriod"/>
            </a:pPr>
            <a:r>
              <a:rPr lang="en" sz="1200" dirty="0">
                <a:solidFill>
                  <a:srgbClr val="444654"/>
                </a:solidFill>
                <a:highlight>
                  <a:schemeClr val="lt1"/>
                </a:highlight>
              </a:rPr>
              <a:t>Bibliography / References</a:t>
            </a:r>
            <a:endParaRPr sz="1200" dirty="0">
              <a:solidFill>
                <a:srgbClr val="444654"/>
              </a:solidFill>
              <a:highlight>
                <a:schemeClr val="lt1"/>
              </a:highlight>
            </a:endParaRPr>
          </a:p>
          <a:p>
            <a:pPr marL="0" lvl="0" indent="0" algn="l" rtl="0">
              <a:spcBef>
                <a:spcPts val="1500"/>
              </a:spcBef>
              <a:spcAft>
                <a:spcPts val="12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729450" y="6250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100" name="Google Shape;100;p15"/>
          <p:cNvSpPr txBox="1">
            <a:spLocks noGrp="1"/>
          </p:cNvSpPr>
          <p:nvPr>
            <p:ph type="body" idx="1"/>
          </p:nvPr>
        </p:nvSpPr>
        <p:spPr>
          <a:xfrm>
            <a:off x="729450" y="1359500"/>
            <a:ext cx="7688700" cy="3574800"/>
          </a:xfrm>
          <a:prstGeom prst="rect">
            <a:avLst/>
          </a:prstGeom>
        </p:spPr>
        <p:txBody>
          <a:bodyPr spcFirstLastPara="1" wrap="square" lIns="91425" tIns="91425" rIns="91425" bIns="91425" anchor="t" anchorCtr="0">
            <a:normAutofit/>
          </a:bodyPr>
          <a:lstStyle/>
          <a:p>
            <a:pPr marL="0" lvl="0" indent="0" algn="just" rtl="0">
              <a:lnSpc>
                <a:spcPct val="200000"/>
              </a:lnSpc>
              <a:spcBef>
                <a:spcPts val="0"/>
              </a:spcBef>
              <a:spcAft>
                <a:spcPts val="1200"/>
              </a:spcAft>
              <a:buNone/>
            </a:pPr>
            <a:r>
              <a:rPr lang="en" dirty="0"/>
              <a:t>This technical report outlines the process of pattern recognition using image processing techniques. The main goal of this process is </a:t>
            </a:r>
            <a:r>
              <a:rPr lang="en-US" dirty="0"/>
              <a:t>to remove salt and pepper noises within an image by using the OpenCV library and do JPG image convolution with Gaussian Filter</a:t>
            </a:r>
            <a:r>
              <a:rPr lang="en" dirty="0"/>
              <a:t>.</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6250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Design</a:t>
            </a:r>
            <a:endParaRPr dirty="0"/>
          </a:p>
        </p:txBody>
      </p:sp>
      <p:sp>
        <p:nvSpPr>
          <p:cNvPr id="106" name="Google Shape;106;p16"/>
          <p:cNvSpPr txBox="1">
            <a:spLocks noGrp="1"/>
          </p:cNvSpPr>
          <p:nvPr>
            <p:ph type="body" idx="1"/>
          </p:nvPr>
        </p:nvSpPr>
        <p:spPr>
          <a:xfrm>
            <a:off x="729450" y="1359500"/>
            <a:ext cx="7688700" cy="1974097"/>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US" sz="1800" b="1" dirty="0"/>
              <a:t>Noise Reduction by using Gaussian Filter</a:t>
            </a:r>
          </a:p>
          <a:p>
            <a:pPr marL="0" lvl="0" indent="0" algn="l" rtl="0">
              <a:lnSpc>
                <a:spcPct val="210000"/>
              </a:lnSpc>
              <a:spcBef>
                <a:spcPts val="0"/>
              </a:spcBef>
              <a:spcAft>
                <a:spcPts val="1200"/>
              </a:spcAft>
              <a:buNone/>
            </a:pPr>
            <a:r>
              <a:rPr lang="en-US" dirty="0"/>
              <a:t>Noise reduction by using Gaussian Filter is performed to remove salt and pepper. The technique provides a basic outline of how to use OpenCV to perform image convolution with a Gaussian filter to remove salt and pepper noise.</a:t>
            </a:r>
            <a:endParaRPr dirty="0"/>
          </a:p>
        </p:txBody>
      </p:sp>
      <p:sp>
        <p:nvSpPr>
          <p:cNvPr id="2" name="Google Shape;106;p16">
            <a:extLst>
              <a:ext uri="{FF2B5EF4-FFF2-40B4-BE49-F238E27FC236}">
                <a16:creationId xmlns:a16="http://schemas.microsoft.com/office/drawing/2014/main" id="{F2821FD7-81AE-D6A6-DEA1-48FEB7B9E3A7}"/>
              </a:ext>
            </a:extLst>
          </p:cNvPr>
          <p:cNvSpPr txBox="1">
            <a:spLocks/>
          </p:cNvSpPr>
          <p:nvPr/>
        </p:nvSpPr>
        <p:spPr>
          <a:xfrm>
            <a:off x="725850" y="3333597"/>
            <a:ext cx="7688700" cy="1974097"/>
          </a:xfrm>
          <a:prstGeom prst="rect">
            <a:avLst/>
          </a:prstGeom>
          <a:noFill/>
          <a:ln>
            <a:noFill/>
          </a:ln>
        </p:spPr>
        <p:txBody>
          <a:bodyPr spcFirstLastPara="1" wrap="square" lIns="91425" tIns="91425" rIns="91425" bIns="91425" anchor="t" anchorCtr="0">
            <a:normAutofit fontScale="92500" lnSpcReduction="10000"/>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spcAft>
                <a:spcPts val="1200"/>
              </a:spcAft>
              <a:buFont typeface="Lato"/>
              <a:buNone/>
            </a:pPr>
            <a:r>
              <a:rPr lang="en-US" sz="1800" b="1" dirty="0"/>
              <a:t>Histogram</a:t>
            </a:r>
          </a:p>
          <a:p>
            <a:pPr marL="0" indent="0">
              <a:lnSpc>
                <a:spcPct val="210000"/>
              </a:lnSpc>
              <a:spcAft>
                <a:spcPts val="1200"/>
              </a:spcAft>
              <a:buFont typeface="Lato"/>
              <a:buNone/>
            </a:pPr>
            <a:r>
              <a:rPr lang="en-US" sz="1400" dirty="0"/>
              <a:t>The histogram is utilized to determine the threshold value required for subsequent thresholding. The OpenCV library is used for this purpose. A sample code in Python will be presented to compute and plot the histogram of the input image.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6250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Design… cont’d</a:t>
            </a:r>
            <a:endParaRPr dirty="0"/>
          </a:p>
        </p:txBody>
      </p:sp>
      <p:sp>
        <p:nvSpPr>
          <p:cNvPr id="106" name="Google Shape;106;p16"/>
          <p:cNvSpPr txBox="1">
            <a:spLocks noGrp="1"/>
          </p:cNvSpPr>
          <p:nvPr>
            <p:ph type="body" idx="1"/>
          </p:nvPr>
        </p:nvSpPr>
        <p:spPr>
          <a:xfrm>
            <a:off x="729450" y="1334270"/>
            <a:ext cx="7688700" cy="2183845"/>
          </a:xfrm>
          <a:prstGeom prst="rect">
            <a:avLst/>
          </a:prstGeom>
        </p:spPr>
        <p:txBody>
          <a:bodyPr spcFirstLastPara="1" wrap="square" lIns="91425" tIns="91425" rIns="91425" bIns="91425" anchor="t" anchorCtr="0">
            <a:normAutofit fontScale="92500" lnSpcReduction="10000"/>
          </a:bodyPr>
          <a:lstStyle/>
          <a:p>
            <a:pPr marL="0" lvl="0" indent="0" algn="l" rtl="0">
              <a:lnSpc>
                <a:spcPct val="220000"/>
              </a:lnSpc>
              <a:spcBef>
                <a:spcPts val="0"/>
              </a:spcBef>
              <a:spcAft>
                <a:spcPts val="1200"/>
              </a:spcAft>
              <a:buNone/>
            </a:pPr>
            <a:r>
              <a:rPr lang="en-US" sz="1800" b="1" dirty="0"/>
              <a:t>Thresholding</a:t>
            </a:r>
          </a:p>
          <a:p>
            <a:pPr marL="0" lvl="0" indent="0" algn="l" rtl="0">
              <a:lnSpc>
                <a:spcPct val="160000"/>
              </a:lnSpc>
              <a:spcBef>
                <a:spcPts val="0"/>
              </a:spcBef>
              <a:spcAft>
                <a:spcPts val="1200"/>
              </a:spcAft>
              <a:buNone/>
            </a:pPr>
            <a:r>
              <a:rPr lang="en-US" dirty="0"/>
              <a:t>Thresholding is crucial for converting a grayscale image into a binary image. Two methods for thresholding are explained: global thresholding and Otsu's thresholding. The latter iterates through potential threshold values to minimize the sum of foreground and background spreads. Code snippets are provided for thresholding using various techniques, including Gaussian filtering.</a:t>
            </a:r>
            <a:endParaRPr dirty="0"/>
          </a:p>
        </p:txBody>
      </p:sp>
      <p:pic>
        <p:nvPicPr>
          <p:cNvPr id="4" name="Picture 3">
            <a:extLst>
              <a:ext uri="{FF2B5EF4-FFF2-40B4-BE49-F238E27FC236}">
                <a16:creationId xmlns:a16="http://schemas.microsoft.com/office/drawing/2014/main" id="{A365FEB6-3A71-A1A0-1BA7-D2A66D9C1004}"/>
              </a:ext>
            </a:extLst>
          </p:cNvPr>
          <p:cNvPicPr>
            <a:picLocks noChangeAspect="1"/>
          </p:cNvPicPr>
          <p:nvPr/>
        </p:nvPicPr>
        <p:blipFill>
          <a:blip r:embed="rId3"/>
          <a:stretch>
            <a:fillRect/>
          </a:stretch>
        </p:blipFill>
        <p:spPr>
          <a:xfrm>
            <a:off x="1827645" y="3733777"/>
            <a:ext cx="4919730" cy="784698"/>
          </a:xfrm>
          <a:prstGeom prst="rect">
            <a:avLst/>
          </a:prstGeom>
        </p:spPr>
      </p:pic>
      <p:sp>
        <p:nvSpPr>
          <p:cNvPr id="6" name="TextBox 5">
            <a:extLst>
              <a:ext uri="{FF2B5EF4-FFF2-40B4-BE49-F238E27FC236}">
                <a16:creationId xmlns:a16="http://schemas.microsoft.com/office/drawing/2014/main" id="{CD7E220D-000A-1354-3526-A2D213E88D7E}"/>
              </a:ext>
            </a:extLst>
          </p:cNvPr>
          <p:cNvSpPr txBox="1"/>
          <p:nvPr/>
        </p:nvSpPr>
        <p:spPr>
          <a:xfrm>
            <a:off x="725850" y="3492866"/>
            <a:ext cx="4572000" cy="307777"/>
          </a:xfrm>
          <a:prstGeom prst="rect">
            <a:avLst/>
          </a:prstGeom>
          <a:noFill/>
        </p:spPr>
        <p:txBody>
          <a:bodyPr wrap="square">
            <a:spAutoFit/>
          </a:bodyPr>
          <a:lstStyle/>
          <a:p>
            <a:r>
              <a:rPr lang="en-US" b="1" dirty="0">
                <a:latin typeface="Lato" panose="020F0502020204030203" pitchFamily="34" charset="0"/>
                <a:ea typeface="Lato" panose="020F0502020204030203" pitchFamily="34" charset="0"/>
                <a:cs typeface="Lato" panose="020F0502020204030203" pitchFamily="34" charset="0"/>
              </a:rPr>
              <a:t>THRESH_BINARY</a:t>
            </a:r>
          </a:p>
        </p:txBody>
      </p:sp>
      <p:sp>
        <p:nvSpPr>
          <p:cNvPr id="7" name="TextBox 6">
            <a:extLst>
              <a:ext uri="{FF2B5EF4-FFF2-40B4-BE49-F238E27FC236}">
                <a16:creationId xmlns:a16="http://schemas.microsoft.com/office/drawing/2014/main" id="{DB9D365B-026D-D28D-F532-CA3142893BE8}"/>
              </a:ext>
            </a:extLst>
          </p:cNvPr>
          <p:cNvSpPr txBox="1"/>
          <p:nvPr/>
        </p:nvSpPr>
        <p:spPr>
          <a:xfrm>
            <a:off x="725850" y="4692520"/>
            <a:ext cx="8054895" cy="369332"/>
          </a:xfrm>
          <a:prstGeom prst="rect">
            <a:avLst/>
          </a:prstGeom>
          <a:noFill/>
        </p:spPr>
        <p:txBody>
          <a:bodyPr wrap="square">
            <a:spAutoFit/>
          </a:bodyPr>
          <a:lstStyle/>
          <a:p>
            <a:r>
              <a:rPr lang="en-US" b="1" dirty="0">
                <a:latin typeface="Lato" panose="020F0502020204030203" pitchFamily="34" charset="0"/>
                <a:ea typeface="Lato" panose="020F0502020204030203" pitchFamily="34" charset="0"/>
                <a:cs typeface="Lato" panose="020F0502020204030203" pitchFamily="34" charset="0"/>
              </a:rPr>
              <a:t>THRESH_OTSU: </a:t>
            </a:r>
            <a:r>
              <a:rPr lang="en-US" sz="1800" b="0" i="0" u="none" strike="noStrike" baseline="0" dirty="0">
                <a:solidFill>
                  <a:srgbClr val="000000"/>
                </a:solidFill>
                <a:latin typeface="Lato" panose="020F0502020204030203" pitchFamily="34" charset="0"/>
                <a:ea typeface="Lato" panose="020F0502020204030203" pitchFamily="34" charset="0"/>
                <a:cs typeface="Lato" panose="020F0502020204030203" pitchFamily="34" charset="0"/>
              </a:rPr>
              <a:t>uses the Otsu algorithm to choose the optimal threshold value </a:t>
            </a:r>
            <a:endParaRPr lang="en-US" b="1"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535147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6250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Design… cont’d</a:t>
            </a:r>
            <a:endParaRPr dirty="0"/>
          </a:p>
        </p:txBody>
      </p:sp>
      <p:sp>
        <p:nvSpPr>
          <p:cNvPr id="5" name="Google Shape;106;p16">
            <a:extLst>
              <a:ext uri="{FF2B5EF4-FFF2-40B4-BE49-F238E27FC236}">
                <a16:creationId xmlns:a16="http://schemas.microsoft.com/office/drawing/2014/main" id="{FD5CFBF8-6351-4E93-BF08-0B6EBF151133}"/>
              </a:ext>
            </a:extLst>
          </p:cNvPr>
          <p:cNvSpPr txBox="1">
            <a:spLocks noGrp="1"/>
          </p:cNvSpPr>
          <p:nvPr>
            <p:ph type="body" idx="1"/>
          </p:nvPr>
        </p:nvSpPr>
        <p:spPr>
          <a:xfrm>
            <a:off x="729450" y="1359499"/>
            <a:ext cx="7688700" cy="2894785"/>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sz="1800" b="1" dirty="0"/>
              <a:t>Pattern Recognition</a:t>
            </a:r>
          </a:p>
          <a:p>
            <a:pPr marL="0" lvl="0" indent="0" algn="l" rtl="0">
              <a:lnSpc>
                <a:spcPct val="220000"/>
              </a:lnSpc>
              <a:spcBef>
                <a:spcPts val="0"/>
              </a:spcBef>
              <a:spcAft>
                <a:spcPts val="1200"/>
              </a:spcAft>
              <a:buNone/>
            </a:pPr>
            <a:r>
              <a:rPr lang="en-US" dirty="0"/>
              <a:t>Pattern recognition involves identifying and classifying objects in the image. This step is implemented using the </a:t>
            </a:r>
            <a:r>
              <a:rPr lang="en-US" dirty="0" err="1"/>
              <a:t>openCV</a:t>
            </a:r>
            <a:r>
              <a:rPr lang="en-US" dirty="0"/>
              <a:t> library. The process includes finding contours, approximating shapes, and classifying them based on the number of sides. The code also demonstrates how to display the recognized shapes and their names on the image.</a:t>
            </a:r>
            <a:endParaRPr dirty="0"/>
          </a:p>
        </p:txBody>
      </p:sp>
    </p:spTree>
    <p:extLst>
      <p:ext uri="{BB962C8B-B14F-4D97-AF65-F5344CB8AC3E}">
        <p14:creationId xmlns:p14="http://schemas.microsoft.com/office/powerpoint/2010/main" val="3967344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6250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Implementation </a:t>
            </a:r>
            <a:endParaRPr dirty="0"/>
          </a:p>
        </p:txBody>
      </p:sp>
      <p:sp>
        <p:nvSpPr>
          <p:cNvPr id="106" name="Google Shape;106;p16"/>
          <p:cNvSpPr txBox="1">
            <a:spLocks noGrp="1"/>
          </p:cNvSpPr>
          <p:nvPr>
            <p:ph type="body" idx="1"/>
          </p:nvPr>
        </p:nvSpPr>
        <p:spPr>
          <a:xfrm>
            <a:off x="729450" y="1568726"/>
            <a:ext cx="7688700" cy="3463021"/>
          </a:xfrm>
          <a:prstGeom prst="rect">
            <a:avLst/>
          </a:prstGeom>
          <a:solidFill>
            <a:schemeClr val="bg2"/>
          </a:solidFill>
        </p:spPr>
        <p:txBody>
          <a:bodyPr spcFirstLastPara="1" wrap="square" lIns="91425" tIns="91425" rIns="91425" bIns="91425" anchor="t" anchorCtr="0">
            <a:normAutofit fontScale="40000" lnSpcReduction="20000"/>
          </a:bodyPr>
          <a:lstStyle/>
          <a:p>
            <a:pPr marL="146050" indent="0">
              <a:buNone/>
            </a:pPr>
            <a:r>
              <a:rPr lang="en-US" sz="2400" b="0" dirty="0">
                <a:solidFill>
                  <a:srgbClr val="C586C0"/>
                </a:solidFill>
                <a:effectLst/>
                <a:latin typeface="Consolas" panose="020B0609020204030204" pitchFamily="49" charset="0"/>
              </a:rPr>
              <a:t>import</a:t>
            </a:r>
            <a:r>
              <a:rPr lang="en-US" sz="2400" b="0" dirty="0">
                <a:solidFill>
                  <a:srgbClr val="CCCCCC"/>
                </a:solidFill>
                <a:effectLst/>
                <a:latin typeface="Consolas" panose="020B0609020204030204" pitchFamily="49" charset="0"/>
              </a:rPr>
              <a:t> </a:t>
            </a:r>
            <a:r>
              <a:rPr lang="en-US" sz="2400" b="0" dirty="0">
                <a:solidFill>
                  <a:srgbClr val="4EC9B0"/>
                </a:solidFill>
                <a:effectLst/>
                <a:latin typeface="Consolas" panose="020B0609020204030204" pitchFamily="49" charset="0"/>
              </a:rPr>
              <a:t>cv2</a:t>
            </a:r>
            <a:endParaRPr lang="en-US" sz="2400" b="0" dirty="0">
              <a:solidFill>
                <a:srgbClr val="CCCCCC"/>
              </a:solidFill>
              <a:effectLst/>
              <a:latin typeface="Consolas" panose="020B0609020204030204" pitchFamily="49" charset="0"/>
            </a:endParaRPr>
          </a:p>
          <a:p>
            <a:pPr marL="146050" indent="0">
              <a:buNone/>
            </a:pPr>
            <a:r>
              <a:rPr lang="en-US" sz="2400" b="0" dirty="0">
                <a:solidFill>
                  <a:srgbClr val="C586C0"/>
                </a:solidFill>
                <a:effectLst/>
                <a:latin typeface="Consolas" panose="020B0609020204030204" pitchFamily="49" charset="0"/>
              </a:rPr>
              <a:t>import</a:t>
            </a:r>
            <a:r>
              <a:rPr lang="en-US" sz="2400" b="0" dirty="0">
                <a:solidFill>
                  <a:srgbClr val="CCCCCC"/>
                </a:solidFill>
                <a:effectLst/>
                <a:latin typeface="Consolas" panose="020B0609020204030204" pitchFamily="49" charset="0"/>
              </a:rPr>
              <a:t> </a:t>
            </a:r>
            <a:r>
              <a:rPr lang="en-US" sz="2400" b="0" dirty="0">
                <a:solidFill>
                  <a:srgbClr val="4EC9B0"/>
                </a:solidFill>
                <a:effectLst/>
                <a:latin typeface="Consolas" panose="020B0609020204030204" pitchFamily="49" charset="0"/>
              </a:rPr>
              <a:t>numpy</a:t>
            </a:r>
            <a:r>
              <a:rPr lang="en-US" sz="2400" b="0" dirty="0">
                <a:solidFill>
                  <a:srgbClr val="CCCCCC"/>
                </a:solidFill>
                <a:effectLst/>
                <a:latin typeface="Consolas" panose="020B0609020204030204" pitchFamily="49" charset="0"/>
              </a:rPr>
              <a:t> </a:t>
            </a:r>
            <a:r>
              <a:rPr lang="en-US" sz="2400" b="0" dirty="0">
                <a:solidFill>
                  <a:srgbClr val="C586C0"/>
                </a:solidFill>
                <a:effectLst/>
                <a:latin typeface="Consolas" panose="020B0609020204030204" pitchFamily="49" charset="0"/>
              </a:rPr>
              <a:t>as</a:t>
            </a:r>
            <a:r>
              <a:rPr lang="en-US" sz="2400" b="0" dirty="0">
                <a:solidFill>
                  <a:srgbClr val="CCCCCC"/>
                </a:solidFill>
                <a:effectLst/>
                <a:latin typeface="Consolas" panose="020B0609020204030204" pitchFamily="49" charset="0"/>
              </a:rPr>
              <a:t> </a:t>
            </a:r>
            <a:r>
              <a:rPr lang="en-US" sz="2400" b="0" dirty="0">
                <a:solidFill>
                  <a:srgbClr val="4EC9B0"/>
                </a:solidFill>
                <a:effectLst/>
                <a:latin typeface="Consolas" panose="020B0609020204030204" pitchFamily="49" charset="0"/>
              </a:rPr>
              <a:t>np</a:t>
            </a:r>
            <a:endParaRPr lang="en-US" sz="2400" b="0" dirty="0">
              <a:solidFill>
                <a:srgbClr val="CCCCCC"/>
              </a:solidFill>
              <a:effectLst/>
              <a:latin typeface="Consolas" panose="020B0609020204030204" pitchFamily="49" charset="0"/>
            </a:endParaRPr>
          </a:p>
          <a:p>
            <a:pPr marL="146050" indent="0">
              <a:buNone/>
            </a:pPr>
            <a:r>
              <a:rPr lang="en-US" sz="2400" b="0" dirty="0">
                <a:solidFill>
                  <a:srgbClr val="C586C0"/>
                </a:solidFill>
                <a:effectLst/>
                <a:latin typeface="Consolas" panose="020B0609020204030204" pitchFamily="49" charset="0"/>
              </a:rPr>
              <a:t>from</a:t>
            </a:r>
            <a:r>
              <a:rPr lang="en-US" sz="2400" b="0" dirty="0">
                <a:solidFill>
                  <a:srgbClr val="CCCCCC"/>
                </a:solidFill>
                <a:effectLst/>
                <a:latin typeface="Consolas" panose="020B0609020204030204" pitchFamily="49" charset="0"/>
              </a:rPr>
              <a:t> </a:t>
            </a:r>
            <a:r>
              <a:rPr lang="en-US" sz="2400" b="0" dirty="0">
                <a:solidFill>
                  <a:srgbClr val="4EC9B0"/>
                </a:solidFill>
                <a:effectLst/>
                <a:latin typeface="Consolas" panose="020B0609020204030204" pitchFamily="49" charset="0"/>
              </a:rPr>
              <a:t>matplotlib</a:t>
            </a:r>
            <a:r>
              <a:rPr lang="en-US" sz="2400" b="0" dirty="0">
                <a:solidFill>
                  <a:srgbClr val="CCCCCC"/>
                </a:solidFill>
                <a:effectLst/>
                <a:latin typeface="Consolas" panose="020B0609020204030204" pitchFamily="49" charset="0"/>
              </a:rPr>
              <a:t> </a:t>
            </a:r>
            <a:r>
              <a:rPr lang="en-US" sz="2400" b="0" dirty="0">
                <a:solidFill>
                  <a:srgbClr val="C586C0"/>
                </a:solidFill>
                <a:effectLst/>
                <a:latin typeface="Consolas" panose="020B0609020204030204" pitchFamily="49" charset="0"/>
              </a:rPr>
              <a:t>import</a:t>
            </a:r>
            <a:r>
              <a:rPr lang="en-US" sz="2400" b="0" dirty="0">
                <a:solidFill>
                  <a:srgbClr val="CCCCCC"/>
                </a:solidFill>
                <a:effectLst/>
                <a:latin typeface="Consolas" panose="020B0609020204030204" pitchFamily="49" charset="0"/>
              </a:rPr>
              <a:t> </a:t>
            </a:r>
            <a:r>
              <a:rPr lang="en-US" sz="2400" b="0" dirty="0">
                <a:solidFill>
                  <a:srgbClr val="4EC9B0"/>
                </a:solidFill>
                <a:effectLst/>
                <a:latin typeface="Consolas" panose="020B0609020204030204" pitchFamily="49" charset="0"/>
              </a:rPr>
              <a:t>pyplot</a:t>
            </a:r>
            <a:r>
              <a:rPr lang="en-US" sz="2400" b="0" dirty="0">
                <a:solidFill>
                  <a:srgbClr val="CCCCCC"/>
                </a:solidFill>
                <a:effectLst/>
                <a:latin typeface="Consolas" panose="020B0609020204030204" pitchFamily="49" charset="0"/>
              </a:rPr>
              <a:t> </a:t>
            </a:r>
            <a:r>
              <a:rPr lang="en-US" sz="2400" b="0" dirty="0">
                <a:solidFill>
                  <a:srgbClr val="C586C0"/>
                </a:solidFill>
                <a:effectLst/>
                <a:latin typeface="Consolas" panose="020B0609020204030204" pitchFamily="49" charset="0"/>
              </a:rPr>
              <a:t>as</a:t>
            </a:r>
            <a:r>
              <a:rPr lang="en-US" sz="2400" b="0" dirty="0">
                <a:solidFill>
                  <a:srgbClr val="CCCCCC"/>
                </a:solidFill>
                <a:effectLst/>
                <a:latin typeface="Consolas" panose="020B0609020204030204" pitchFamily="49" charset="0"/>
              </a:rPr>
              <a:t> </a:t>
            </a:r>
            <a:r>
              <a:rPr lang="en-US" sz="2400" b="0" dirty="0" err="1">
                <a:solidFill>
                  <a:srgbClr val="4EC9B0"/>
                </a:solidFill>
                <a:effectLst/>
                <a:latin typeface="Consolas" panose="020B0609020204030204" pitchFamily="49" charset="0"/>
              </a:rPr>
              <a:t>plt</a:t>
            </a:r>
            <a:endParaRPr lang="en-US" sz="2400" b="0" dirty="0">
              <a:solidFill>
                <a:srgbClr val="CCCCCC"/>
              </a:solidFill>
              <a:effectLst/>
              <a:latin typeface="Consolas" panose="020B0609020204030204" pitchFamily="49" charset="0"/>
            </a:endParaRPr>
          </a:p>
          <a:p>
            <a:pPr marL="146050" indent="0">
              <a:buNone/>
            </a:pPr>
            <a:br>
              <a:rPr lang="en-US" sz="2400" b="0" dirty="0">
                <a:solidFill>
                  <a:srgbClr val="CCCCCC"/>
                </a:solidFill>
                <a:effectLst/>
                <a:latin typeface="Consolas" panose="020B0609020204030204" pitchFamily="49" charset="0"/>
              </a:rPr>
            </a:br>
            <a:r>
              <a:rPr lang="en-US" sz="2400" b="0" dirty="0">
                <a:solidFill>
                  <a:srgbClr val="6A9955"/>
                </a:solidFill>
                <a:effectLst/>
                <a:latin typeface="Consolas" panose="020B0609020204030204" pitchFamily="49" charset="0"/>
              </a:rPr>
              <a:t># Load the image</a:t>
            </a:r>
            <a:endParaRPr lang="en-US" sz="2400" b="0" dirty="0">
              <a:solidFill>
                <a:srgbClr val="CCCCCC"/>
              </a:solidFill>
              <a:effectLst/>
              <a:latin typeface="Consolas" panose="020B0609020204030204" pitchFamily="49" charset="0"/>
            </a:endParaRPr>
          </a:p>
          <a:p>
            <a:pPr marL="146050" indent="0">
              <a:buNone/>
            </a:pPr>
            <a:r>
              <a:rPr lang="en-US" sz="2400" b="0" dirty="0">
                <a:solidFill>
                  <a:srgbClr val="9CDCFE"/>
                </a:solidFill>
                <a:effectLst/>
                <a:latin typeface="Consolas" panose="020B0609020204030204" pitchFamily="49" charset="0"/>
              </a:rPr>
              <a:t>img</a:t>
            </a:r>
            <a:r>
              <a:rPr lang="en-US" sz="2400" b="0" dirty="0">
                <a:solidFill>
                  <a:srgbClr val="CCCCCC"/>
                </a:solidFill>
                <a:effectLst/>
                <a:latin typeface="Consolas" panose="020B0609020204030204" pitchFamily="49" charset="0"/>
              </a:rPr>
              <a:t> </a:t>
            </a:r>
            <a:r>
              <a:rPr lang="en-US" sz="2400" b="0" dirty="0">
                <a:solidFill>
                  <a:srgbClr val="D4D4D4"/>
                </a:solidFill>
                <a:effectLst/>
                <a:latin typeface="Consolas" panose="020B0609020204030204" pitchFamily="49" charset="0"/>
              </a:rPr>
              <a:t>=</a:t>
            </a:r>
            <a:r>
              <a:rPr lang="en-US" sz="2400" b="0" dirty="0">
                <a:solidFill>
                  <a:srgbClr val="CCCCCC"/>
                </a:solidFill>
                <a:effectLst/>
                <a:latin typeface="Consolas" panose="020B0609020204030204" pitchFamily="49" charset="0"/>
              </a:rPr>
              <a:t> </a:t>
            </a:r>
            <a:r>
              <a:rPr lang="en-US" sz="2400" b="0" dirty="0">
                <a:solidFill>
                  <a:srgbClr val="4EC9B0"/>
                </a:solidFill>
                <a:effectLst/>
                <a:latin typeface="Consolas" panose="020B0609020204030204" pitchFamily="49" charset="0"/>
              </a:rPr>
              <a:t>cv2</a:t>
            </a:r>
            <a:r>
              <a:rPr lang="en-US" sz="2400" b="0" dirty="0">
                <a:solidFill>
                  <a:srgbClr val="CCCCCC"/>
                </a:solidFill>
                <a:effectLst/>
                <a:latin typeface="Consolas" panose="020B0609020204030204" pitchFamily="49" charset="0"/>
              </a:rPr>
              <a:t>.</a:t>
            </a:r>
            <a:r>
              <a:rPr lang="en-US" sz="2400" b="0" dirty="0">
                <a:solidFill>
                  <a:srgbClr val="DCDCAA"/>
                </a:solidFill>
                <a:effectLst/>
                <a:latin typeface="Consolas" panose="020B0609020204030204" pitchFamily="49" charset="0"/>
              </a:rPr>
              <a:t>imread</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'images/pattern.jpeg'</a:t>
            </a:r>
            <a:r>
              <a:rPr lang="en-US" sz="2400" b="0" dirty="0">
                <a:solidFill>
                  <a:srgbClr val="CCCCCC"/>
                </a:solidFill>
                <a:effectLst/>
                <a:latin typeface="Consolas" panose="020B0609020204030204" pitchFamily="49" charset="0"/>
              </a:rPr>
              <a:t>)</a:t>
            </a:r>
          </a:p>
          <a:p>
            <a:pPr marL="146050" indent="0">
              <a:buNone/>
            </a:pPr>
            <a:r>
              <a:rPr lang="en-US" sz="2400" b="0" dirty="0">
                <a:solidFill>
                  <a:srgbClr val="9CDCFE"/>
                </a:solidFill>
                <a:effectLst/>
                <a:latin typeface="Consolas" panose="020B0609020204030204" pitchFamily="49" charset="0"/>
              </a:rPr>
              <a:t>gray_img</a:t>
            </a:r>
            <a:r>
              <a:rPr lang="en-US" sz="2400" b="0" dirty="0">
                <a:solidFill>
                  <a:srgbClr val="CCCCCC"/>
                </a:solidFill>
                <a:effectLst/>
                <a:latin typeface="Consolas" panose="020B0609020204030204" pitchFamily="49" charset="0"/>
              </a:rPr>
              <a:t> </a:t>
            </a:r>
            <a:r>
              <a:rPr lang="en-US" sz="2400" b="0" dirty="0">
                <a:solidFill>
                  <a:srgbClr val="D4D4D4"/>
                </a:solidFill>
                <a:effectLst/>
                <a:latin typeface="Consolas" panose="020B0609020204030204" pitchFamily="49" charset="0"/>
              </a:rPr>
              <a:t>=</a:t>
            </a:r>
            <a:r>
              <a:rPr lang="en-US" sz="2400" b="0" dirty="0">
                <a:solidFill>
                  <a:srgbClr val="CCCCCC"/>
                </a:solidFill>
                <a:effectLst/>
                <a:latin typeface="Consolas" panose="020B0609020204030204" pitchFamily="49" charset="0"/>
              </a:rPr>
              <a:t> </a:t>
            </a:r>
            <a:r>
              <a:rPr lang="en-US" sz="2400" b="0" dirty="0">
                <a:solidFill>
                  <a:srgbClr val="4EC9B0"/>
                </a:solidFill>
                <a:effectLst/>
                <a:latin typeface="Consolas" panose="020B0609020204030204" pitchFamily="49" charset="0"/>
              </a:rPr>
              <a:t>cv2</a:t>
            </a:r>
            <a:r>
              <a:rPr lang="en-US" sz="2400" b="0" dirty="0">
                <a:solidFill>
                  <a:srgbClr val="CCCCCC"/>
                </a:solidFill>
                <a:effectLst/>
                <a:latin typeface="Consolas" panose="020B0609020204030204" pitchFamily="49" charset="0"/>
              </a:rPr>
              <a:t>.</a:t>
            </a:r>
            <a:r>
              <a:rPr lang="en-US" sz="2400" b="0" dirty="0">
                <a:solidFill>
                  <a:srgbClr val="DCDCAA"/>
                </a:solidFill>
                <a:effectLst/>
                <a:latin typeface="Consolas" panose="020B0609020204030204" pitchFamily="49" charset="0"/>
              </a:rPr>
              <a:t>cvtColor</a:t>
            </a:r>
            <a:r>
              <a:rPr lang="en-US" sz="2400" b="0" dirty="0">
                <a:solidFill>
                  <a:srgbClr val="CCCCCC"/>
                </a:solidFill>
                <a:effectLst/>
                <a:latin typeface="Consolas" panose="020B0609020204030204" pitchFamily="49" charset="0"/>
              </a:rPr>
              <a:t>(</a:t>
            </a:r>
            <a:r>
              <a:rPr lang="en-US" sz="2400" b="0" dirty="0">
                <a:solidFill>
                  <a:srgbClr val="9CDCFE"/>
                </a:solidFill>
                <a:effectLst/>
                <a:latin typeface="Consolas" panose="020B0609020204030204" pitchFamily="49" charset="0"/>
              </a:rPr>
              <a:t>img</a:t>
            </a:r>
            <a:r>
              <a:rPr lang="en-US" sz="2400" b="0" dirty="0">
                <a:solidFill>
                  <a:srgbClr val="CCCCCC"/>
                </a:solidFill>
                <a:effectLst/>
                <a:latin typeface="Consolas" panose="020B0609020204030204" pitchFamily="49" charset="0"/>
              </a:rPr>
              <a:t>, </a:t>
            </a:r>
            <a:r>
              <a:rPr lang="en-US" sz="2400" b="0" dirty="0">
                <a:solidFill>
                  <a:srgbClr val="4EC9B0"/>
                </a:solidFill>
                <a:effectLst/>
                <a:latin typeface="Consolas" panose="020B0609020204030204" pitchFamily="49" charset="0"/>
              </a:rPr>
              <a:t>cv2</a:t>
            </a:r>
            <a:r>
              <a:rPr lang="en-US" sz="2400" b="0" dirty="0">
                <a:solidFill>
                  <a:srgbClr val="CCCCCC"/>
                </a:solidFill>
                <a:effectLst/>
                <a:latin typeface="Consolas" panose="020B0609020204030204" pitchFamily="49" charset="0"/>
              </a:rPr>
              <a:t>.</a:t>
            </a:r>
            <a:r>
              <a:rPr lang="en-US" sz="2400" b="0" dirty="0">
                <a:solidFill>
                  <a:srgbClr val="9CDCFE"/>
                </a:solidFill>
                <a:effectLst/>
                <a:latin typeface="Consolas" panose="020B0609020204030204" pitchFamily="49" charset="0"/>
              </a:rPr>
              <a:t>COLOR_BGR2GRAY</a:t>
            </a:r>
            <a:r>
              <a:rPr lang="en-US" sz="2400" b="0" dirty="0">
                <a:solidFill>
                  <a:srgbClr val="CCCCCC"/>
                </a:solidFill>
                <a:effectLst/>
                <a:latin typeface="Consolas" panose="020B0609020204030204" pitchFamily="49" charset="0"/>
              </a:rPr>
              <a:t>)</a:t>
            </a:r>
          </a:p>
          <a:p>
            <a:pPr marL="146050" indent="0">
              <a:buNone/>
            </a:pPr>
            <a:br>
              <a:rPr lang="en-US" sz="2400" b="0" dirty="0">
                <a:solidFill>
                  <a:srgbClr val="CCCCCC"/>
                </a:solidFill>
                <a:effectLst/>
                <a:latin typeface="Consolas" panose="020B0609020204030204" pitchFamily="49" charset="0"/>
              </a:rPr>
            </a:br>
            <a:r>
              <a:rPr lang="en-US" sz="2400" b="0" dirty="0">
                <a:solidFill>
                  <a:srgbClr val="6A9955"/>
                </a:solidFill>
                <a:effectLst/>
                <a:latin typeface="Consolas" panose="020B0609020204030204" pitchFamily="49" charset="0"/>
              </a:rPr>
              <a:t># Apply Gaussian blur to remove salt and pepper noises</a:t>
            </a:r>
            <a:endParaRPr lang="en-US" sz="2400" b="0" dirty="0">
              <a:solidFill>
                <a:srgbClr val="CCCCCC"/>
              </a:solidFill>
              <a:effectLst/>
              <a:latin typeface="Consolas" panose="020B0609020204030204" pitchFamily="49" charset="0"/>
            </a:endParaRPr>
          </a:p>
          <a:p>
            <a:pPr marL="146050" indent="0">
              <a:buNone/>
            </a:pPr>
            <a:r>
              <a:rPr lang="en-US" sz="2400" b="0" dirty="0">
                <a:solidFill>
                  <a:srgbClr val="9CDCFE"/>
                </a:solidFill>
                <a:effectLst/>
                <a:latin typeface="Consolas" panose="020B0609020204030204" pitchFamily="49" charset="0"/>
              </a:rPr>
              <a:t>filtered_image</a:t>
            </a:r>
            <a:r>
              <a:rPr lang="en-US" sz="2400" b="0" dirty="0">
                <a:solidFill>
                  <a:srgbClr val="CCCCCC"/>
                </a:solidFill>
                <a:effectLst/>
                <a:latin typeface="Consolas" panose="020B0609020204030204" pitchFamily="49" charset="0"/>
              </a:rPr>
              <a:t> </a:t>
            </a:r>
            <a:r>
              <a:rPr lang="en-US" sz="2400" b="0" dirty="0">
                <a:solidFill>
                  <a:srgbClr val="D4D4D4"/>
                </a:solidFill>
                <a:effectLst/>
                <a:latin typeface="Consolas" panose="020B0609020204030204" pitchFamily="49" charset="0"/>
              </a:rPr>
              <a:t>=</a:t>
            </a:r>
            <a:r>
              <a:rPr lang="en-US" sz="2400" b="0" dirty="0">
                <a:solidFill>
                  <a:srgbClr val="CCCCCC"/>
                </a:solidFill>
                <a:effectLst/>
                <a:latin typeface="Consolas" panose="020B0609020204030204" pitchFamily="49" charset="0"/>
              </a:rPr>
              <a:t> </a:t>
            </a:r>
            <a:r>
              <a:rPr lang="en-US" sz="2400" b="0" dirty="0">
                <a:solidFill>
                  <a:srgbClr val="4EC9B0"/>
                </a:solidFill>
                <a:effectLst/>
                <a:latin typeface="Consolas" panose="020B0609020204030204" pitchFamily="49" charset="0"/>
              </a:rPr>
              <a:t>cv2</a:t>
            </a:r>
            <a:r>
              <a:rPr lang="en-US" sz="2400" b="0" dirty="0">
                <a:solidFill>
                  <a:srgbClr val="CCCCCC"/>
                </a:solidFill>
                <a:effectLst/>
                <a:latin typeface="Consolas" panose="020B0609020204030204" pitchFamily="49" charset="0"/>
              </a:rPr>
              <a:t>.</a:t>
            </a:r>
            <a:r>
              <a:rPr lang="en-US" sz="2400" b="0" dirty="0">
                <a:solidFill>
                  <a:srgbClr val="DCDCAA"/>
                </a:solidFill>
                <a:effectLst/>
                <a:latin typeface="Consolas" panose="020B0609020204030204" pitchFamily="49" charset="0"/>
              </a:rPr>
              <a:t>GaussianBlur</a:t>
            </a:r>
            <a:r>
              <a:rPr lang="en-US" sz="2400" b="0" dirty="0">
                <a:solidFill>
                  <a:srgbClr val="CCCCCC"/>
                </a:solidFill>
                <a:effectLst/>
                <a:latin typeface="Consolas" panose="020B0609020204030204" pitchFamily="49" charset="0"/>
              </a:rPr>
              <a:t>(</a:t>
            </a:r>
            <a:r>
              <a:rPr lang="en-US" sz="2400" b="0" dirty="0">
                <a:solidFill>
                  <a:srgbClr val="9CDCFE"/>
                </a:solidFill>
                <a:effectLst/>
                <a:latin typeface="Consolas" panose="020B0609020204030204" pitchFamily="49" charset="0"/>
              </a:rPr>
              <a:t>gray_img</a:t>
            </a:r>
            <a:r>
              <a:rPr lang="en-US" sz="2400" b="0" dirty="0">
                <a:solidFill>
                  <a:srgbClr val="CCCCCC"/>
                </a:solidFill>
                <a:effectLst/>
                <a:latin typeface="Consolas" panose="020B0609020204030204" pitchFamily="49" charset="0"/>
              </a:rPr>
              <a:t>, (</a:t>
            </a:r>
            <a:r>
              <a:rPr lang="en-US" sz="2400" b="0" dirty="0">
                <a:solidFill>
                  <a:srgbClr val="B5CEA8"/>
                </a:solidFill>
                <a:effectLst/>
                <a:latin typeface="Consolas" panose="020B0609020204030204" pitchFamily="49" charset="0"/>
              </a:rPr>
              <a:t>5</a:t>
            </a:r>
            <a:r>
              <a:rPr lang="en-US" sz="2400" b="0" dirty="0">
                <a:solidFill>
                  <a:srgbClr val="CCCCCC"/>
                </a:solidFill>
                <a:effectLst/>
                <a:latin typeface="Consolas" panose="020B0609020204030204" pitchFamily="49" charset="0"/>
              </a:rPr>
              <a:t>, </a:t>
            </a:r>
            <a:r>
              <a:rPr lang="en-US" sz="2400" b="0" dirty="0">
                <a:solidFill>
                  <a:srgbClr val="B5CEA8"/>
                </a:solidFill>
                <a:effectLst/>
                <a:latin typeface="Consolas" panose="020B0609020204030204" pitchFamily="49" charset="0"/>
              </a:rPr>
              <a:t>5</a:t>
            </a:r>
            <a:r>
              <a:rPr lang="en-US" sz="2400" b="0" dirty="0">
                <a:solidFill>
                  <a:srgbClr val="CCCCCC"/>
                </a:solidFill>
                <a:effectLst/>
                <a:latin typeface="Consolas" panose="020B0609020204030204" pitchFamily="49" charset="0"/>
              </a:rPr>
              <a:t>), </a:t>
            </a:r>
            <a:r>
              <a:rPr lang="en-US" sz="2400" b="0" dirty="0">
                <a:solidFill>
                  <a:srgbClr val="B5CEA8"/>
                </a:solidFill>
                <a:effectLst/>
                <a:latin typeface="Consolas" panose="020B0609020204030204" pitchFamily="49" charset="0"/>
              </a:rPr>
              <a:t>0</a:t>
            </a:r>
            <a:r>
              <a:rPr lang="en-US" sz="2400" b="0" dirty="0">
                <a:solidFill>
                  <a:srgbClr val="CCCCCC"/>
                </a:solidFill>
                <a:effectLst/>
                <a:latin typeface="Consolas" panose="020B0609020204030204" pitchFamily="49" charset="0"/>
              </a:rPr>
              <a:t>)</a:t>
            </a:r>
          </a:p>
          <a:p>
            <a:pPr marL="146050" indent="0">
              <a:buNone/>
            </a:pPr>
            <a:br>
              <a:rPr lang="en-US" sz="2400" b="0" dirty="0">
                <a:solidFill>
                  <a:srgbClr val="CCCCCC"/>
                </a:solidFill>
                <a:effectLst/>
                <a:latin typeface="Consolas" panose="020B0609020204030204" pitchFamily="49" charset="0"/>
              </a:rPr>
            </a:br>
            <a:r>
              <a:rPr lang="en-US" sz="2400" b="0" dirty="0">
                <a:solidFill>
                  <a:srgbClr val="6A9955"/>
                </a:solidFill>
                <a:effectLst/>
                <a:latin typeface="Consolas" panose="020B0609020204030204" pitchFamily="49" charset="0"/>
              </a:rPr>
              <a:t># Display noisy and filtered images</a:t>
            </a:r>
            <a:endParaRPr lang="en-US" sz="2400" b="0" dirty="0">
              <a:solidFill>
                <a:srgbClr val="CCCCCC"/>
              </a:solidFill>
              <a:effectLst/>
              <a:latin typeface="Consolas" panose="020B0609020204030204" pitchFamily="49" charset="0"/>
            </a:endParaRPr>
          </a:p>
          <a:p>
            <a:pPr marL="146050" indent="0">
              <a:buNone/>
            </a:pPr>
            <a:r>
              <a:rPr lang="en-US" sz="2400" b="0" dirty="0" err="1">
                <a:solidFill>
                  <a:srgbClr val="4EC9B0"/>
                </a:solidFill>
                <a:effectLst/>
                <a:latin typeface="Consolas" panose="020B0609020204030204" pitchFamily="49" charset="0"/>
              </a:rPr>
              <a:t>plt</a:t>
            </a:r>
            <a:r>
              <a:rPr lang="en-US" sz="2400" b="0" dirty="0" err="1">
                <a:solidFill>
                  <a:srgbClr val="CCCCCC"/>
                </a:solidFill>
                <a:effectLst/>
                <a:latin typeface="Consolas" panose="020B0609020204030204" pitchFamily="49" charset="0"/>
              </a:rPr>
              <a:t>.</a:t>
            </a:r>
            <a:r>
              <a:rPr lang="en-US" sz="2400" b="0" dirty="0" err="1">
                <a:solidFill>
                  <a:srgbClr val="DCDCAA"/>
                </a:solidFill>
                <a:effectLst/>
                <a:latin typeface="Consolas" panose="020B0609020204030204" pitchFamily="49" charset="0"/>
              </a:rPr>
              <a:t>subplot</a:t>
            </a:r>
            <a:r>
              <a:rPr lang="en-US" sz="2400" b="0" dirty="0">
                <a:solidFill>
                  <a:srgbClr val="CCCCCC"/>
                </a:solidFill>
                <a:effectLst/>
                <a:latin typeface="Consolas" panose="020B0609020204030204" pitchFamily="49" charset="0"/>
              </a:rPr>
              <a:t>(</a:t>
            </a:r>
            <a:r>
              <a:rPr lang="en-US" sz="2400" b="0" dirty="0">
                <a:solidFill>
                  <a:srgbClr val="B5CEA8"/>
                </a:solidFill>
                <a:effectLst/>
                <a:latin typeface="Consolas" panose="020B0609020204030204" pitchFamily="49" charset="0"/>
              </a:rPr>
              <a:t>1</a:t>
            </a:r>
            <a:r>
              <a:rPr lang="en-US" sz="2400" b="0" dirty="0">
                <a:solidFill>
                  <a:srgbClr val="CCCCCC"/>
                </a:solidFill>
                <a:effectLst/>
                <a:latin typeface="Consolas" panose="020B0609020204030204" pitchFamily="49" charset="0"/>
              </a:rPr>
              <a:t>, </a:t>
            </a:r>
            <a:r>
              <a:rPr lang="en-US" sz="2400" b="0" dirty="0">
                <a:solidFill>
                  <a:srgbClr val="B5CEA8"/>
                </a:solidFill>
                <a:effectLst/>
                <a:latin typeface="Consolas" panose="020B0609020204030204" pitchFamily="49" charset="0"/>
              </a:rPr>
              <a:t>2</a:t>
            </a:r>
            <a:r>
              <a:rPr lang="en-US" sz="2400" b="0" dirty="0">
                <a:solidFill>
                  <a:srgbClr val="CCCCCC"/>
                </a:solidFill>
                <a:effectLst/>
                <a:latin typeface="Consolas" panose="020B0609020204030204" pitchFamily="49" charset="0"/>
              </a:rPr>
              <a:t>, </a:t>
            </a:r>
            <a:r>
              <a:rPr lang="en-US" sz="2400" b="0" dirty="0">
                <a:solidFill>
                  <a:srgbClr val="B5CEA8"/>
                </a:solidFill>
                <a:effectLst/>
                <a:latin typeface="Consolas" panose="020B0609020204030204" pitchFamily="49" charset="0"/>
              </a:rPr>
              <a:t>1</a:t>
            </a:r>
            <a:r>
              <a:rPr lang="en-US" sz="2400" b="0" dirty="0">
                <a:solidFill>
                  <a:srgbClr val="CCCCCC"/>
                </a:solidFill>
                <a:effectLst/>
                <a:latin typeface="Consolas" panose="020B0609020204030204" pitchFamily="49" charset="0"/>
              </a:rPr>
              <a:t>), </a:t>
            </a:r>
            <a:r>
              <a:rPr lang="en-US" sz="2400" b="0" dirty="0" err="1">
                <a:solidFill>
                  <a:srgbClr val="4EC9B0"/>
                </a:solidFill>
                <a:effectLst/>
                <a:latin typeface="Consolas" panose="020B0609020204030204" pitchFamily="49" charset="0"/>
              </a:rPr>
              <a:t>plt</a:t>
            </a:r>
            <a:r>
              <a:rPr lang="en-US" sz="2400" b="0" dirty="0" err="1">
                <a:solidFill>
                  <a:srgbClr val="CCCCCC"/>
                </a:solidFill>
                <a:effectLst/>
                <a:latin typeface="Consolas" panose="020B0609020204030204" pitchFamily="49" charset="0"/>
              </a:rPr>
              <a:t>.</a:t>
            </a:r>
            <a:r>
              <a:rPr lang="en-US" sz="2400" b="0" dirty="0" err="1">
                <a:solidFill>
                  <a:srgbClr val="DCDCAA"/>
                </a:solidFill>
                <a:effectLst/>
                <a:latin typeface="Consolas" panose="020B0609020204030204" pitchFamily="49" charset="0"/>
              </a:rPr>
              <a:t>imshow</a:t>
            </a:r>
            <a:r>
              <a:rPr lang="en-US" sz="2400" b="0" dirty="0">
                <a:solidFill>
                  <a:srgbClr val="CCCCCC"/>
                </a:solidFill>
                <a:effectLst/>
                <a:latin typeface="Consolas" panose="020B0609020204030204" pitchFamily="49" charset="0"/>
              </a:rPr>
              <a:t>(</a:t>
            </a:r>
            <a:r>
              <a:rPr lang="en-US" sz="2400" b="0" dirty="0">
                <a:solidFill>
                  <a:srgbClr val="9CDCFE"/>
                </a:solidFill>
                <a:effectLst/>
                <a:latin typeface="Consolas" panose="020B0609020204030204" pitchFamily="49" charset="0"/>
              </a:rPr>
              <a:t>gray_img</a:t>
            </a:r>
            <a:r>
              <a:rPr lang="en-US" sz="2400" b="0" dirty="0">
                <a:solidFill>
                  <a:srgbClr val="CCCCCC"/>
                </a:solidFill>
                <a:effectLst/>
                <a:latin typeface="Consolas" panose="020B0609020204030204" pitchFamily="49" charset="0"/>
              </a:rPr>
              <a:t>, </a:t>
            </a:r>
            <a:r>
              <a:rPr lang="en-US" sz="2400" b="0" dirty="0" err="1">
                <a:solidFill>
                  <a:srgbClr val="9CDCFE"/>
                </a:solidFill>
                <a:effectLst/>
                <a:latin typeface="Consolas" panose="020B0609020204030204" pitchFamily="49" charset="0"/>
              </a:rPr>
              <a:t>cmap</a:t>
            </a:r>
            <a:r>
              <a:rPr lang="en-US" sz="2400" b="0" dirty="0">
                <a:solidFill>
                  <a:srgbClr val="D4D4D4"/>
                </a:solidFill>
                <a:effectLst/>
                <a:latin typeface="Consolas" panose="020B0609020204030204" pitchFamily="49" charset="0"/>
              </a:rPr>
              <a:t>=</a:t>
            </a:r>
            <a:r>
              <a:rPr lang="en-US" sz="2400" b="0" dirty="0">
                <a:solidFill>
                  <a:srgbClr val="CE9178"/>
                </a:solidFill>
                <a:effectLst/>
                <a:latin typeface="Consolas" panose="020B0609020204030204" pitchFamily="49" charset="0"/>
              </a:rPr>
              <a:t>'gray'</a:t>
            </a:r>
            <a:r>
              <a:rPr lang="en-US" sz="2400" b="0" dirty="0">
                <a:solidFill>
                  <a:srgbClr val="CCCCCC"/>
                </a:solidFill>
                <a:effectLst/>
                <a:latin typeface="Consolas" panose="020B0609020204030204" pitchFamily="49" charset="0"/>
              </a:rPr>
              <a:t>)</a:t>
            </a:r>
          </a:p>
          <a:p>
            <a:pPr marL="146050" indent="0">
              <a:buNone/>
            </a:pPr>
            <a:r>
              <a:rPr lang="en-US" sz="2400" b="0" dirty="0" err="1">
                <a:solidFill>
                  <a:srgbClr val="4EC9B0"/>
                </a:solidFill>
                <a:effectLst/>
                <a:latin typeface="Consolas" panose="020B0609020204030204" pitchFamily="49" charset="0"/>
              </a:rPr>
              <a:t>plt</a:t>
            </a:r>
            <a:r>
              <a:rPr lang="en-US" sz="2400" b="0" dirty="0" err="1">
                <a:solidFill>
                  <a:srgbClr val="CCCCCC"/>
                </a:solidFill>
                <a:effectLst/>
                <a:latin typeface="Consolas" panose="020B0609020204030204" pitchFamily="49" charset="0"/>
              </a:rPr>
              <a:t>.</a:t>
            </a:r>
            <a:r>
              <a:rPr lang="en-US" sz="2400" b="0" dirty="0" err="1">
                <a:solidFill>
                  <a:srgbClr val="DCDCAA"/>
                </a:solidFill>
                <a:effectLst/>
                <a:latin typeface="Consolas" panose="020B0609020204030204" pitchFamily="49" charset="0"/>
              </a:rPr>
              <a:t>title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'Noisy Image'</a:t>
            </a:r>
            <a:r>
              <a:rPr lang="en-US" sz="2400" b="0" dirty="0">
                <a:solidFill>
                  <a:srgbClr val="CCCCCC"/>
                </a:solidFill>
                <a:effectLst/>
                <a:latin typeface="Consolas" panose="020B0609020204030204" pitchFamily="49" charset="0"/>
              </a:rPr>
              <a:t>), </a:t>
            </a:r>
            <a:r>
              <a:rPr lang="en-US" sz="2400" b="0" dirty="0" err="1">
                <a:solidFill>
                  <a:srgbClr val="4EC9B0"/>
                </a:solidFill>
                <a:effectLst/>
                <a:latin typeface="Consolas" panose="020B0609020204030204" pitchFamily="49" charset="0"/>
              </a:rPr>
              <a:t>plt</a:t>
            </a:r>
            <a:r>
              <a:rPr lang="en-US" sz="2400" b="0" dirty="0" err="1">
                <a:solidFill>
                  <a:srgbClr val="CCCCCC"/>
                </a:solidFill>
                <a:effectLst/>
                <a:latin typeface="Consolas" panose="020B0609020204030204" pitchFamily="49" charset="0"/>
              </a:rPr>
              <a:t>.</a:t>
            </a:r>
            <a:r>
              <a:rPr lang="en-US" sz="2400" b="0" dirty="0" err="1">
                <a:solidFill>
                  <a:srgbClr val="DCDCAA"/>
                </a:solidFill>
                <a:effectLst/>
                <a:latin typeface="Consolas" panose="020B0609020204030204" pitchFamily="49" charset="0"/>
              </a:rPr>
              <a:t>xticks</a:t>
            </a:r>
            <a:r>
              <a:rPr lang="en-US" sz="2400" b="0" dirty="0">
                <a:solidFill>
                  <a:srgbClr val="CCCCCC"/>
                </a:solidFill>
                <a:effectLst/>
                <a:latin typeface="Consolas" panose="020B0609020204030204" pitchFamily="49" charset="0"/>
              </a:rPr>
              <a:t>([]), </a:t>
            </a:r>
            <a:r>
              <a:rPr lang="en-US" sz="2400" b="0" dirty="0" err="1">
                <a:solidFill>
                  <a:srgbClr val="4EC9B0"/>
                </a:solidFill>
                <a:effectLst/>
                <a:latin typeface="Consolas" panose="020B0609020204030204" pitchFamily="49" charset="0"/>
              </a:rPr>
              <a:t>plt</a:t>
            </a:r>
            <a:r>
              <a:rPr lang="en-US" sz="2400" b="0" dirty="0" err="1">
                <a:solidFill>
                  <a:srgbClr val="CCCCCC"/>
                </a:solidFill>
                <a:effectLst/>
                <a:latin typeface="Consolas" panose="020B0609020204030204" pitchFamily="49" charset="0"/>
              </a:rPr>
              <a:t>.</a:t>
            </a:r>
            <a:r>
              <a:rPr lang="en-US" sz="2400" b="0" dirty="0" err="1">
                <a:solidFill>
                  <a:srgbClr val="DCDCAA"/>
                </a:solidFill>
                <a:effectLst/>
                <a:latin typeface="Consolas" panose="020B0609020204030204" pitchFamily="49" charset="0"/>
              </a:rPr>
              <a:t>yticks</a:t>
            </a:r>
            <a:r>
              <a:rPr lang="en-US" sz="2400" b="0" dirty="0">
                <a:solidFill>
                  <a:srgbClr val="CCCCCC"/>
                </a:solidFill>
                <a:effectLst/>
                <a:latin typeface="Consolas" panose="020B0609020204030204" pitchFamily="49" charset="0"/>
              </a:rPr>
              <a:t>([])</a:t>
            </a:r>
          </a:p>
          <a:p>
            <a:pPr marL="146050" indent="0">
              <a:buNone/>
            </a:pPr>
            <a:br>
              <a:rPr lang="en-US" sz="2400" b="0" dirty="0">
                <a:solidFill>
                  <a:srgbClr val="CCCCCC"/>
                </a:solidFill>
                <a:effectLst/>
                <a:latin typeface="Consolas" panose="020B0609020204030204" pitchFamily="49" charset="0"/>
              </a:rPr>
            </a:br>
            <a:r>
              <a:rPr lang="en-US" sz="2400" b="0" dirty="0" err="1">
                <a:solidFill>
                  <a:srgbClr val="4EC9B0"/>
                </a:solidFill>
                <a:effectLst/>
                <a:latin typeface="Consolas" panose="020B0609020204030204" pitchFamily="49" charset="0"/>
              </a:rPr>
              <a:t>plt</a:t>
            </a:r>
            <a:r>
              <a:rPr lang="en-US" sz="2400" b="0" dirty="0" err="1">
                <a:solidFill>
                  <a:srgbClr val="CCCCCC"/>
                </a:solidFill>
                <a:effectLst/>
                <a:latin typeface="Consolas" panose="020B0609020204030204" pitchFamily="49" charset="0"/>
              </a:rPr>
              <a:t>.</a:t>
            </a:r>
            <a:r>
              <a:rPr lang="en-US" sz="2400" b="0" dirty="0" err="1">
                <a:solidFill>
                  <a:srgbClr val="DCDCAA"/>
                </a:solidFill>
                <a:effectLst/>
                <a:latin typeface="Consolas" panose="020B0609020204030204" pitchFamily="49" charset="0"/>
              </a:rPr>
              <a:t>subplot</a:t>
            </a:r>
            <a:r>
              <a:rPr lang="en-US" sz="2400" b="0" dirty="0">
                <a:solidFill>
                  <a:srgbClr val="CCCCCC"/>
                </a:solidFill>
                <a:effectLst/>
                <a:latin typeface="Consolas" panose="020B0609020204030204" pitchFamily="49" charset="0"/>
              </a:rPr>
              <a:t>(</a:t>
            </a:r>
            <a:r>
              <a:rPr lang="en-US" sz="2400" b="0" dirty="0">
                <a:solidFill>
                  <a:srgbClr val="B5CEA8"/>
                </a:solidFill>
                <a:effectLst/>
                <a:latin typeface="Consolas" panose="020B0609020204030204" pitchFamily="49" charset="0"/>
              </a:rPr>
              <a:t>1</a:t>
            </a:r>
            <a:r>
              <a:rPr lang="en-US" sz="2400" b="0" dirty="0">
                <a:solidFill>
                  <a:srgbClr val="CCCCCC"/>
                </a:solidFill>
                <a:effectLst/>
                <a:latin typeface="Consolas" panose="020B0609020204030204" pitchFamily="49" charset="0"/>
              </a:rPr>
              <a:t>, </a:t>
            </a:r>
            <a:r>
              <a:rPr lang="en-US" sz="2400" b="0" dirty="0">
                <a:solidFill>
                  <a:srgbClr val="B5CEA8"/>
                </a:solidFill>
                <a:effectLst/>
                <a:latin typeface="Consolas" panose="020B0609020204030204" pitchFamily="49" charset="0"/>
              </a:rPr>
              <a:t>2</a:t>
            </a:r>
            <a:r>
              <a:rPr lang="en-US" sz="2400" b="0" dirty="0">
                <a:solidFill>
                  <a:srgbClr val="CCCCCC"/>
                </a:solidFill>
                <a:effectLst/>
                <a:latin typeface="Consolas" panose="020B0609020204030204" pitchFamily="49" charset="0"/>
              </a:rPr>
              <a:t>, </a:t>
            </a:r>
            <a:r>
              <a:rPr lang="en-US" sz="2400" b="0" dirty="0">
                <a:solidFill>
                  <a:srgbClr val="B5CEA8"/>
                </a:solidFill>
                <a:effectLst/>
                <a:latin typeface="Consolas" panose="020B0609020204030204" pitchFamily="49" charset="0"/>
              </a:rPr>
              <a:t>2</a:t>
            </a:r>
            <a:r>
              <a:rPr lang="en-US" sz="2400" b="0" dirty="0">
                <a:solidFill>
                  <a:srgbClr val="CCCCCC"/>
                </a:solidFill>
                <a:effectLst/>
                <a:latin typeface="Consolas" panose="020B0609020204030204" pitchFamily="49" charset="0"/>
              </a:rPr>
              <a:t>), </a:t>
            </a:r>
            <a:r>
              <a:rPr lang="en-US" sz="2400" b="0" dirty="0" err="1">
                <a:solidFill>
                  <a:srgbClr val="4EC9B0"/>
                </a:solidFill>
                <a:effectLst/>
                <a:latin typeface="Consolas" panose="020B0609020204030204" pitchFamily="49" charset="0"/>
              </a:rPr>
              <a:t>plt</a:t>
            </a:r>
            <a:r>
              <a:rPr lang="en-US" sz="2400" b="0" dirty="0" err="1">
                <a:solidFill>
                  <a:srgbClr val="CCCCCC"/>
                </a:solidFill>
                <a:effectLst/>
                <a:latin typeface="Consolas" panose="020B0609020204030204" pitchFamily="49" charset="0"/>
              </a:rPr>
              <a:t>.</a:t>
            </a:r>
            <a:r>
              <a:rPr lang="en-US" sz="2400" b="0" dirty="0" err="1">
                <a:solidFill>
                  <a:srgbClr val="DCDCAA"/>
                </a:solidFill>
                <a:effectLst/>
                <a:latin typeface="Consolas" panose="020B0609020204030204" pitchFamily="49" charset="0"/>
              </a:rPr>
              <a:t>imshow</a:t>
            </a:r>
            <a:r>
              <a:rPr lang="en-US" sz="2400" b="0" dirty="0">
                <a:solidFill>
                  <a:srgbClr val="CCCCCC"/>
                </a:solidFill>
                <a:effectLst/>
                <a:latin typeface="Consolas" panose="020B0609020204030204" pitchFamily="49" charset="0"/>
              </a:rPr>
              <a:t>(</a:t>
            </a:r>
            <a:r>
              <a:rPr lang="en-US" sz="2400" b="0" dirty="0" err="1">
                <a:solidFill>
                  <a:srgbClr val="9CDCFE"/>
                </a:solidFill>
                <a:effectLst/>
                <a:latin typeface="Consolas" panose="020B0609020204030204" pitchFamily="49" charset="0"/>
              </a:rPr>
              <a:t>filtered_image</a:t>
            </a:r>
            <a:r>
              <a:rPr lang="en-US" sz="2400" b="0" dirty="0">
                <a:solidFill>
                  <a:srgbClr val="CCCCCC"/>
                </a:solidFill>
                <a:effectLst/>
                <a:latin typeface="Consolas" panose="020B0609020204030204" pitchFamily="49" charset="0"/>
              </a:rPr>
              <a:t>, </a:t>
            </a:r>
            <a:r>
              <a:rPr lang="en-US" sz="2400" b="0" dirty="0" err="1">
                <a:solidFill>
                  <a:srgbClr val="9CDCFE"/>
                </a:solidFill>
                <a:effectLst/>
                <a:latin typeface="Consolas" panose="020B0609020204030204" pitchFamily="49" charset="0"/>
              </a:rPr>
              <a:t>cmap</a:t>
            </a:r>
            <a:r>
              <a:rPr lang="en-US" sz="2400" b="0" dirty="0">
                <a:solidFill>
                  <a:srgbClr val="D4D4D4"/>
                </a:solidFill>
                <a:effectLst/>
                <a:latin typeface="Consolas" panose="020B0609020204030204" pitchFamily="49" charset="0"/>
              </a:rPr>
              <a:t>=</a:t>
            </a:r>
            <a:r>
              <a:rPr lang="en-US" sz="2400" b="0" dirty="0">
                <a:solidFill>
                  <a:srgbClr val="CE9178"/>
                </a:solidFill>
                <a:effectLst/>
                <a:latin typeface="Consolas" panose="020B0609020204030204" pitchFamily="49" charset="0"/>
              </a:rPr>
              <a:t>'gray'</a:t>
            </a:r>
            <a:r>
              <a:rPr lang="en-US" sz="2400" b="0" dirty="0">
                <a:solidFill>
                  <a:srgbClr val="CCCCCC"/>
                </a:solidFill>
                <a:effectLst/>
                <a:latin typeface="Consolas" panose="020B0609020204030204" pitchFamily="49" charset="0"/>
              </a:rPr>
              <a:t>)</a:t>
            </a:r>
          </a:p>
          <a:p>
            <a:pPr marL="146050" indent="0">
              <a:buNone/>
            </a:pPr>
            <a:r>
              <a:rPr lang="en-US" sz="2400" b="0" dirty="0" err="1">
                <a:solidFill>
                  <a:srgbClr val="4EC9B0"/>
                </a:solidFill>
                <a:effectLst/>
                <a:latin typeface="Consolas" panose="020B0609020204030204" pitchFamily="49" charset="0"/>
              </a:rPr>
              <a:t>plt</a:t>
            </a:r>
            <a:r>
              <a:rPr lang="en-US" sz="2400" b="0" dirty="0" err="1">
                <a:solidFill>
                  <a:srgbClr val="CCCCCC"/>
                </a:solidFill>
                <a:effectLst/>
                <a:latin typeface="Consolas" panose="020B0609020204030204" pitchFamily="49" charset="0"/>
              </a:rPr>
              <a:t>.</a:t>
            </a:r>
            <a:r>
              <a:rPr lang="en-US" sz="2400" b="0" dirty="0" err="1">
                <a:solidFill>
                  <a:srgbClr val="DCDCAA"/>
                </a:solidFill>
                <a:effectLst/>
                <a:latin typeface="Consolas" panose="020B0609020204030204" pitchFamily="49" charset="0"/>
              </a:rPr>
              <a:t>title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'Filtered Image'</a:t>
            </a:r>
            <a:r>
              <a:rPr lang="en-US" sz="2400" b="0" dirty="0">
                <a:solidFill>
                  <a:srgbClr val="CCCCCC"/>
                </a:solidFill>
                <a:effectLst/>
                <a:latin typeface="Consolas" panose="020B0609020204030204" pitchFamily="49" charset="0"/>
              </a:rPr>
              <a:t>), </a:t>
            </a:r>
            <a:r>
              <a:rPr lang="en-US" sz="2400" b="0" dirty="0" err="1">
                <a:solidFill>
                  <a:srgbClr val="4EC9B0"/>
                </a:solidFill>
                <a:effectLst/>
                <a:latin typeface="Consolas" panose="020B0609020204030204" pitchFamily="49" charset="0"/>
              </a:rPr>
              <a:t>plt</a:t>
            </a:r>
            <a:r>
              <a:rPr lang="en-US" sz="2400" b="0" dirty="0" err="1">
                <a:solidFill>
                  <a:srgbClr val="CCCCCC"/>
                </a:solidFill>
                <a:effectLst/>
                <a:latin typeface="Consolas" panose="020B0609020204030204" pitchFamily="49" charset="0"/>
              </a:rPr>
              <a:t>.</a:t>
            </a:r>
            <a:r>
              <a:rPr lang="en-US" sz="2400" b="0" dirty="0" err="1">
                <a:solidFill>
                  <a:srgbClr val="DCDCAA"/>
                </a:solidFill>
                <a:effectLst/>
                <a:latin typeface="Consolas" panose="020B0609020204030204" pitchFamily="49" charset="0"/>
              </a:rPr>
              <a:t>xticks</a:t>
            </a:r>
            <a:r>
              <a:rPr lang="en-US" sz="2400" b="0" dirty="0">
                <a:solidFill>
                  <a:srgbClr val="CCCCCC"/>
                </a:solidFill>
                <a:effectLst/>
                <a:latin typeface="Consolas" panose="020B0609020204030204" pitchFamily="49" charset="0"/>
              </a:rPr>
              <a:t>([]), </a:t>
            </a:r>
            <a:r>
              <a:rPr lang="en-US" sz="2400" b="0" dirty="0" err="1">
                <a:solidFill>
                  <a:srgbClr val="4EC9B0"/>
                </a:solidFill>
                <a:effectLst/>
                <a:latin typeface="Consolas" panose="020B0609020204030204" pitchFamily="49" charset="0"/>
              </a:rPr>
              <a:t>plt</a:t>
            </a:r>
            <a:r>
              <a:rPr lang="en-US" sz="2400" b="0" dirty="0" err="1">
                <a:solidFill>
                  <a:srgbClr val="CCCCCC"/>
                </a:solidFill>
                <a:effectLst/>
                <a:latin typeface="Consolas" panose="020B0609020204030204" pitchFamily="49" charset="0"/>
              </a:rPr>
              <a:t>.</a:t>
            </a:r>
            <a:r>
              <a:rPr lang="en-US" sz="2400" b="0" dirty="0" err="1">
                <a:solidFill>
                  <a:srgbClr val="DCDCAA"/>
                </a:solidFill>
                <a:effectLst/>
                <a:latin typeface="Consolas" panose="020B0609020204030204" pitchFamily="49" charset="0"/>
              </a:rPr>
              <a:t>yticks</a:t>
            </a:r>
            <a:r>
              <a:rPr lang="en-US" sz="2400" b="0" dirty="0">
                <a:solidFill>
                  <a:srgbClr val="CCCCCC"/>
                </a:solidFill>
                <a:effectLst/>
                <a:latin typeface="Consolas" panose="020B0609020204030204" pitchFamily="49" charset="0"/>
              </a:rPr>
              <a:t>([])</a:t>
            </a:r>
          </a:p>
          <a:p>
            <a:pPr marL="146050" indent="0">
              <a:buNone/>
            </a:pPr>
            <a:br>
              <a:rPr lang="en-US" sz="2400" b="0" dirty="0">
                <a:solidFill>
                  <a:srgbClr val="CCCCCC"/>
                </a:solidFill>
                <a:effectLst/>
                <a:latin typeface="Consolas" panose="020B0609020204030204" pitchFamily="49" charset="0"/>
              </a:rPr>
            </a:br>
            <a:r>
              <a:rPr lang="en-US" sz="2400" b="0" dirty="0">
                <a:solidFill>
                  <a:srgbClr val="6A9955"/>
                </a:solidFill>
                <a:effectLst/>
                <a:latin typeface="Consolas" panose="020B0609020204030204" pitchFamily="49" charset="0"/>
              </a:rPr>
              <a:t># Save filtered image </a:t>
            </a:r>
            <a:endParaRPr lang="en-US" sz="2400" b="0" dirty="0">
              <a:solidFill>
                <a:srgbClr val="CCCCCC"/>
              </a:solidFill>
              <a:effectLst/>
              <a:latin typeface="Consolas" panose="020B0609020204030204" pitchFamily="49" charset="0"/>
            </a:endParaRPr>
          </a:p>
          <a:p>
            <a:pPr marL="146050" indent="0">
              <a:buNone/>
            </a:pPr>
            <a:r>
              <a:rPr lang="en-US" sz="2400" b="0" dirty="0">
                <a:solidFill>
                  <a:srgbClr val="6A9955"/>
                </a:solidFill>
                <a:effectLst/>
                <a:latin typeface="Consolas" panose="020B0609020204030204" pitchFamily="49" charset="0"/>
              </a:rPr>
              <a:t># cv2.imwrite('filtered_image.jpg', </a:t>
            </a:r>
            <a:r>
              <a:rPr lang="en-US" sz="2400" b="0" dirty="0" err="1">
                <a:solidFill>
                  <a:srgbClr val="6A9955"/>
                </a:solidFill>
                <a:effectLst/>
                <a:latin typeface="Consolas" panose="020B0609020204030204" pitchFamily="49" charset="0"/>
              </a:rPr>
              <a:t>filtered_image</a:t>
            </a:r>
            <a:r>
              <a:rPr lang="en-US" sz="2400" b="0" dirty="0">
                <a:solidFill>
                  <a:srgbClr val="6A9955"/>
                </a:solidFill>
                <a:effectLst/>
                <a:latin typeface="Consolas" panose="020B0609020204030204" pitchFamily="49" charset="0"/>
              </a:rPr>
              <a:t>)</a:t>
            </a:r>
            <a:endParaRPr lang="en-US" sz="2400" b="0" dirty="0">
              <a:solidFill>
                <a:srgbClr val="CCCCCC"/>
              </a:solidFill>
              <a:effectLst/>
              <a:latin typeface="Consolas" panose="020B0609020204030204" pitchFamily="49" charset="0"/>
            </a:endParaRPr>
          </a:p>
          <a:p>
            <a:pPr marL="146050" indent="0">
              <a:buNone/>
            </a:pPr>
            <a:br>
              <a:rPr lang="en-US" sz="2400" b="0" dirty="0">
                <a:solidFill>
                  <a:srgbClr val="CCCCCC"/>
                </a:solidFill>
                <a:effectLst/>
                <a:latin typeface="Consolas" panose="020B0609020204030204" pitchFamily="49" charset="0"/>
              </a:rPr>
            </a:br>
            <a:r>
              <a:rPr lang="en-US" sz="2400" b="0" dirty="0" err="1">
                <a:solidFill>
                  <a:srgbClr val="4EC9B0"/>
                </a:solidFill>
                <a:effectLst/>
                <a:latin typeface="Consolas" panose="020B0609020204030204" pitchFamily="49" charset="0"/>
              </a:rPr>
              <a:t>plt</a:t>
            </a:r>
            <a:r>
              <a:rPr lang="en-US" sz="2400" b="0" dirty="0" err="1">
                <a:solidFill>
                  <a:srgbClr val="CCCCCC"/>
                </a:solidFill>
                <a:effectLst/>
                <a:latin typeface="Consolas" panose="020B0609020204030204" pitchFamily="49" charset="0"/>
              </a:rPr>
              <a:t>.</a:t>
            </a:r>
            <a:r>
              <a:rPr lang="en-US" sz="2400" b="0" dirty="0" err="1">
                <a:solidFill>
                  <a:srgbClr val="DCDCAA"/>
                </a:solidFill>
                <a:effectLst/>
                <a:latin typeface="Consolas" panose="020B0609020204030204" pitchFamily="49" charset="0"/>
              </a:rPr>
              <a:t>show</a:t>
            </a:r>
            <a:r>
              <a:rPr lang="en-US" sz="2400" b="0" dirty="0">
                <a:solidFill>
                  <a:srgbClr val="CCCCCC"/>
                </a:solidFill>
                <a:effectLst/>
                <a:latin typeface="Consolas" panose="020B0609020204030204" pitchFamily="49" charset="0"/>
              </a:rPr>
              <a:t>()</a:t>
            </a:r>
          </a:p>
          <a:p>
            <a:pPr marL="0" lvl="0" indent="0" algn="l" rtl="0">
              <a:spcBef>
                <a:spcPts val="0"/>
              </a:spcBef>
              <a:spcAft>
                <a:spcPts val="1200"/>
              </a:spcAft>
              <a:buNone/>
            </a:pPr>
            <a:endParaRPr lang="en-US" sz="1800" b="1" dirty="0"/>
          </a:p>
        </p:txBody>
      </p:sp>
      <p:sp>
        <p:nvSpPr>
          <p:cNvPr id="3" name="TextBox 2">
            <a:extLst>
              <a:ext uri="{FF2B5EF4-FFF2-40B4-BE49-F238E27FC236}">
                <a16:creationId xmlns:a16="http://schemas.microsoft.com/office/drawing/2014/main" id="{2DE543C3-23AA-7485-1134-59985068582B}"/>
              </a:ext>
            </a:extLst>
          </p:cNvPr>
          <p:cNvSpPr txBox="1"/>
          <p:nvPr/>
        </p:nvSpPr>
        <p:spPr>
          <a:xfrm>
            <a:off x="860155" y="1260949"/>
            <a:ext cx="4572000" cy="276999"/>
          </a:xfrm>
          <a:prstGeom prst="rect">
            <a:avLst/>
          </a:prstGeom>
          <a:noFill/>
        </p:spPr>
        <p:txBody>
          <a:bodyPr wrap="square">
            <a:spAutoFit/>
          </a:bodyPr>
          <a:lstStyle/>
          <a:p>
            <a:pPr marL="0" lvl="0" indent="0" algn="l" rtl="0">
              <a:spcBef>
                <a:spcPts val="0"/>
              </a:spcBef>
              <a:spcAft>
                <a:spcPts val="1200"/>
              </a:spcAft>
              <a:buNone/>
            </a:pPr>
            <a:r>
              <a:rPr lang="en-US" sz="1200" b="1" dirty="0">
                <a:latin typeface="Lato" panose="020F0502020204030203" pitchFamily="34" charset="0"/>
                <a:ea typeface="Lato" panose="020F0502020204030203" pitchFamily="34" charset="0"/>
                <a:cs typeface="Lato" panose="020F0502020204030203" pitchFamily="34" charset="0"/>
              </a:rPr>
              <a:t>Python Code</a:t>
            </a:r>
          </a:p>
        </p:txBody>
      </p:sp>
    </p:spTree>
    <p:extLst>
      <p:ext uri="{BB962C8B-B14F-4D97-AF65-F5344CB8AC3E}">
        <p14:creationId xmlns:p14="http://schemas.microsoft.com/office/powerpoint/2010/main" val="1610409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6250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Implementation… cont’d </a:t>
            </a:r>
            <a:endParaRPr dirty="0"/>
          </a:p>
        </p:txBody>
      </p:sp>
      <p:sp>
        <p:nvSpPr>
          <p:cNvPr id="106" name="Google Shape;106;p16"/>
          <p:cNvSpPr txBox="1">
            <a:spLocks noGrp="1"/>
          </p:cNvSpPr>
          <p:nvPr>
            <p:ph type="body" idx="1"/>
          </p:nvPr>
        </p:nvSpPr>
        <p:spPr>
          <a:xfrm>
            <a:off x="729450" y="1568726"/>
            <a:ext cx="7688700" cy="3463021"/>
          </a:xfrm>
          <a:prstGeom prst="rect">
            <a:avLst/>
          </a:prstGeom>
          <a:solidFill>
            <a:schemeClr val="bg2"/>
          </a:solidFill>
        </p:spPr>
        <p:txBody>
          <a:bodyPr spcFirstLastPara="1" wrap="square" lIns="91425" tIns="91425" rIns="91425" bIns="91425" anchor="t" anchorCtr="0">
            <a:normAutofit fontScale="32500" lnSpcReduction="20000"/>
          </a:bodyPr>
          <a:lstStyle/>
          <a:p>
            <a:pPr marL="146050" indent="0">
              <a:buNone/>
            </a:pPr>
            <a:r>
              <a:rPr lang="en-US" sz="3200" b="0" dirty="0">
                <a:solidFill>
                  <a:srgbClr val="6A9955"/>
                </a:solidFill>
                <a:effectLst/>
                <a:latin typeface="Consolas" panose="020B0609020204030204" pitchFamily="49" charset="0"/>
              </a:rPr>
              <a:t># Global thresholding </a:t>
            </a:r>
            <a:endParaRPr lang="en-US" sz="3200" b="0" dirty="0">
              <a:solidFill>
                <a:srgbClr val="CCCCCC"/>
              </a:solidFill>
              <a:effectLst/>
              <a:latin typeface="Consolas" panose="020B0609020204030204" pitchFamily="49" charset="0"/>
            </a:endParaRPr>
          </a:p>
          <a:p>
            <a:pPr marL="146050" indent="0">
              <a:buNone/>
            </a:pPr>
            <a:r>
              <a:rPr lang="en-US" sz="3200" b="0" dirty="0">
                <a:solidFill>
                  <a:srgbClr val="9CDCFE"/>
                </a:solidFill>
                <a:effectLst/>
                <a:latin typeface="Consolas" panose="020B0609020204030204" pitchFamily="49" charset="0"/>
              </a:rPr>
              <a:t>ret1</a:t>
            </a:r>
            <a:r>
              <a:rPr lang="en-US" sz="3200" b="0" dirty="0">
                <a:solidFill>
                  <a:srgbClr val="CCCCCC"/>
                </a:solidFill>
                <a:effectLst/>
                <a:latin typeface="Consolas" panose="020B0609020204030204" pitchFamily="49" charset="0"/>
              </a:rPr>
              <a:t>, </a:t>
            </a:r>
            <a:r>
              <a:rPr lang="en-US" sz="3200" b="0" dirty="0">
                <a:solidFill>
                  <a:srgbClr val="9CDCFE"/>
                </a:solidFill>
                <a:effectLst/>
                <a:latin typeface="Consolas" panose="020B0609020204030204" pitchFamily="49" charset="0"/>
              </a:rPr>
              <a:t>th1</a:t>
            </a:r>
            <a:r>
              <a:rPr lang="en-US" sz="3200" b="0" dirty="0">
                <a:solidFill>
                  <a:srgbClr val="CCCCCC"/>
                </a:solidFill>
                <a:effectLst/>
                <a:latin typeface="Consolas" panose="020B0609020204030204" pitchFamily="49" charset="0"/>
              </a:rPr>
              <a:t> </a:t>
            </a:r>
            <a:r>
              <a:rPr lang="en-US" sz="3200" b="0" dirty="0">
                <a:solidFill>
                  <a:srgbClr val="D4D4D4"/>
                </a:solidFill>
                <a:effectLst/>
                <a:latin typeface="Consolas" panose="020B0609020204030204" pitchFamily="49" charset="0"/>
              </a:rPr>
              <a:t>=</a:t>
            </a:r>
            <a:r>
              <a:rPr lang="en-US" sz="3200" b="0" dirty="0">
                <a:solidFill>
                  <a:srgbClr val="CCCCCC"/>
                </a:solidFill>
                <a:effectLst/>
                <a:latin typeface="Consolas" panose="020B0609020204030204" pitchFamily="49" charset="0"/>
              </a:rPr>
              <a:t> </a:t>
            </a:r>
            <a:r>
              <a:rPr lang="en-US" sz="3200" b="0" dirty="0">
                <a:solidFill>
                  <a:srgbClr val="4EC9B0"/>
                </a:solidFill>
                <a:effectLst/>
                <a:latin typeface="Consolas" panose="020B0609020204030204" pitchFamily="49" charset="0"/>
              </a:rPr>
              <a:t>cv2</a:t>
            </a:r>
            <a:r>
              <a:rPr lang="en-US" sz="3200" b="0" dirty="0">
                <a:solidFill>
                  <a:srgbClr val="CCCCCC"/>
                </a:solidFill>
                <a:effectLst/>
                <a:latin typeface="Consolas" panose="020B0609020204030204" pitchFamily="49" charset="0"/>
              </a:rPr>
              <a:t>.</a:t>
            </a:r>
            <a:r>
              <a:rPr lang="en-US" sz="3200" b="0" dirty="0">
                <a:solidFill>
                  <a:srgbClr val="DCDCAA"/>
                </a:solidFill>
                <a:effectLst/>
                <a:latin typeface="Consolas" panose="020B0609020204030204" pitchFamily="49" charset="0"/>
              </a:rPr>
              <a:t>threshold</a:t>
            </a:r>
            <a:r>
              <a:rPr lang="en-US" sz="3200" b="0" dirty="0">
                <a:solidFill>
                  <a:srgbClr val="CCCCCC"/>
                </a:solidFill>
                <a:effectLst/>
                <a:latin typeface="Consolas" panose="020B0609020204030204" pitchFamily="49" charset="0"/>
              </a:rPr>
              <a:t>(</a:t>
            </a:r>
            <a:r>
              <a:rPr lang="en-US" sz="3200" b="0" dirty="0">
                <a:solidFill>
                  <a:srgbClr val="9CDCFE"/>
                </a:solidFill>
                <a:effectLst/>
                <a:latin typeface="Consolas" panose="020B0609020204030204" pitchFamily="49" charset="0"/>
              </a:rPr>
              <a:t>img</a:t>
            </a:r>
            <a:r>
              <a:rPr lang="en-US" sz="3200" b="0" dirty="0">
                <a:solidFill>
                  <a:srgbClr val="CCCCCC"/>
                </a:solidFill>
                <a:effectLst/>
                <a:latin typeface="Consolas" panose="020B0609020204030204" pitchFamily="49" charset="0"/>
              </a:rPr>
              <a:t>, </a:t>
            </a:r>
            <a:r>
              <a:rPr lang="en-US" sz="3200" b="0" dirty="0">
                <a:solidFill>
                  <a:srgbClr val="B5CEA8"/>
                </a:solidFill>
                <a:effectLst/>
                <a:latin typeface="Consolas" panose="020B0609020204030204" pitchFamily="49" charset="0"/>
              </a:rPr>
              <a:t>127</a:t>
            </a:r>
            <a:r>
              <a:rPr lang="en-US" sz="3200" b="0" dirty="0">
                <a:solidFill>
                  <a:srgbClr val="CCCCCC"/>
                </a:solidFill>
                <a:effectLst/>
                <a:latin typeface="Consolas" panose="020B0609020204030204" pitchFamily="49" charset="0"/>
              </a:rPr>
              <a:t>, </a:t>
            </a:r>
            <a:r>
              <a:rPr lang="en-US" sz="3200" b="0" dirty="0">
                <a:solidFill>
                  <a:srgbClr val="B5CEA8"/>
                </a:solidFill>
                <a:effectLst/>
                <a:latin typeface="Consolas" panose="020B0609020204030204" pitchFamily="49" charset="0"/>
              </a:rPr>
              <a:t>255</a:t>
            </a:r>
            <a:r>
              <a:rPr lang="en-US" sz="3200" b="0" dirty="0">
                <a:solidFill>
                  <a:srgbClr val="CCCCCC"/>
                </a:solidFill>
                <a:effectLst/>
                <a:latin typeface="Consolas" panose="020B0609020204030204" pitchFamily="49" charset="0"/>
              </a:rPr>
              <a:t>, </a:t>
            </a:r>
            <a:r>
              <a:rPr lang="en-US" sz="3200" b="0" dirty="0">
                <a:solidFill>
                  <a:srgbClr val="4EC9B0"/>
                </a:solidFill>
                <a:effectLst/>
                <a:latin typeface="Consolas" panose="020B0609020204030204" pitchFamily="49" charset="0"/>
              </a:rPr>
              <a:t>cv2</a:t>
            </a:r>
            <a:r>
              <a:rPr lang="en-US" sz="3200" b="0" dirty="0">
                <a:solidFill>
                  <a:srgbClr val="CCCCCC"/>
                </a:solidFill>
                <a:effectLst/>
                <a:latin typeface="Consolas" panose="020B0609020204030204" pitchFamily="49" charset="0"/>
              </a:rPr>
              <a:t>.</a:t>
            </a:r>
            <a:r>
              <a:rPr lang="en-US" sz="3200" b="0" dirty="0">
                <a:solidFill>
                  <a:srgbClr val="9CDCFE"/>
                </a:solidFill>
                <a:effectLst/>
                <a:latin typeface="Consolas" panose="020B0609020204030204" pitchFamily="49" charset="0"/>
              </a:rPr>
              <a:t>THRESH_BINARY</a:t>
            </a:r>
            <a:r>
              <a:rPr lang="en-US" sz="3200" b="0" dirty="0">
                <a:solidFill>
                  <a:srgbClr val="CCCCCC"/>
                </a:solidFill>
                <a:effectLst/>
                <a:latin typeface="Consolas" panose="020B0609020204030204" pitchFamily="49" charset="0"/>
              </a:rPr>
              <a:t>)</a:t>
            </a:r>
          </a:p>
          <a:p>
            <a:pPr marL="146050" indent="0">
              <a:buNone/>
            </a:pPr>
            <a:br>
              <a:rPr lang="en-US" sz="3200" b="0" dirty="0">
                <a:solidFill>
                  <a:srgbClr val="CCCCCC"/>
                </a:solidFill>
                <a:effectLst/>
                <a:latin typeface="Consolas" panose="020B0609020204030204" pitchFamily="49" charset="0"/>
              </a:rPr>
            </a:br>
            <a:r>
              <a:rPr lang="en-US" sz="3200" b="0" dirty="0">
                <a:solidFill>
                  <a:srgbClr val="6A9955"/>
                </a:solidFill>
                <a:effectLst/>
                <a:latin typeface="Consolas" panose="020B0609020204030204" pitchFamily="49" charset="0"/>
              </a:rPr>
              <a:t># Otsu's thresholding </a:t>
            </a:r>
            <a:endParaRPr lang="en-US" sz="3200" b="0" dirty="0">
              <a:solidFill>
                <a:srgbClr val="CCCCCC"/>
              </a:solidFill>
              <a:effectLst/>
              <a:latin typeface="Consolas" panose="020B0609020204030204" pitchFamily="49" charset="0"/>
            </a:endParaRPr>
          </a:p>
          <a:p>
            <a:pPr marL="146050" indent="0">
              <a:buNone/>
            </a:pPr>
            <a:r>
              <a:rPr lang="en-US" sz="3200" b="0" dirty="0">
                <a:solidFill>
                  <a:srgbClr val="9CDCFE"/>
                </a:solidFill>
                <a:effectLst/>
                <a:latin typeface="Consolas" panose="020B0609020204030204" pitchFamily="49" charset="0"/>
              </a:rPr>
              <a:t>ret2</a:t>
            </a:r>
            <a:r>
              <a:rPr lang="en-US" sz="3200" b="0" dirty="0">
                <a:solidFill>
                  <a:srgbClr val="CCCCCC"/>
                </a:solidFill>
                <a:effectLst/>
                <a:latin typeface="Consolas" panose="020B0609020204030204" pitchFamily="49" charset="0"/>
              </a:rPr>
              <a:t>, </a:t>
            </a:r>
            <a:r>
              <a:rPr lang="en-US" sz="3200" b="0" dirty="0">
                <a:solidFill>
                  <a:srgbClr val="9CDCFE"/>
                </a:solidFill>
                <a:effectLst/>
                <a:latin typeface="Consolas" panose="020B0609020204030204" pitchFamily="49" charset="0"/>
              </a:rPr>
              <a:t>th2</a:t>
            </a:r>
            <a:r>
              <a:rPr lang="en-US" sz="3200" b="0" dirty="0">
                <a:solidFill>
                  <a:srgbClr val="CCCCCC"/>
                </a:solidFill>
                <a:effectLst/>
                <a:latin typeface="Consolas" panose="020B0609020204030204" pitchFamily="49" charset="0"/>
              </a:rPr>
              <a:t> </a:t>
            </a:r>
            <a:r>
              <a:rPr lang="en-US" sz="3200" b="0" dirty="0">
                <a:solidFill>
                  <a:srgbClr val="D4D4D4"/>
                </a:solidFill>
                <a:effectLst/>
                <a:latin typeface="Consolas" panose="020B0609020204030204" pitchFamily="49" charset="0"/>
              </a:rPr>
              <a:t>=</a:t>
            </a:r>
            <a:r>
              <a:rPr lang="en-US" sz="3200" b="0" dirty="0">
                <a:solidFill>
                  <a:srgbClr val="CCCCCC"/>
                </a:solidFill>
                <a:effectLst/>
                <a:latin typeface="Consolas" panose="020B0609020204030204" pitchFamily="49" charset="0"/>
              </a:rPr>
              <a:t> </a:t>
            </a:r>
            <a:r>
              <a:rPr lang="en-US" sz="3200" b="0" dirty="0">
                <a:solidFill>
                  <a:srgbClr val="4EC9B0"/>
                </a:solidFill>
                <a:effectLst/>
                <a:latin typeface="Consolas" panose="020B0609020204030204" pitchFamily="49" charset="0"/>
              </a:rPr>
              <a:t>cv2</a:t>
            </a:r>
            <a:r>
              <a:rPr lang="en-US" sz="3200" b="0" dirty="0">
                <a:solidFill>
                  <a:srgbClr val="CCCCCC"/>
                </a:solidFill>
                <a:effectLst/>
                <a:latin typeface="Consolas" panose="020B0609020204030204" pitchFamily="49" charset="0"/>
              </a:rPr>
              <a:t>.</a:t>
            </a:r>
            <a:r>
              <a:rPr lang="en-US" sz="3200" b="0" dirty="0">
                <a:solidFill>
                  <a:srgbClr val="DCDCAA"/>
                </a:solidFill>
                <a:effectLst/>
                <a:latin typeface="Consolas" panose="020B0609020204030204" pitchFamily="49" charset="0"/>
              </a:rPr>
              <a:t>threshold</a:t>
            </a:r>
            <a:r>
              <a:rPr lang="en-US" sz="3200" b="0" dirty="0">
                <a:solidFill>
                  <a:srgbClr val="CCCCCC"/>
                </a:solidFill>
                <a:effectLst/>
                <a:latin typeface="Consolas" panose="020B0609020204030204" pitchFamily="49" charset="0"/>
              </a:rPr>
              <a:t>(</a:t>
            </a:r>
            <a:r>
              <a:rPr lang="en-US" sz="3200" b="0" dirty="0">
                <a:solidFill>
                  <a:srgbClr val="9CDCFE"/>
                </a:solidFill>
                <a:effectLst/>
                <a:latin typeface="Consolas" panose="020B0609020204030204" pitchFamily="49" charset="0"/>
              </a:rPr>
              <a:t>gray_img</a:t>
            </a:r>
            <a:r>
              <a:rPr lang="en-US" sz="3200" b="0" dirty="0">
                <a:solidFill>
                  <a:srgbClr val="CCCCCC"/>
                </a:solidFill>
                <a:effectLst/>
                <a:latin typeface="Consolas" panose="020B0609020204030204" pitchFamily="49" charset="0"/>
              </a:rPr>
              <a:t>, </a:t>
            </a:r>
            <a:r>
              <a:rPr lang="en-US" sz="3200" b="0" dirty="0">
                <a:solidFill>
                  <a:srgbClr val="B5CEA8"/>
                </a:solidFill>
                <a:effectLst/>
                <a:latin typeface="Consolas" panose="020B0609020204030204" pitchFamily="49" charset="0"/>
              </a:rPr>
              <a:t>0</a:t>
            </a:r>
            <a:r>
              <a:rPr lang="en-US" sz="3200" b="0" dirty="0">
                <a:solidFill>
                  <a:srgbClr val="CCCCCC"/>
                </a:solidFill>
                <a:effectLst/>
                <a:latin typeface="Consolas" panose="020B0609020204030204" pitchFamily="49" charset="0"/>
              </a:rPr>
              <a:t>, </a:t>
            </a:r>
            <a:r>
              <a:rPr lang="en-US" sz="3200" b="0" dirty="0">
                <a:solidFill>
                  <a:srgbClr val="B5CEA8"/>
                </a:solidFill>
                <a:effectLst/>
                <a:latin typeface="Consolas" panose="020B0609020204030204" pitchFamily="49" charset="0"/>
              </a:rPr>
              <a:t>255</a:t>
            </a:r>
            <a:r>
              <a:rPr lang="en-US" sz="3200" b="0" dirty="0">
                <a:solidFill>
                  <a:srgbClr val="CCCCCC"/>
                </a:solidFill>
                <a:effectLst/>
                <a:latin typeface="Consolas" panose="020B0609020204030204" pitchFamily="49" charset="0"/>
              </a:rPr>
              <a:t>, </a:t>
            </a:r>
            <a:r>
              <a:rPr lang="en-US" sz="3200" b="0" dirty="0">
                <a:solidFill>
                  <a:srgbClr val="4EC9B0"/>
                </a:solidFill>
                <a:effectLst/>
                <a:latin typeface="Consolas" panose="020B0609020204030204" pitchFamily="49" charset="0"/>
              </a:rPr>
              <a:t>cv2</a:t>
            </a:r>
            <a:r>
              <a:rPr lang="en-US" sz="3200" b="0" dirty="0">
                <a:solidFill>
                  <a:srgbClr val="CCCCCC"/>
                </a:solidFill>
                <a:effectLst/>
                <a:latin typeface="Consolas" panose="020B0609020204030204" pitchFamily="49" charset="0"/>
              </a:rPr>
              <a:t>.</a:t>
            </a:r>
            <a:r>
              <a:rPr lang="en-US" sz="3200" b="0" dirty="0">
                <a:solidFill>
                  <a:srgbClr val="9CDCFE"/>
                </a:solidFill>
                <a:effectLst/>
                <a:latin typeface="Consolas" panose="020B0609020204030204" pitchFamily="49" charset="0"/>
              </a:rPr>
              <a:t>THRESH_BINARY</a:t>
            </a:r>
            <a:r>
              <a:rPr lang="en-US" sz="3200" b="0" dirty="0">
                <a:solidFill>
                  <a:srgbClr val="CCCCCC"/>
                </a:solidFill>
                <a:effectLst/>
                <a:latin typeface="Consolas" panose="020B0609020204030204" pitchFamily="49" charset="0"/>
              </a:rPr>
              <a:t> </a:t>
            </a:r>
            <a:r>
              <a:rPr lang="en-US" sz="3200" b="0" dirty="0">
                <a:solidFill>
                  <a:srgbClr val="D4D4D4"/>
                </a:solidFill>
                <a:effectLst/>
                <a:latin typeface="Consolas" panose="020B0609020204030204" pitchFamily="49" charset="0"/>
              </a:rPr>
              <a:t>+</a:t>
            </a:r>
            <a:r>
              <a:rPr lang="en-US" sz="3200" b="0" dirty="0">
                <a:solidFill>
                  <a:srgbClr val="CCCCCC"/>
                </a:solidFill>
                <a:effectLst/>
                <a:latin typeface="Consolas" panose="020B0609020204030204" pitchFamily="49" charset="0"/>
              </a:rPr>
              <a:t> </a:t>
            </a:r>
            <a:r>
              <a:rPr lang="en-US" sz="3200" b="0" dirty="0">
                <a:solidFill>
                  <a:srgbClr val="4EC9B0"/>
                </a:solidFill>
                <a:effectLst/>
                <a:latin typeface="Consolas" panose="020B0609020204030204" pitchFamily="49" charset="0"/>
              </a:rPr>
              <a:t>cv2</a:t>
            </a:r>
            <a:r>
              <a:rPr lang="en-US" sz="3200" b="0" dirty="0">
                <a:solidFill>
                  <a:srgbClr val="CCCCCC"/>
                </a:solidFill>
                <a:effectLst/>
                <a:latin typeface="Consolas" panose="020B0609020204030204" pitchFamily="49" charset="0"/>
              </a:rPr>
              <a:t>.</a:t>
            </a:r>
            <a:r>
              <a:rPr lang="en-US" sz="3200" b="0" dirty="0">
                <a:solidFill>
                  <a:srgbClr val="9CDCFE"/>
                </a:solidFill>
                <a:effectLst/>
                <a:latin typeface="Consolas" panose="020B0609020204030204" pitchFamily="49" charset="0"/>
              </a:rPr>
              <a:t>THRESH_OTSU</a:t>
            </a:r>
            <a:r>
              <a:rPr lang="en-US" sz="3200" b="0" dirty="0">
                <a:solidFill>
                  <a:srgbClr val="CCCCCC"/>
                </a:solidFill>
                <a:effectLst/>
                <a:latin typeface="Consolas" panose="020B0609020204030204" pitchFamily="49" charset="0"/>
              </a:rPr>
              <a:t>)</a:t>
            </a:r>
          </a:p>
          <a:p>
            <a:pPr marL="146050" indent="0">
              <a:buNone/>
            </a:pPr>
            <a:br>
              <a:rPr lang="en-US" sz="3200" b="0" dirty="0">
                <a:solidFill>
                  <a:srgbClr val="CCCCCC"/>
                </a:solidFill>
                <a:effectLst/>
                <a:latin typeface="Consolas" panose="020B0609020204030204" pitchFamily="49" charset="0"/>
              </a:rPr>
            </a:br>
            <a:r>
              <a:rPr lang="en-US" sz="3200" b="0" dirty="0">
                <a:solidFill>
                  <a:srgbClr val="6A9955"/>
                </a:solidFill>
                <a:effectLst/>
                <a:latin typeface="Consolas" panose="020B0609020204030204" pitchFamily="49" charset="0"/>
              </a:rPr>
              <a:t># Otsu's thresholding after Gaussian filtering </a:t>
            </a:r>
            <a:endParaRPr lang="en-US" sz="3200" b="0" dirty="0">
              <a:solidFill>
                <a:srgbClr val="CCCCCC"/>
              </a:solidFill>
              <a:effectLst/>
              <a:latin typeface="Consolas" panose="020B0609020204030204" pitchFamily="49" charset="0"/>
            </a:endParaRPr>
          </a:p>
          <a:p>
            <a:pPr marL="146050" indent="0">
              <a:buNone/>
            </a:pPr>
            <a:r>
              <a:rPr lang="en-US" sz="3200" b="0" dirty="0">
                <a:solidFill>
                  <a:srgbClr val="9CDCFE"/>
                </a:solidFill>
                <a:effectLst/>
                <a:latin typeface="Consolas" panose="020B0609020204030204" pitchFamily="49" charset="0"/>
              </a:rPr>
              <a:t>ret3</a:t>
            </a:r>
            <a:r>
              <a:rPr lang="en-US" sz="3200" b="0" dirty="0">
                <a:solidFill>
                  <a:srgbClr val="CCCCCC"/>
                </a:solidFill>
                <a:effectLst/>
                <a:latin typeface="Consolas" panose="020B0609020204030204" pitchFamily="49" charset="0"/>
              </a:rPr>
              <a:t>, </a:t>
            </a:r>
            <a:r>
              <a:rPr lang="en-US" sz="3200" b="0" dirty="0">
                <a:solidFill>
                  <a:srgbClr val="9CDCFE"/>
                </a:solidFill>
                <a:effectLst/>
                <a:latin typeface="Consolas" panose="020B0609020204030204" pitchFamily="49" charset="0"/>
              </a:rPr>
              <a:t>th3</a:t>
            </a:r>
            <a:r>
              <a:rPr lang="en-US" sz="3200" b="0" dirty="0">
                <a:solidFill>
                  <a:srgbClr val="CCCCCC"/>
                </a:solidFill>
                <a:effectLst/>
                <a:latin typeface="Consolas" panose="020B0609020204030204" pitchFamily="49" charset="0"/>
              </a:rPr>
              <a:t> </a:t>
            </a:r>
            <a:r>
              <a:rPr lang="en-US" sz="3200" b="0" dirty="0">
                <a:solidFill>
                  <a:srgbClr val="D4D4D4"/>
                </a:solidFill>
                <a:effectLst/>
                <a:latin typeface="Consolas" panose="020B0609020204030204" pitchFamily="49" charset="0"/>
              </a:rPr>
              <a:t>=</a:t>
            </a:r>
            <a:r>
              <a:rPr lang="en-US" sz="3200" b="0" dirty="0">
                <a:solidFill>
                  <a:srgbClr val="CCCCCC"/>
                </a:solidFill>
                <a:effectLst/>
                <a:latin typeface="Consolas" panose="020B0609020204030204" pitchFamily="49" charset="0"/>
              </a:rPr>
              <a:t> </a:t>
            </a:r>
            <a:r>
              <a:rPr lang="en-US" sz="3200" b="0" dirty="0">
                <a:solidFill>
                  <a:srgbClr val="4EC9B0"/>
                </a:solidFill>
                <a:effectLst/>
                <a:latin typeface="Consolas" panose="020B0609020204030204" pitchFamily="49" charset="0"/>
              </a:rPr>
              <a:t>cv2</a:t>
            </a:r>
            <a:r>
              <a:rPr lang="en-US" sz="3200" b="0" dirty="0">
                <a:solidFill>
                  <a:srgbClr val="CCCCCC"/>
                </a:solidFill>
                <a:effectLst/>
                <a:latin typeface="Consolas" panose="020B0609020204030204" pitchFamily="49" charset="0"/>
              </a:rPr>
              <a:t>.</a:t>
            </a:r>
            <a:r>
              <a:rPr lang="en-US" sz="3200" b="0" dirty="0">
                <a:solidFill>
                  <a:srgbClr val="DCDCAA"/>
                </a:solidFill>
                <a:effectLst/>
                <a:latin typeface="Consolas" panose="020B0609020204030204" pitchFamily="49" charset="0"/>
              </a:rPr>
              <a:t>threshold</a:t>
            </a:r>
            <a:r>
              <a:rPr lang="en-US" sz="3200" b="0" dirty="0">
                <a:solidFill>
                  <a:srgbClr val="CCCCCC"/>
                </a:solidFill>
                <a:effectLst/>
                <a:latin typeface="Consolas" panose="020B0609020204030204" pitchFamily="49" charset="0"/>
              </a:rPr>
              <a:t>(</a:t>
            </a:r>
            <a:r>
              <a:rPr lang="en-US" sz="3200" b="0" dirty="0">
                <a:solidFill>
                  <a:srgbClr val="9CDCFE"/>
                </a:solidFill>
                <a:effectLst/>
                <a:latin typeface="Consolas" panose="020B0609020204030204" pitchFamily="49" charset="0"/>
              </a:rPr>
              <a:t>filtered_image</a:t>
            </a:r>
            <a:r>
              <a:rPr lang="en-US" sz="3200" b="0" dirty="0">
                <a:solidFill>
                  <a:srgbClr val="CCCCCC"/>
                </a:solidFill>
                <a:effectLst/>
                <a:latin typeface="Consolas" panose="020B0609020204030204" pitchFamily="49" charset="0"/>
              </a:rPr>
              <a:t>, </a:t>
            </a:r>
            <a:r>
              <a:rPr lang="en-US" sz="3200" b="0" dirty="0">
                <a:solidFill>
                  <a:srgbClr val="B5CEA8"/>
                </a:solidFill>
                <a:effectLst/>
                <a:latin typeface="Consolas" panose="020B0609020204030204" pitchFamily="49" charset="0"/>
              </a:rPr>
              <a:t>0</a:t>
            </a:r>
            <a:r>
              <a:rPr lang="en-US" sz="3200" b="0" dirty="0">
                <a:solidFill>
                  <a:srgbClr val="CCCCCC"/>
                </a:solidFill>
                <a:effectLst/>
                <a:latin typeface="Consolas" panose="020B0609020204030204" pitchFamily="49" charset="0"/>
              </a:rPr>
              <a:t>, </a:t>
            </a:r>
            <a:r>
              <a:rPr lang="en-US" sz="3200" b="0" dirty="0">
                <a:solidFill>
                  <a:srgbClr val="B5CEA8"/>
                </a:solidFill>
                <a:effectLst/>
                <a:latin typeface="Consolas" panose="020B0609020204030204" pitchFamily="49" charset="0"/>
              </a:rPr>
              <a:t>255</a:t>
            </a:r>
            <a:r>
              <a:rPr lang="en-US" sz="3200" b="0" dirty="0">
                <a:solidFill>
                  <a:srgbClr val="CCCCCC"/>
                </a:solidFill>
                <a:effectLst/>
                <a:latin typeface="Consolas" panose="020B0609020204030204" pitchFamily="49" charset="0"/>
              </a:rPr>
              <a:t>, </a:t>
            </a:r>
            <a:r>
              <a:rPr lang="en-US" sz="3200" b="0" dirty="0">
                <a:solidFill>
                  <a:srgbClr val="4EC9B0"/>
                </a:solidFill>
                <a:effectLst/>
                <a:latin typeface="Consolas" panose="020B0609020204030204" pitchFamily="49" charset="0"/>
              </a:rPr>
              <a:t>cv2</a:t>
            </a:r>
            <a:r>
              <a:rPr lang="en-US" sz="3200" b="0" dirty="0">
                <a:solidFill>
                  <a:srgbClr val="CCCCCC"/>
                </a:solidFill>
                <a:effectLst/>
                <a:latin typeface="Consolas" panose="020B0609020204030204" pitchFamily="49" charset="0"/>
              </a:rPr>
              <a:t>.</a:t>
            </a:r>
            <a:r>
              <a:rPr lang="en-US" sz="3200" b="0" dirty="0">
                <a:solidFill>
                  <a:srgbClr val="9CDCFE"/>
                </a:solidFill>
                <a:effectLst/>
                <a:latin typeface="Consolas" panose="020B0609020204030204" pitchFamily="49" charset="0"/>
              </a:rPr>
              <a:t>THRESH_BINARY</a:t>
            </a:r>
            <a:r>
              <a:rPr lang="en-US" sz="3200" b="0" dirty="0">
                <a:solidFill>
                  <a:srgbClr val="CCCCCC"/>
                </a:solidFill>
                <a:effectLst/>
                <a:latin typeface="Consolas" panose="020B0609020204030204" pitchFamily="49" charset="0"/>
              </a:rPr>
              <a:t> </a:t>
            </a:r>
            <a:r>
              <a:rPr lang="en-US" sz="3200" b="0" dirty="0">
                <a:solidFill>
                  <a:srgbClr val="D4D4D4"/>
                </a:solidFill>
                <a:effectLst/>
                <a:latin typeface="Consolas" panose="020B0609020204030204" pitchFamily="49" charset="0"/>
              </a:rPr>
              <a:t>+</a:t>
            </a:r>
            <a:r>
              <a:rPr lang="en-US" sz="3200" b="0" dirty="0">
                <a:solidFill>
                  <a:srgbClr val="CCCCCC"/>
                </a:solidFill>
                <a:effectLst/>
                <a:latin typeface="Consolas" panose="020B0609020204030204" pitchFamily="49" charset="0"/>
              </a:rPr>
              <a:t> </a:t>
            </a:r>
            <a:r>
              <a:rPr lang="en-US" sz="3200" b="0" dirty="0">
                <a:solidFill>
                  <a:srgbClr val="4EC9B0"/>
                </a:solidFill>
                <a:effectLst/>
                <a:latin typeface="Consolas" panose="020B0609020204030204" pitchFamily="49" charset="0"/>
              </a:rPr>
              <a:t>cv2</a:t>
            </a:r>
            <a:r>
              <a:rPr lang="en-US" sz="3200" b="0" dirty="0">
                <a:solidFill>
                  <a:srgbClr val="CCCCCC"/>
                </a:solidFill>
                <a:effectLst/>
                <a:latin typeface="Consolas" panose="020B0609020204030204" pitchFamily="49" charset="0"/>
              </a:rPr>
              <a:t>.</a:t>
            </a:r>
            <a:r>
              <a:rPr lang="en-US" sz="3200" b="0" dirty="0">
                <a:solidFill>
                  <a:srgbClr val="9CDCFE"/>
                </a:solidFill>
                <a:effectLst/>
                <a:latin typeface="Consolas" panose="020B0609020204030204" pitchFamily="49" charset="0"/>
              </a:rPr>
              <a:t>THRESH_OTSU</a:t>
            </a:r>
            <a:r>
              <a:rPr lang="en-US" sz="3200" b="0" dirty="0">
                <a:solidFill>
                  <a:srgbClr val="CCCCCC"/>
                </a:solidFill>
                <a:effectLst/>
                <a:latin typeface="Consolas" panose="020B0609020204030204" pitchFamily="49" charset="0"/>
              </a:rPr>
              <a:t>)</a:t>
            </a:r>
          </a:p>
          <a:p>
            <a:pPr marL="146050" indent="0">
              <a:buNone/>
            </a:pPr>
            <a:br>
              <a:rPr lang="en-US" sz="3200" b="0" dirty="0">
                <a:solidFill>
                  <a:srgbClr val="CCCCCC"/>
                </a:solidFill>
                <a:effectLst/>
                <a:latin typeface="Consolas" panose="020B0609020204030204" pitchFamily="49" charset="0"/>
              </a:rPr>
            </a:br>
            <a:r>
              <a:rPr lang="en-US" sz="3200" b="0" dirty="0">
                <a:solidFill>
                  <a:srgbClr val="6A9955"/>
                </a:solidFill>
                <a:effectLst/>
                <a:latin typeface="Consolas" panose="020B0609020204030204" pitchFamily="49" charset="0"/>
              </a:rPr>
              <a:t># plot all the images and their histograms</a:t>
            </a:r>
            <a:endParaRPr lang="en-US" sz="3200" b="0" dirty="0">
              <a:solidFill>
                <a:srgbClr val="CCCCCC"/>
              </a:solidFill>
              <a:effectLst/>
              <a:latin typeface="Consolas" panose="020B0609020204030204" pitchFamily="49" charset="0"/>
            </a:endParaRPr>
          </a:p>
          <a:p>
            <a:pPr marL="146050" indent="0">
              <a:buNone/>
            </a:pPr>
            <a:r>
              <a:rPr lang="en-US" sz="3200" b="0" dirty="0">
                <a:solidFill>
                  <a:srgbClr val="9CDCFE"/>
                </a:solidFill>
                <a:effectLst/>
                <a:latin typeface="Consolas" panose="020B0609020204030204" pitchFamily="49" charset="0"/>
              </a:rPr>
              <a:t>images</a:t>
            </a:r>
            <a:r>
              <a:rPr lang="en-US" sz="3200" b="0" dirty="0">
                <a:solidFill>
                  <a:srgbClr val="CCCCCC"/>
                </a:solidFill>
                <a:effectLst/>
                <a:latin typeface="Consolas" panose="020B0609020204030204" pitchFamily="49" charset="0"/>
              </a:rPr>
              <a:t> </a:t>
            </a:r>
            <a:r>
              <a:rPr lang="en-US" sz="3200" b="0" dirty="0">
                <a:solidFill>
                  <a:srgbClr val="D4D4D4"/>
                </a:solidFill>
                <a:effectLst/>
                <a:latin typeface="Consolas" panose="020B0609020204030204" pitchFamily="49" charset="0"/>
              </a:rPr>
              <a:t>=</a:t>
            </a:r>
            <a:r>
              <a:rPr lang="en-US" sz="3200" b="0" dirty="0">
                <a:solidFill>
                  <a:srgbClr val="CCCCCC"/>
                </a:solidFill>
                <a:effectLst/>
                <a:latin typeface="Consolas" panose="020B0609020204030204" pitchFamily="49" charset="0"/>
              </a:rPr>
              <a:t> [</a:t>
            </a:r>
            <a:r>
              <a:rPr lang="en-US" sz="3200" b="0" dirty="0">
                <a:solidFill>
                  <a:srgbClr val="9CDCFE"/>
                </a:solidFill>
                <a:effectLst/>
                <a:latin typeface="Consolas" panose="020B0609020204030204" pitchFamily="49" charset="0"/>
              </a:rPr>
              <a:t>img</a:t>
            </a:r>
            <a:r>
              <a:rPr lang="en-US" sz="3200" b="0" dirty="0">
                <a:solidFill>
                  <a:srgbClr val="CCCCCC"/>
                </a:solidFill>
                <a:effectLst/>
                <a:latin typeface="Consolas" panose="020B0609020204030204" pitchFamily="49" charset="0"/>
              </a:rPr>
              <a:t>, </a:t>
            </a:r>
            <a:r>
              <a:rPr lang="en-US" sz="3200" b="0" dirty="0">
                <a:solidFill>
                  <a:srgbClr val="B5CEA8"/>
                </a:solidFill>
                <a:effectLst/>
                <a:latin typeface="Consolas" panose="020B0609020204030204" pitchFamily="49" charset="0"/>
              </a:rPr>
              <a:t>0</a:t>
            </a:r>
            <a:r>
              <a:rPr lang="en-US" sz="3200" b="0" dirty="0">
                <a:solidFill>
                  <a:srgbClr val="CCCCCC"/>
                </a:solidFill>
                <a:effectLst/>
                <a:latin typeface="Consolas" panose="020B0609020204030204" pitchFamily="49" charset="0"/>
              </a:rPr>
              <a:t>, </a:t>
            </a:r>
            <a:r>
              <a:rPr lang="en-US" sz="3200" b="0" dirty="0">
                <a:solidFill>
                  <a:srgbClr val="9CDCFE"/>
                </a:solidFill>
                <a:effectLst/>
                <a:latin typeface="Consolas" panose="020B0609020204030204" pitchFamily="49" charset="0"/>
              </a:rPr>
              <a:t>th1</a:t>
            </a:r>
            <a:r>
              <a:rPr lang="en-US" sz="3200" b="0" dirty="0">
                <a:solidFill>
                  <a:srgbClr val="CCCCCC"/>
                </a:solidFill>
                <a:effectLst/>
                <a:latin typeface="Consolas" panose="020B0609020204030204" pitchFamily="49" charset="0"/>
              </a:rPr>
              <a:t>, </a:t>
            </a:r>
            <a:r>
              <a:rPr lang="en-US" sz="3200" b="0" dirty="0">
                <a:solidFill>
                  <a:srgbClr val="9CDCFE"/>
                </a:solidFill>
                <a:effectLst/>
                <a:latin typeface="Consolas" panose="020B0609020204030204" pitchFamily="49" charset="0"/>
              </a:rPr>
              <a:t>gray_img</a:t>
            </a:r>
            <a:r>
              <a:rPr lang="en-US" sz="3200" b="0" dirty="0">
                <a:solidFill>
                  <a:srgbClr val="CCCCCC"/>
                </a:solidFill>
                <a:effectLst/>
                <a:latin typeface="Consolas" panose="020B0609020204030204" pitchFamily="49" charset="0"/>
              </a:rPr>
              <a:t>, </a:t>
            </a:r>
            <a:r>
              <a:rPr lang="en-US" sz="3200" b="0" dirty="0">
                <a:solidFill>
                  <a:srgbClr val="B5CEA8"/>
                </a:solidFill>
                <a:effectLst/>
                <a:latin typeface="Consolas" panose="020B0609020204030204" pitchFamily="49" charset="0"/>
              </a:rPr>
              <a:t>0</a:t>
            </a:r>
            <a:r>
              <a:rPr lang="en-US" sz="3200" b="0" dirty="0">
                <a:solidFill>
                  <a:srgbClr val="CCCCCC"/>
                </a:solidFill>
                <a:effectLst/>
                <a:latin typeface="Consolas" panose="020B0609020204030204" pitchFamily="49" charset="0"/>
              </a:rPr>
              <a:t>, </a:t>
            </a:r>
            <a:r>
              <a:rPr lang="en-US" sz="3200" b="0" dirty="0">
                <a:solidFill>
                  <a:srgbClr val="9CDCFE"/>
                </a:solidFill>
                <a:effectLst/>
                <a:latin typeface="Consolas" panose="020B0609020204030204" pitchFamily="49" charset="0"/>
              </a:rPr>
              <a:t>th2</a:t>
            </a:r>
            <a:r>
              <a:rPr lang="en-US" sz="3200" b="0" dirty="0">
                <a:solidFill>
                  <a:srgbClr val="CCCCCC"/>
                </a:solidFill>
                <a:effectLst/>
                <a:latin typeface="Consolas" panose="020B0609020204030204" pitchFamily="49" charset="0"/>
              </a:rPr>
              <a:t>, </a:t>
            </a:r>
            <a:r>
              <a:rPr lang="en-US" sz="3200" b="0" dirty="0">
                <a:solidFill>
                  <a:srgbClr val="9CDCFE"/>
                </a:solidFill>
                <a:effectLst/>
                <a:latin typeface="Consolas" panose="020B0609020204030204" pitchFamily="49" charset="0"/>
              </a:rPr>
              <a:t>filtered_image</a:t>
            </a:r>
            <a:r>
              <a:rPr lang="en-US" sz="3200" b="0" dirty="0">
                <a:solidFill>
                  <a:srgbClr val="CCCCCC"/>
                </a:solidFill>
                <a:effectLst/>
                <a:latin typeface="Consolas" panose="020B0609020204030204" pitchFamily="49" charset="0"/>
              </a:rPr>
              <a:t>, </a:t>
            </a:r>
            <a:r>
              <a:rPr lang="en-US" sz="3200" b="0" dirty="0">
                <a:solidFill>
                  <a:srgbClr val="B5CEA8"/>
                </a:solidFill>
                <a:effectLst/>
                <a:latin typeface="Consolas" panose="020B0609020204030204" pitchFamily="49" charset="0"/>
              </a:rPr>
              <a:t>0</a:t>
            </a:r>
            <a:r>
              <a:rPr lang="en-US" sz="3200" b="0" dirty="0">
                <a:solidFill>
                  <a:srgbClr val="CCCCCC"/>
                </a:solidFill>
                <a:effectLst/>
                <a:latin typeface="Consolas" panose="020B0609020204030204" pitchFamily="49" charset="0"/>
              </a:rPr>
              <a:t>, </a:t>
            </a:r>
            <a:r>
              <a:rPr lang="en-US" sz="3200" b="0" dirty="0">
                <a:solidFill>
                  <a:srgbClr val="9CDCFE"/>
                </a:solidFill>
                <a:effectLst/>
                <a:latin typeface="Consolas" panose="020B0609020204030204" pitchFamily="49" charset="0"/>
              </a:rPr>
              <a:t>th3</a:t>
            </a:r>
            <a:r>
              <a:rPr lang="en-US" sz="3200" b="0" dirty="0">
                <a:solidFill>
                  <a:srgbClr val="CCCCCC"/>
                </a:solidFill>
                <a:effectLst/>
                <a:latin typeface="Consolas" panose="020B0609020204030204" pitchFamily="49" charset="0"/>
              </a:rPr>
              <a:t>]</a:t>
            </a:r>
          </a:p>
          <a:p>
            <a:pPr marL="146050" indent="0">
              <a:buNone/>
            </a:pPr>
            <a:r>
              <a:rPr lang="en-US" sz="3200" b="0" dirty="0">
                <a:solidFill>
                  <a:srgbClr val="9CDCFE"/>
                </a:solidFill>
                <a:effectLst/>
                <a:latin typeface="Consolas" panose="020B0609020204030204" pitchFamily="49" charset="0"/>
              </a:rPr>
              <a:t>titles</a:t>
            </a:r>
            <a:r>
              <a:rPr lang="en-US" sz="3200" b="0" dirty="0">
                <a:solidFill>
                  <a:srgbClr val="CCCCCC"/>
                </a:solidFill>
                <a:effectLst/>
                <a:latin typeface="Consolas" panose="020B0609020204030204" pitchFamily="49" charset="0"/>
              </a:rPr>
              <a:t> </a:t>
            </a:r>
            <a:r>
              <a:rPr lang="en-US" sz="3200" b="0" dirty="0">
                <a:solidFill>
                  <a:srgbClr val="D4D4D4"/>
                </a:solidFill>
                <a:effectLst/>
                <a:latin typeface="Consolas" panose="020B0609020204030204" pitchFamily="49" charset="0"/>
              </a:rPr>
              <a:t>=</a:t>
            </a:r>
            <a:r>
              <a:rPr lang="en-US" sz="3200" b="0" dirty="0">
                <a:solidFill>
                  <a:srgbClr val="CCCCCC"/>
                </a:solidFill>
                <a:effectLst/>
                <a:latin typeface="Consolas" panose="020B0609020204030204" pitchFamily="49" charset="0"/>
              </a:rPr>
              <a:t> [</a:t>
            </a:r>
            <a:r>
              <a:rPr lang="en-US" sz="3200" b="0" dirty="0">
                <a:solidFill>
                  <a:srgbClr val="CE9178"/>
                </a:solidFill>
                <a:effectLst/>
                <a:latin typeface="Consolas" panose="020B0609020204030204" pitchFamily="49" charset="0"/>
              </a:rPr>
              <a:t>'Original Noisy Image'</a:t>
            </a:r>
            <a:r>
              <a:rPr lang="en-US" sz="3200" b="0" dirty="0">
                <a:solidFill>
                  <a:srgbClr val="CCCCCC"/>
                </a:solidFill>
                <a:effectLst/>
                <a:latin typeface="Consolas" panose="020B0609020204030204" pitchFamily="49" charset="0"/>
              </a:rPr>
              <a:t>, </a:t>
            </a:r>
            <a:r>
              <a:rPr lang="en-US" sz="3200" b="0" dirty="0">
                <a:solidFill>
                  <a:srgbClr val="CE9178"/>
                </a:solidFill>
                <a:effectLst/>
                <a:latin typeface="Consolas" panose="020B0609020204030204" pitchFamily="49" charset="0"/>
              </a:rPr>
              <a:t>'Histogram'</a:t>
            </a:r>
            <a:r>
              <a:rPr lang="en-US" sz="3200" b="0" dirty="0">
                <a:solidFill>
                  <a:srgbClr val="CCCCCC"/>
                </a:solidFill>
                <a:effectLst/>
                <a:latin typeface="Consolas" panose="020B0609020204030204" pitchFamily="49" charset="0"/>
              </a:rPr>
              <a:t>, </a:t>
            </a:r>
            <a:r>
              <a:rPr lang="en-US" sz="3200" b="0" dirty="0">
                <a:solidFill>
                  <a:srgbClr val="CE9178"/>
                </a:solidFill>
                <a:effectLst/>
                <a:latin typeface="Consolas" panose="020B0609020204030204" pitchFamily="49" charset="0"/>
              </a:rPr>
              <a:t>'Global Thresholding (v=127)'</a:t>
            </a:r>
            <a:r>
              <a:rPr lang="en-US" sz="3200" b="0" dirty="0">
                <a:solidFill>
                  <a:srgbClr val="CCCCCC"/>
                </a:solidFill>
                <a:effectLst/>
                <a:latin typeface="Consolas" panose="020B0609020204030204" pitchFamily="49" charset="0"/>
              </a:rPr>
              <a:t>,</a:t>
            </a:r>
          </a:p>
          <a:p>
            <a:pPr marL="146050" indent="0">
              <a:buNone/>
            </a:pPr>
            <a:r>
              <a:rPr lang="en-US" sz="3200" b="0" dirty="0">
                <a:solidFill>
                  <a:srgbClr val="CCCCCC"/>
                </a:solidFill>
                <a:effectLst/>
                <a:latin typeface="Consolas" panose="020B0609020204030204" pitchFamily="49" charset="0"/>
              </a:rPr>
              <a:t>          </a:t>
            </a:r>
            <a:r>
              <a:rPr lang="en-US" sz="3200" b="0" dirty="0">
                <a:solidFill>
                  <a:srgbClr val="CE9178"/>
                </a:solidFill>
                <a:effectLst/>
                <a:latin typeface="Consolas" panose="020B0609020204030204" pitchFamily="49" charset="0"/>
              </a:rPr>
              <a:t>'Original Noisy Image'</a:t>
            </a:r>
            <a:r>
              <a:rPr lang="en-US" sz="3200" b="0" dirty="0">
                <a:solidFill>
                  <a:srgbClr val="CCCCCC"/>
                </a:solidFill>
                <a:effectLst/>
                <a:latin typeface="Consolas" panose="020B0609020204030204" pitchFamily="49" charset="0"/>
              </a:rPr>
              <a:t>, </a:t>
            </a:r>
            <a:r>
              <a:rPr lang="en-US" sz="3200" b="0" dirty="0">
                <a:solidFill>
                  <a:srgbClr val="CE9178"/>
                </a:solidFill>
                <a:effectLst/>
                <a:latin typeface="Consolas" panose="020B0609020204030204" pitchFamily="49" charset="0"/>
              </a:rPr>
              <a:t>'Histogram'</a:t>
            </a:r>
            <a:r>
              <a:rPr lang="en-US" sz="3200" b="0" dirty="0">
                <a:solidFill>
                  <a:srgbClr val="CCCCCC"/>
                </a:solidFill>
                <a:effectLst/>
                <a:latin typeface="Consolas" panose="020B0609020204030204" pitchFamily="49" charset="0"/>
              </a:rPr>
              <a:t>, </a:t>
            </a:r>
            <a:r>
              <a:rPr lang="en-US" sz="3200" b="0" dirty="0">
                <a:solidFill>
                  <a:srgbClr val="CE9178"/>
                </a:solidFill>
                <a:effectLst/>
                <a:latin typeface="Consolas" panose="020B0609020204030204" pitchFamily="49" charset="0"/>
              </a:rPr>
              <a:t>"Otsu's Thresholding"</a:t>
            </a:r>
            <a:r>
              <a:rPr lang="en-US" sz="3200" b="0" dirty="0">
                <a:solidFill>
                  <a:srgbClr val="CCCCCC"/>
                </a:solidFill>
                <a:effectLst/>
                <a:latin typeface="Consolas" panose="020B0609020204030204" pitchFamily="49" charset="0"/>
              </a:rPr>
              <a:t>,</a:t>
            </a:r>
          </a:p>
          <a:p>
            <a:pPr marL="146050" indent="0">
              <a:buNone/>
            </a:pPr>
            <a:r>
              <a:rPr lang="en-US" sz="3200" b="0" dirty="0">
                <a:solidFill>
                  <a:srgbClr val="CCCCCC"/>
                </a:solidFill>
                <a:effectLst/>
                <a:latin typeface="Consolas" panose="020B0609020204030204" pitchFamily="49" charset="0"/>
              </a:rPr>
              <a:t>          </a:t>
            </a:r>
            <a:r>
              <a:rPr lang="en-US" sz="3200" b="0" dirty="0">
                <a:solidFill>
                  <a:srgbClr val="CE9178"/>
                </a:solidFill>
                <a:effectLst/>
                <a:latin typeface="Consolas" panose="020B0609020204030204" pitchFamily="49" charset="0"/>
              </a:rPr>
              <a:t>'Gaussian filtered Image'</a:t>
            </a:r>
            <a:r>
              <a:rPr lang="en-US" sz="3200" b="0" dirty="0">
                <a:solidFill>
                  <a:srgbClr val="CCCCCC"/>
                </a:solidFill>
                <a:effectLst/>
                <a:latin typeface="Consolas" panose="020B0609020204030204" pitchFamily="49" charset="0"/>
              </a:rPr>
              <a:t>, </a:t>
            </a:r>
            <a:r>
              <a:rPr lang="en-US" sz="3200" b="0" dirty="0">
                <a:solidFill>
                  <a:srgbClr val="CE9178"/>
                </a:solidFill>
                <a:effectLst/>
                <a:latin typeface="Consolas" panose="020B0609020204030204" pitchFamily="49" charset="0"/>
              </a:rPr>
              <a:t>'Histogram'</a:t>
            </a:r>
            <a:r>
              <a:rPr lang="en-US" sz="3200" b="0" dirty="0">
                <a:solidFill>
                  <a:srgbClr val="CCCCCC"/>
                </a:solidFill>
                <a:effectLst/>
                <a:latin typeface="Consolas" panose="020B0609020204030204" pitchFamily="49" charset="0"/>
              </a:rPr>
              <a:t>, </a:t>
            </a:r>
            <a:r>
              <a:rPr lang="en-US" sz="3200" b="0" dirty="0">
                <a:solidFill>
                  <a:srgbClr val="CE9178"/>
                </a:solidFill>
                <a:effectLst/>
                <a:latin typeface="Consolas" panose="020B0609020204030204" pitchFamily="49" charset="0"/>
              </a:rPr>
              <a:t>"Otsu's Thresholding"</a:t>
            </a:r>
            <a:r>
              <a:rPr lang="en-US" sz="3200" b="0" dirty="0">
                <a:solidFill>
                  <a:srgbClr val="CCCCCC"/>
                </a:solidFill>
                <a:effectLst/>
                <a:latin typeface="Consolas" panose="020B0609020204030204" pitchFamily="49" charset="0"/>
              </a:rPr>
              <a:t>]</a:t>
            </a:r>
          </a:p>
          <a:p>
            <a:pPr marL="146050" indent="0">
              <a:buNone/>
            </a:pPr>
            <a:r>
              <a:rPr lang="en-US" sz="3100" b="0" dirty="0">
                <a:solidFill>
                  <a:srgbClr val="C586C0"/>
                </a:solidFill>
                <a:effectLst/>
                <a:latin typeface="Consolas" panose="020B0609020204030204" pitchFamily="49" charset="0"/>
              </a:rPr>
              <a:t>for</a:t>
            </a:r>
            <a:r>
              <a:rPr lang="en-US" sz="3100" b="0" dirty="0">
                <a:solidFill>
                  <a:srgbClr val="CCCCCC"/>
                </a:solidFill>
                <a:effectLst/>
                <a:latin typeface="Consolas" panose="020B0609020204030204" pitchFamily="49" charset="0"/>
              </a:rPr>
              <a:t> </a:t>
            </a:r>
            <a:r>
              <a:rPr lang="en-US" sz="3100" b="0" dirty="0" err="1">
                <a:solidFill>
                  <a:srgbClr val="9CDCFE"/>
                </a:solidFill>
                <a:effectLst/>
                <a:latin typeface="Consolas" panose="020B0609020204030204" pitchFamily="49" charset="0"/>
              </a:rPr>
              <a:t>i</a:t>
            </a:r>
            <a:r>
              <a:rPr lang="en-US" sz="3100" b="0" dirty="0">
                <a:solidFill>
                  <a:srgbClr val="CCCCCC"/>
                </a:solidFill>
                <a:effectLst/>
                <a:latin typeface="Consolas" panose="020B0609020204030204" pitchFamily="49" charset="0"/>
              </a:rPr>
              <a:t> </a:t>
            </a:r>
            <a:r>
              <a:rPr lang="en-US" sz="3100" b="0" dirty="0">
                <a:solidFill>
                  <a:srgbClr val="C586C0"/>
                </a:solidFill>
                <a:effectLst/>
                <a:latin typeface="Consolas" panose="020B0609020204030204" pitchFamily="49" charset="0"/>
              </a:rPr>
              <a:t>in</a:t>
            </a:r>
            <a:r>
              <a:rPr lang="en-US" sz="3100" b="0" dirty="0">
                <a:solidFill>
                  <a:srgbClr val="CCCCCC"/>
                </a:solidFill>
                <a:effectLst/>
                <a:latin typeface="Consolas" panose="020B0609020204030204" pitchFamily="49" charset="0"/>
              </a:rPr>
              <a:t> </a:t>
            </a:r>
            <a:r>
              <a:rPr lang="en-US" sz="3100" b="0" dirty="0">
                <a:solidFill>
                  <a:srgbClr val="4EC9B0"/>
                </a:solidFill>
                <a:effectLst/>
                <a:latin typeface="Consolas" panose="020B0609020204030204" pitchFamily="49" charset="0"/>
              </a:rPr>
              <a:t>range</a:t>
            </a:r>
            <a:r>
              <a:rPr lang="en-US" sz="3100" b="0" dirty="0">
                <a:solidFill>
                  <a:srgbClr val="CCCCCC"/>
                </a:solidFill>
                <a:effectLst/>
                <a:latin typeface="Consolas" panose="020B0609020204030204" pitchFamily="49" charset="0"/>
              </a:rPr>
              <a:t>(</a:t>
            </a:r>
            <a:r>
              <a:rPr lang="en-US" sz="3100" b="0" dirty="0">
                <a:solidFill>
                  <a:srgbClr val="B5CEA8"/>
                </a:solidFill>
                <a:effectLst/>
                <a:latin typeface="Consolas" panose="020B0609020204030204" pitchFamily="49" charset="0"/>
              </a:rPr>
              <a:t>3</a:t>
            </a:r>
            <a:r>
              <a:rPr lang="en-US" sz="3100" b="0" dirty="0">
                <a:solidFill>
                  <a:srgbClr val="CCCCCC"/>
                </a:solidFill>
                <a:effectLst/>
                <a:latin typeface="Consolas" panose="020B0609020204030204" pitchFamily="49" charset="0"/>
              </a:rPr>
              <a:t>):</a:t>
            </a:r>
          </a:p>
          <a:p>
            <a:pPr marL="146050" indent="0">
              <a:buNone/>
            </a:pPr>
            <a:r>
              <a:rPr lang="en-US" sz="3100" b="0" dirty="0">
                <a:solidFill>
                  <a:srgbClr val="CCCCCC"/>
                </a:solidFill>
                <a:effectLst/>
                <a:latin typeface="Consolas" panose="020B0609020204030204" pitchFamily="49" charset="0"/>
              </a:rPr>
              <a:t>    </a:t>
            </a:r>
            <a:r>
              <a:rPr lang="en-US" sz="3100" b="0" dirty="0">
                <a:solidFill>
                  <a:srgbClr val="4EC9B0"/>
                </a:solidFill>
                <a:effectLst/>
                <a:latin typeface="Consolas" panose="020B0609020204030204" pitchFamily="49" charset="0"/>
              </a:rPr>
              <a:t>plt</a:t>
            </a:r>
            <a:r>
              <a:rPr lang="en-US" sz="3100" b="0" dirty="0">
                <a:solidFill>
                  <a:srgbClr val="CCCCCC"/>
                </a:solidFill>
                <a:effectLst/>
                <a:latin typeface="Consolas" panose="020B0609020204030204" pitchFamily="49" charset="0"/>
              </a:rPr>
              <a:t>.</a:t>
            </a:r>
            <a:r>
              <a:rPr lang="en-US" sz="3100" b="0" dirty="0">
                <a:solidFill>
                  <a:srgbClr val="DCDCAA"/>
                </a:solidFill>
                <a:effectLst/>
                <a:latin typeface="Consolas" panose="020B0609020204030204" pitchFamily="49" charset="0"/>
              </a:rPr>
              <a:t>subplot</a:t>
            </a:r>
            <a:r>
              <a:rPr lang="en-US" sz="3100" b="0" dirty="0">
                <a:solidFill>
                  <a:srgbClr val="CCCCCC"/>
                </a:solidFill>
                <a:effectLst/>
                <a:latin typeface="Consolas" panose="020B0609020204030204" pitchFamily="49" charset="0"/>
              </a:rPr>
              <a:t>(</a:t>
            </a:r>
            <a:r>
              <a:rPr lang="en-US" sz="3100" b="0" dirty="0">
                <a:solidFill>
                  <a:srgbClr val="B5CEA8"/>
                </a:solidFill>
                <a:effectLst/>
                <a:latin typeface="Consolas" panose="020B0609020204030204" pitchFamily="49" charset="0"/>
              </a:rPr>
              <a:t>3</a:t>
            </a:r>
            <a:r>
              <a:rPr lang="en-US" sz="3100" b="0" dirty="0">
                <a:solidFill>
                  <a:srgbClr val="CCCCCC"/>
                </a:solidFill>
                <a:effectLst/>
                <a:latin typeface="Consolas" panose="020B0609020204030204" pitchFamily="49" charset="0"/>
              </a:rPr>
              <a:t>, </a:t>
            </a:r>
            <a:r>
              <a:rPr lang="en-US" sz="3100" b="0" dirty="0">
                <a:solidFill>
                  <a:srgbClr val="B5CEA8"/>
                </a:solidFill>
                <a:effectLst/>
                <a:latin typeface="Consolas" panose="020B0609020204030204" pitchFamily="49" charset="0"/>
              </a:rPr>
              <a:t>3</a:t>
            </a:r>
            <a:r>
              <a:rPr lang="en-US" sz="3100" b="0" dirty="0">
                <a:solidFill>
                  <a:srgbClr val="CCCCCC"/>
                </a:solidFill>
                <a:effectLst/>
                <a:latin typeface="Consolas" panose="020B0609020204030204" pitchFamily="49" charset="0"/>
              </a:rPr>
              <a:t>, </a:t>
            </a:r>
            <a:r>
              <a:rPr lang="en-US" sz="3100" b="0" dirty="0" err="1">
                <a:solidFill>
                  <a:srgbClr val="9CDCFE"/>
                </a:solidFill>
                <a:effectLst/>
                <a:latin typeface="Consolas" panose="020B0609020204030204" pitchFamily="49" charset="0"/>
              </a:rPr>
              <a:t>i</a:t>
            </a:r>
            <a:r>
              <a:rPr lang="en-US" sz="3100" b="0" dirty="0">
                <a:solidFill>
                  <a:srgbClr val="D4D4D4"/>
                </a:solidFill>
                <a:effectLst/>
                <a:latin typeface="Consolas" panose="020B0609020204030204" pitchFamily="49" charset="0"/>
              </a:rPr>
              <a:t>*</a:t>
            </a:r>
            <a:r>
              <a:rPr lang="en-US" sz="3100" b="0" dirty="0">
                <a:solidFill>
                  <a:srgbClr val="B5CEA8"/>
                </a:solidFill>
                <a:effectLst/>
                <a:latin typeface="Consolas" panose="020B0609020204030204" pitchFamily="49" charset="0"/>
              </a:rPr>
              <a:t>3</a:t>
            </a:r>
            <a:r>
              <a:rPr lang="en-US" sz="3100" b="0" dirty="0">
                <a:solidFill>
                  <a:srgbClr val="D4D4D4"/>
                </a:solidFill>
                <a:effectLst/>
                <a:latin typeface="Consolas" panose="020B0609020204030204" pitchFamily="49" charset="0"/>
              </a:rPr>
              <a:t>+</a:t>
            </a:r>
            <a:r>
              <a:rPr lang="en-US" sz="3100" b="0" dirty="0">
                <a:solidFill>
                  <a:srgbClr val="B5CEA8"/>
                </a:solidFill>
                <a:effectLst/>
                <a:latin typeface="Consolas" panose="020B0609020204030204" pitchFamily="49" charset="0"/>
              </a:rPr>
              <a:t>1</a:t>
            </a:r>
            <a:r>
              <a:rPr lang="en-US" sz="3100" b="0" dirty="0">
                <a:solidFill>
                  <a:srgbClr val="CCCCCC"/>
                </a:solidFill>
                <a:effectLst/>
                <a:latin typeface="Consolas" panose="020B0609020204030204" pitchFamily="49" charset="0"/>
              </a:rPr>
              <a:t>), </a:t>
            </a:r>
            <a:r>
              <a:rPr lang="en-US" sz="3100" b="0" dirty="0">
                <a:solidFill>
                  <a:srgbClr val="4EC9B0"/>
                </a:solidFill>
                <a:effectLst/>
                <a:latin typeface="Consolas" panose="020B0609020204030204" pitchFamily="49" charset="0"/>
              </a:rPr>
              <a:t>plt</a:t>
            </a:r>
            <a:r>
              <a:rPr lang="en-US" sz="3100" b="0" dirty="0">
                <a:solidFill>
                  <a:srgbClr val="CCCCCC"/>
                </a:solidFill>
                <a:effectLst/>
                <a:latin typeface="Consolas" panose="020B0609020204030204" pitchFamily="49" charset="0"/>
              </a:rPr>
              <a:t>.</a:t>
            </a:r>
            <a:r>
              <a:rPr lang="en-US" sz="3100" b="0" dirty="0">
                <a:solidFill>
                  <a:srgbClr val="DCDCAA"/>
                </a:solidFill>
                <a:effectLst/>
                <a:latin typeface="Consolas" panose="020B0609020204030204" pitchFamily="49" charset="0"/>
              </a:rPr>
              <a:t>imshow</a:t>
            </a:r>
            <a:r>
              <a:rPr lang="en-US" sz="3100" b="0" dirty="0">
                <a:solidFill>
                  <a:srgbClr val="CCCCCC"/>
                </a:solidFill>
                <a:effectLst/>
                <a:latin typeface="Consolas" panose="020B0609020204030204" pitchFamily="49" charset="0"/>
              </a:rPr>
              <a:t>(</a:t>
            </a:r>
            <a:r>
              <a:rPr lang="en-US" sz="3100" b="0" dirty="0">
                <a:solidFill>
                  <a:srgbClr val="9CDCFE"/>
                </a:solidFill>
                <a:effectLst/>
                <a:latin typeface="Consolas" panose="020B0609020204030204" pitchFamily="49" charset="0"/>
              </a:rPr>
              <a:t>images</a:t>
            </a:r>
            <a:r>
              <a:rPr lang="en-US" sz="3100" b="0" dirty="0">
                <a:solidFill>
                  <a:srgbClr val="CCCCCC"/>
                </a:solidFill>
                <a:effectLst/>
                <a:latin typeface="Consolas" panose="020B0609020204030204" pitchFamily="49" charset="0"/>
              </a:rPr>
              <a:t>[</a:t>
            </a:r>
            <a:r>
              <a:rPr lang="en-US" sz="3100" b="0" dirty="0" err="1">
                <a:solidFill>
                  <a:srgbClr val="9CDCFE"/>
                </a:solidFill>
                <a:effectLst/>
                <a:latin typeface="Consolas" panose="020B0609020204030204" pitchFamily="49" charset="0"/>
              </a:rPr>
              <a:t>i</a:t>
            </a:r>
            <a:r>
              <a:rPr lang="en-US" sz="3100" b="0" dirty="0">
                <a:solidFill>
                  <a:srgbClr val="D4D4D4"/>
                </a:solidFill>
                <a:effectLst/>
                <a:latin typeface="Consolas" panose="020B0609020204030204" pitchFamily="49" charset="0"/>
              </a:rPr>
              <a:t>*</a:t>
            </a:r>
            <a:r>
              <a:rPr lang="en-US" sz="3100" b="0" dirty="0">
                <a:solidFill>
                  <a:srgbClr val="B5CEA8"/>
                </a:solidFill>
                <a:effectLst/>
                <a:latin typeface="Consolas" panose="020B0609020204030204" pitchFamily="49" charset="0"/>
              </a:rPr>
              <a:t>3</a:t>
            </a:r>
            <a:r>
              <a:rPr lang="en-US" sz="3100" b="0" dirty="0">
                <a:solidFill>
                  <a:srgbClr val="CCCCCC"/>
                </a:solidFill>
                <a:effectLst/>
                <a:latin typeface="Consolas" panose="020B0609020204030204" pitchFamily="49" charset="0"/>
              </a:rPr>
              <a:t>], </a:t>
            </a:r>
            <a:r>
              <a:rPr lang="en-US" sz="3100" b="0" dirty="0">
                <a:solidFill>
                  <a:srgbClr val="CE9178"/>
                </a:solidFill>
                <a:effectLst/>
                <a:latin typeface="Consolas" panose="020B0609020204030204" pitchFamily="49" charset="0"/>
              </a:rPr>
              <a:t>'gray'</a:t>
            </a:r>
            <a:r>
              <a:rPr lang="en-US" sz="3100" b="0" dirty="0">
                <a:solidFill>
                  <a:srgbClr val="CCCCCC"/>
                </a:solidFill>
                <a:effectLst/>
                <a:latin typeface="Consolas" panose="020B0609020204030204" pitchFamily="49" charset="0"/>
              </a:rPr>
              <a:t>)</a:t>
            </a:r>
          </a:p>
          <a:p>
            <a:pPr marL="146050" indent="0">
              <a:buNone/>
            </a:pPr>
            <a:r>
              <a:rPr lang="en-US" sz="3100" b="0" dirty="0">
                <a:solidFill>
                  <a:srgbClr val="CCCCCC"/>
                </a:solidFill>
                <a:effectLst/>
                <a:latin typeface="Consolas" panose="020B0609020204030204" pitchFamily="49" charset="0"/>
              </a:rPr>
              <a:t>    </a:t>
            </a:r>
            <a:r>
              <a:rPr lang="en-US" sz="3100" b="0" dirty="0" err="1">
                <a:solidFill>
                  <a:srgbClr val="4EC9B0"/>
                </a:solidFill>
                <a:effectLst/>
                <a:latin typeface="Consolas" panose="020B0609020204030204" pitchFamily="49" charset="0"/>
              </a:rPr>
              <a:t>plt</a:t>
            </a:r>
            <a:r>
              <a:rPr lang="en-US" sz="3100" b="0" dirty="0" err="1">
                <a:solidFill>
                  <a:srgbClr val="CCCCCC"/>
                </a:solidFill>
                <a:effectLst/>
                <a:latin typeface="Consolas" panose="020B0609020204030204" pitchFamily="49" charset="0"/>
              </a:rPr>
              <a:t>.</a:t>
            </a:r>
            <a:r>
              <a:rPr lang="en-US" sz="3100" b="0" dirty="0" err="1">
                <a:solidFill>
                  <a:srgbClr val="DCDCAA"/>
                </a:solidFill>
                <a:effectLst/>
                <a:latin typeface="Consolas" panose="020B0609020204030204" pitchFamily="49" charset="0"/>
              </a:rPr>
              <a:t>title</a:t>
            </a:r>
            <a:r>
              <a:rPr lang="en-US" sz="3100" b="0" dirty="0">
                <a:solidFill>
                  <a:srgbClr val="CCCCCC"/>
                </a:solidFill>
                <a:effectLst/>
                <a:latin typeface="Consolas" panose="020B0609020204030204" pitchFamily="49" charset="0"/>
              </a:rPr>
              <a:t>(</a:t>
            </a:r>
            <a:r>
              <a:rPr lang="en-US" sz="3100" b="0" dirty="0">
                <a:solidFill>
                  <a:srgbClr val="9CDCFE"/>
                </a:solidFill>
                <a:effectLst/>
                <a:latin typeface="Consolas" panose="020B0609020204030204" pitchFamily="49" charset="0"/>
              </a:rPr>
              <a:t>titles</a:t>
            </a:r>
            <a:r>
              <a:rPr lang="en-US" sz="3100" b="0" dirty="0">
                <a:solidFill>
                  <a:srgbClr val="CCCCCC"/>
                </a:solidFill>
                <a:effectLst/>
                <a:latin typeface="Consolas" panose="020B0609020204030204" pitchFamily="49" charset="0"/>
              </a:rPr>
              <a:t>[</a:t>
            </a:r>
            <a:r>
              <a:rPr lang="en-US" sz="3100" b="0" dirty="0" err="1">
                <a:solidFill>
                  <a:srgbClr val="9CDCFE"/>
                </a:solidFill>
                <a:effectLst/>
                <a:latin typeface="Consolas" panose="020B0609020204030204" pitchFamily="49" charset="0"/>
              </a:rPr>
              <a:t>i</a:t>
            </a:r>
            <a:r>
              <a:rPr lang="en-US" sz="3100" b="0" dirty="0">
                <a:solidFill>
                  <a:srgbClr val="D4D4D4"/>
                </a:solidFill>
                <a:effectLst/>
                <a:latin typeface="Consolas" panose="020B0609020204030204" pitchFamily="49" charset="0"/>
              </a:rPr>
              <a:t>*</a:t>
            </a:r>
            <a:r>
              <a:rPr lang="en-US" sz="3100" b="0" dirty="0">
                <a:solidFill>
                  <a:srgbClr val="B5CEA8"/>
                </a:solidFill>
                <a:effectLst/>
                <a:latin typeface="Consolas" panose="020B0609020204030204" pitchFamily="49" charset="0"/>
              </a:rPr>
              <a:t>3</a:t>
            </a:r>
            <a:r>
              <a:rPr lang="en-US" sz="3100" b="0" dirty="0">
                <a:solidFill>
                  <a:srgbClr val="CCCCCC"/>
                </a:solidFill>
                <a:effectLst/>
                <a:latin typeface="Consolas" panose="020B0609020204030204" pitchFamily="49" charset="0"/>
              </a:rPr>
              <a:t>]), </a:t>
            </a:r>
            <a:r>
              <a:rPr lang="en-US" sz="3100" b="0" dirty="0" err="1">
                <a:solidFill>
                  <a:srgbClr val="4EC9B0"/>
                </a:solidFill>
                <a:effectLst/>
                <a:latin typeface="Consolas" panose="020B0609020204030204" pitchFamily="49" charset="0"/>
              </a:rPr>
              <a:t>plt</a:t>
            </a:r>
            <a:r>
              <a:rPr lang="en-US" sz="3100" b="0" dirty="0" err="1">
                <a:solidFill>
                  <a:srgbClr val="CCCCCC"/>
                </a:solidFill>
                <a:effectLst/>
                <a:latin typeface="Consolas" panose="020B0609020204030204" pitchFamily="49" charset="0"/>
              </a:rPr>
              <a:t>.</a:t>
            </a:r>
            <a:r>
              <a:rPr lang="en-US" sz="3100" b="0" dirty="0" err="1">
                <a:solidFill>
                  <a:srgbClr val="DCDCAA"/>
                </a:solidFill>
                <a:effectLst/>
                <a:latin typeface="Consolas" panose="020B0609020204030204" pitchFamily="49" charset="0"/>
              </a:rPr>
              <a:t>xticks</a:t>
            </a:r>
            <a:r>
              <a:rPr lang="en-US" sz="3100" b="0" dirty="0">
                <a:solidFill>
                  <a:srgbClr val="CCCCCC"/>
                </a:solidFill>
                <a:effectLst/>
                <a:latin typeface="Consolas" panose="020B0609020204030204" pitchFamily="49" charset="0"/>
              </a:rPr>
              <a:t>([]), </a:t>
            </a:r>
            <a:r>
              <a:rPr lang="en-US" sz="3100" b="0" dirty="0" err="1">
                <a:solidFill>
                  <a:srgbClr val="4EC9B0"/>
                </a:solidFill>
                <a:effectLst/>
                <a:latin typeface="Consolas" panose="020B0609020204030204" pitchFamily="49" charset="0"/>
              </a:rPr>
              <a:t>plt</a:t>
            </a:r>
            <a:r>
              <a:rPr lang="en-US" sz="3100" b="0" dirty="0" err="1">
                <a:solidFill>
                  <a:srgbClr val="CCCCCC"/>
                </a:solidFill>
                <a:effectLst/>
                <a:latin typeface="Consolas" panose="020B0609020204030204" pitchFamily="49" charset="0"/>
              </a:rPr>
              <a:t>.</a:t>
            </a:r>
            <a:r>
              <a:rPr lang="en-US" sz="3100" b="0" dirty="0" err="1">
                <a:solidFill>
                  <a:srgbClr val="DCDCAA"/>
                </a:solidFill>
                <a:effectLst/>
                <a:latin typeface="Consolas" panose="020B0609020204030204" pitchFamily="49" charset="0"/>
              </a:rPr>
              <a:t>yticks</a:t>
            </a:r>
            <a:r>
              <a:rPr lang="en-US" sz="3100" b="0" dirty="0">
                <a:solidFill>
                  <a:srgbClr val="CCCCCC"/>
                </a:solidFill>
                <a:effectLst/>
                <a:latin typeface="Consolas" panose="020B0609020204030204" pitchFamily="49" charset="0"/>
              </a:rPr>
              <a:t>([])</a:t>
            </a:r>
          </a:p>
          <a:p>
            <a:pPr marL="146050" indent="0">
              <a:buNone/>
            </a:pPr>
            <a:r>
              <a:rPr lang="en-US" sz="3100" b="0" dirty="0">
                <a:solidFill>
                  <a:srgbClr val="CCCCCC"/>
                </a:solidFill>
                <a:effectLst/>
                <a:latin typeface="Consolas" panose="020B0609020204030204" pitchFamily="49" charset="0"/>
              </a:rPr>
              <a:t>    </a:t>
            </a:r>
            <a:r>
              <a:rPr lang="en-US" sz="3100" b="0" dirty="0">
                <a:solidFill>
                  <a:srgbClr val="4EC9B0"/>
                </a:solidFill>
                <a:effectLst/>
                <a:latin typeface="Consolas" panose="020B0609020204030204" pitchFamily="49" charset="0"/>
              </a:rPr>
              <a:t>plt</a:t>
            </a:r>
            <a:r>
              <a:rPr lang="en-US" sz="3100" b="0" dirty="0">
                <a:solidFill>
                  <a:srgbClr val="CCCCCC"/>
                </a:solidFill>
                <a:effectLst/>
                <a:latin typeface="Consolas" panose="020B0609020204030204" pitchFamily="49" charset="0"/>
              </a:rPr>
              <a:t>.</a:t>
            </a:r>
            <a:r>
              <a:rPr lang="en-US" sz="3100" b="0" dirty="0">
                <a:solidFill>
                  <a:srgbClr val="DCDCAA"/>
                </a:solidFill>
                <a:effectLst/>
                <a:latin typeface="Consolas" panose="020B0609020204030204" pitchFamily="49" charset="0"/>
              </a:rPr>
              <a:t>subplot</a:t>
            </a:r>
            <a:r>
              <a:rPr lang="en-US" sz="3100" b="0" dirty="0">
                <a:solidFill>
                  <a:srgbClr val="CCCCCC"/>
                </a:solidFill>
                <a:effectLst/>
                <a:latin typeface="Consolas" panose="020B0609020204030204" pitchFamily="49" charset="0"/>
              </a:rPr>
              <a:t>(</a:t>
            </a:r>
            <a:r>
              <a:rPr lang="en-US" sz="3100" b="0" dirty="0">
                <a:solidFill>
                  <a:srgbClr val="B5CEA8"/>
                </a:solidFill>
                <a:effectLst/>
                <a:latin typeface="Consolas" panose="020B0609020204030204" pitchFamily="49" charset="0"/>
              </a:rPr>
              <a:t>3</a:t>
            </a:r>
            <a:r>
              <a:rPr lang="en-US" sz="3100" b="0" dirty="0">
                <a:solidFill>
                  <a:srgbClr val="CCCCCC"/>
                </a:solidFill>
                <a:effectLst/>
                <a:latin typeface="Consolas" panose="020B0609020204030204" pitchFamily="49" charset="0"/>
              </a:rPr>
              <a:t>, </a:t>
            </a:r>
            <a:r>
              <a:rPr lang="en-US" sz="3100" b="0" dirty="0">
                <a:solidFill>
                  <a:srgbClr val="B5CEA8"/>
                </a:solidFill>
                <a:effectLst/>
                <a:latin typeface="Consolas" panose="020B0609020204030204" pitchFamily="49" charset="0"/>
              </a:rPr>
              <a:t>3</a:t>
            </a:r>
            <a:r>
              <a:rPr lang="en-US" sz="3100" b="0" dirty="0">
                <a:solidFill>
                  <a:srgbClr val="CCCCCC"/>
                </a:solidFill>
                <a:effectLst/>
                <a:latin typeface="Consolas" panose="020B0609020204030204" pitchFamily="49" charset="0"/>
              </a:rPr>
              <a:t>, </a:t>
            </a:r>
            <a:r>
              <a:rPr lang="en-US" sz="3100" b="0" dirty="0" err="1">
                <a:solidFill>
                  <a:srgbClr val="9CDCFE"/>
                </a:solidFill>
                <a:effectLst/>
                <a:latin typeface="Consolas" panose="020B0609020204030204" pitchFamily="49" charset="0"/>
              </a:rPr>
              <a:t>i</a:t>
            </a:r>
            <a:r>
              <a:rPr lang="en-US" sz="3100" b="0" dirty="0">
                <a:solidFill>
                  <a:srgbClr val="D4D4D4"/>
                </a:solidFill>
                <a:effectLst/>
                <a:latin typeface="Consolas" panose="020B0609020204030204" pitchFamily="49" charset="0"/>
              </a:rPr>
              <a:t>*</a:t>
            </a:r>
            <a:r>
              <a:rPr lang="en-US" sz="3100" b="0" dirty="0">
                <a:solidFill>
                  <a:srgbClr val="B5CEA8"/>
                </a:solidFill>
                <a:effectLst/>
                <a:latin typeface="Consolas" panose="020B0609020204030204" pitchFamily="49" charset="0"/>
              </a:rPr>
              <a:t>3</a:t>
            </a:r>
            <a:r>
              <a:rPr lang="en-US" sz="3100" b="0" dirty="0">
                <a:solidFill>
                  <a:srgbClr val="D4D4D4"/>
                </a:solidFill>
                <a:effectLst/>
                <a:latin typeface="Consolas" panose="020B0609020204030204" pitchFamily="49" charset="0"/>
              </a:rPr>
              <a:t>+</a:t>
            </a:r>
            <a:r>
              <a:rPr lang="en-US" sz="3100" b="0" dirty="0">
                <a:solidFill>
                  <a:srgbClr val="B5CEA8"/>
                </a:solidFill>
                <a:effectLst/>
                <a:latin typeface="Consolas" panose="020B0609020204030204" pitchFamily="49" charset="0"/>
              </a:rPr>
              <a:t>2</a:t>
            </a:r>
            <a:r>
              <a:rPr lang="en-US" sz="3100" b="0" dirty="0">
                <a:solidFill>
                  <a:srgbClr val="CCCCCC"/>
                </a:solidFill>
                <a:effectLst/>
                <a:latin typeface="Consolas" panose="020B0609020204030204" pitchFamily="49" charset="0"/>
              </a:rPr>
              <a:t>), </a:t>
            </a:r>
            <a:r>
              <a:rPr lang="en-US" sz="3100" b="0" dirty="0" err="1">
                <a:solidFill>
                  <a:srgbClr val="4EC9B0"/>
                </a:solidFill>
                <a:effectLst/>
                <a:latin typeface="Consolas" panose="020B0609020204030204" pitchFamily="49" charset="0"/>
              </a:rPr>
              <a:t>plt</a:t>
            </a:r>
            <a:r>
              <a:rPr lang="en-US" sz="3100" b="0" dirty="0" err="1">
                <a:solidFill>
                  <a:srgbClr val="CCCCCC"/>
                </a:solidFill>
                <a:effectLst/>
                <a:latin typeface="Consolas" panose="020B0609020204030204" pitchFamily="49" charset="0"/>
              </a:rPr>
              <a:t>.</a:t>
            </a:r>
            <a:r>
              <a:rPr lang="en-US" sz="3100" b="0" dirty="0" err="1">
                <a:solidFill>
                  <a:srgbClr val="DCDCAA"/>
                </a:solidFill>
                <a:effectLst/>
                <a:latin typeface="Consolas" panose="020B0609020204030204" pitchFamily="49" charset="0"/>
              </a:rPr>
              <a:t>hist</a:t>
            </a:r>
            <a:r>
              <a:rPr lang="en-US" sz="3100" b="0" dirty="0">
                <a:solidFill>
                  <a:srgbClr val="CCCCCC"/>
                </a:solidFill>
                <a:effectLst/>
                <a:latin typeface="Consolas" panose="020B0609020204030204" pitchFamily="49" charset="0"/>
              </a:rPr>
              <a:t>(</a:t>
            </a:r>
            <a:r>
              <a:rPr lang="en-US" sz="3100" b="0" dirty="0">
                <a:solidFill>
                  <a:srgbClr val="9CDCFE"/>
                </a:solidFill>
                <a:effectLst/>
                <a:latin typeface="Consolas" panose="020B0609020204030204" pitchFamily="49" charset="0"/>
              </a:rPr>
              <a:t>images</a:t>
            </a:r>
            <a:r>
              <a:rPr lang="en-US" sz="3100" b="0" dirty="0">
                <a:solidFill>
                  <a:srgbClr val="CCCCCC"/>
                </a:solidFill>
                <a:effectLst/>
                <a:latin typeface="Consolas" panose="020B0609020204030204" pitchFamily="49" charset="0"/>
              </a:rPr>
              <a:t>[</a:t>
            </a:r>
            <a:r>
              <a:rPr lang="en-US" sz="3100" b="0" dirty="0" err="1">
                <a:solidFill>
                  <a:srgbClr val="9CDCFE"/>
                </a:solidFill>
                <a:effectLst/>
                <a:latin typeface="Consolas" panose="020B0609020204030204" pitchFamily="49" charset="0"/>
              </a:rPr>
              <a:t>i</a:t>
            </a:r>
            <a:r>
              <a:rPr lang="en-US" sz="3100" b="0" dirty="0">
                <a:solidFill>
                  <a:srgbClr val="D4D4D4"/>
                </a:solidFill>
                <a:effectLst/>
                <a:latin typeface="Consolas" panose="020B0609020204030204" pitchFamily="49" charset="0"/>
              </a:rPr>
              <a:t>*</a:t>
            </a:r>
            <a:r>
              <a:rPr lang="en-US" sz="3100" b="0" dirty="0">
                <a:solidFill>
                  <a:srgbClr val="B5CEA8"/>
                </a:solidFill>
                <a:effectLst/>
                <a:latin typeface="Consolas" panose="020B0609020204030204" pitchFamily="49" charset="0"/>
              </a:rPr>
              <a:t>3</a:t>
            </a:r>
            <a:r>
              <a:rPr lang="en-US" sz="3100" b="0" dirty="0">
                <a:solidFill>
                  <a:srgbClr val="CCCCCC"/>
                </a:solidFill>
                <a:effectLst/>
                <a:latin typeface="Consolas" panose="020B0609020204030204" pitchFamily="49" charset="0"/>
              </a:rPr>
              <a:t>].ravel(), </a:t>
            </a:r>
            <a:r>
              <a:rPr lang="en-US" sz="3100" b="0" dirty="0">
                <a:solidFill>
                  <a:srgbClr val="B5CEA8"/>
                </a:solidFill>
                <a:effectLst/>
                <a:latin typeface="Consolas" panose="020B0609020204030204" pitchFamily="49" charset="0"/>
              </a:rPr>
              <a:t>256</a:t>
            </a:r>
            <a:r>
              <a:rPr lang="en-US" sz="3100" b="0" dirty="0">
                <a:solidFill>
                  <a:srgbClr val="CCCCCC"/>
                </a:solidFill>
                <a:effectLst/>
                <a:latin typeface="Consolas" panose="020B0609020204030204" pitchFamily="49" charset="0"/>
              </a:rPr>
              <a:t>)</a:t>
            </a:r>
          </a:p>
          <a:p>
            <a:pPr marL="146050" indent="0">
              <a:buNone/>
            </a:pPr>
            <a:r>
              <a:rPr lang="en-US" sz="3100" b="0" dirty="0">
                <a:solidFill>
                  <a:srgbClr val="CCCCCC"/>
                </a:solidFill>
                <a:effectLst/>
                <a:latin typeface="Consolas" panose="020B0609020204030204" pitchFamily="49" charset="0"/>
              </a:rPr>
              <a:t>    </a:t>
            </a:r>
            <a:r>
              <a:rPr lang="en-US" sz="3100" b="0" dirty="0" err="1">
                <a:solidFill>
                  <a:srgbClr val="4EC9B0"/>
                </a:solidFill>
                <a:effectLst/>
                <a:latin typeface="Consolas" panose="020B0609020204030204" pitchFamily="49" charset="0"/>
              </a:rPr>
              <a:t>plt</a:t>
            </a:r>
            <a:r>
              <a:rPr lang="en-US" sz="3100" b="0" dirty="0" err="1">
                <a:solidFill>
                  <a:srgbClr val="CCCCCC"/>
                </a:solidFill>
                <a:effectLst/>
                <a:latin typeface="Consolas" panose="020B0609020204030204" pitchFamily="49" charset="0"/>
              </a:rPr>
              <a:t>.</a:t>
            </a:r>
            <a:r>
              <a:rPr lang="en-US" sz="3100" b="0" dirty="0" err="1">
                <a:solidFill>
                  <a:srgbClr val="DCDCAA"/>
                </a:solidFill>
                <a:effectLst/>
                <a:latin typeface="Consolas" panose="020B0609020204030204" pitchFamily="49" charset="0"/>
              </a:rPr>
              <a:t>title</a:t>
            </a:r>
            <a:r>
              <a:rPr lang="en-US" sz="3100" b="0" dirty="0">
                <a:solidFill>
                  <a:srgbClr val="CCCCCC"/>
                </a:solidFill>
                <a:effectLst/>
                <a:latin typeface="Consolas" panose="020B0609020204030204" pitchFamily="49" charset="0"/>
              </a:rPr>
              <a:t>(</a:t>
            </a:r>
            <a:r>
              <a:rPr lang="en-US" sz="3100" b="0" dirty="0">
                <a:solidFill>
                  <a:srgbClr val="9CDCFE"/>
                </a:solidFill>
                <a:effectLst/>
                <a:latin typeface="Consolas" panose="020B0609020204030204" pitchFamily="49" charset="0"/>
              </a:rPr>
              <a:t>titles</a:t>
            </a:r>
            <a:r>
              <a:rPr lang="en-US" sz="3100" b="0" dirty="0">
                <a:solidFill>
                  <a:srgbClr val="CCCCCC"/>
                </a:solidFill>
                <a:effectLst/>
                <a:latin typeface="Consolas" panose="020B0609020204030204" pitchFamily="49" charset="0"/>
              </a:rPr>
              <a:t>[</a:t>
            </a:r>
            <a:r>
              <a:rPr lang="en-US" sz="3100" b="0" dirty="0" err="1">
                <a:solidFill>
                  <a:srgbClr val="9CDCFE"/>
                </a:solidFill>
                <a:effectLst/>
                <a:latin typeface="Consolas" panose="020B0609020204030204" pitchFamily="49" charset="0"/>
              </a:rPr>
              <a:t>i</a:t>
            </a:r>
            <a:r>
              <a:rPr lang="en-US" sz="3100" b="0" dirty="0">
                <a:solidFill>
                  <a:srgbClr val="D4D4D4"/>
                </a:solidFill>
                <a:effectLst/>
                <a:latin typeface="Consolas" panose="020B0609020204030204" pitchFamily="49" charset="0"/>
              </a:rPr>
              <a:t>*</a:t>
            </a:r>
            <a:r>
              <a:rPr lang="en-US" sz="3100" b="0" dirty="0">
                <a:solidFill>
                  <a:srgbClr val="B5CEA8"/>
                </a:solidFill>
                <a:effectLst/>
                <a:latin typeface="Consolas" panose="020B0609020204030204" pitchFamily="49" charset="0"/>
              </a:rPr>
              <a:t>3</a:t>
            </a:r>
            <a:r>
              <a:rPr lang="en-US" sz="3100" b="0" dirty="0">
                <a:solidFill>
                  <a:srgbClr val="D4D4D4"/>
                </a:solidFill>
                <a:effectLst/>
                <a:latin typeface="Consolas" panose="020B0609020204030204" pitchFamily="49" charset="0"/>
              </a:rPr>
              <a:t>+</a:t>
            </a:r>
            <a:r>
              <a:rPr lang="en-US" sz="3100" b="0" dirty="0">
                <a:solidFill>
                  <a:srgbClr val="B5CEA8"/>
                </a:solidFill>
                <a:effectLst/>
                <a:latin typeface="Consolas" panose="020B0609020204030204" pitchFamily="49" charset="0"/>
              </a:rPr>
              <a:t>1</a:t>
            </a:r>
            <a:r>
              <a:rPr lang="en-US" sz="3100" b="0" dirty="0">
                <a:solidFill>
                  <a:srgbClr val="CCCCCC"/>
                </a:solidFill>
                <a:effectLst/>
                <a:latin typeface="Consolas" panose="020B0609020204030204" pitchFamily="49" charset="0"/>
              </a:rPr>
              <a:t>]), </a:t>
            </a:r>
            <a:r>
              <a:rPr lang="en-US" sz="3100" b="0" dirty="0" err="1">
                <a:solidFill>
                  <a:srgbClr val="4EC9B0"/>
                </a:solidFill>
                <a:effectLst/>
                <a:latin typeface="Consolas" panose="020B0609020204030204" pitchFamily="49" charset="0"/>
              </a:rPr>
              <a:t>plt</a:t>
            </a:r>
            <a:r>
              <a:rPr lang="en-US" sz="3100" b="0" dirty="0" err="1">
                <a:solidFill>
                  <a:srgbClr val="CCCCCC"/>
                </a:solidFill>
                <a:effectLst/>
                <a:latin typeface="Consolas" panose="020B0609020204030204" pitchFamily="49" charset="0"/>
              </a:rPr>
              <a:t>.</a:t>
            </a:r>
            <a:r>
              <a:rPr lang="en-US" sz="3100" b="0" dirty="0" err="1">
                <a:solidFill>
                  <a:srgbClr val="DCDCAA"/>
                </a:solidFill>
                <a:effectLst/>
                <a:latin typeface="Consolas" panose="020B0609020204030204" pitchFamily="49" charset="0"/>
              </a:rPr>
              <a:t>xticks</a:t>
            </a:r>
            <a:r>
              <a:rPr lang="en-US" sz="3100" b="0" dirty="0">
                <a:solidFill>
                  <a:srgbClr val="CCCCCC"/>
                </a:solidFill>
                <a:effectLst/>
                <a:latin typeface="Consolas" panose="020B0609020204030204" pitchFamily="49" charset="0"/>
              </a:rPr>
              <a:t>([]), </a:t>
            </a:r>
            <a:r>
              <a:rPr lang="en-US" sz="3100" b="0" dirty="0" err="1">
                <a:solidFill>
                  <a:srgbClr val="4EC9B0"/>
                </a:solidFill>
                <a:effectLst/>
                <a:latin typeface="Consolas" panose="020B0609020204030204" pitchFamily="49" charset="0"/>
              </a:rPr>
              <a:t>plt</a:t>
            </a:r>
            <a:r>
              <a:rPr lang="en-US" sz="3100" b="0" dirty="0" err="1">
                <a:solidFill>
                  <a:srgbClr val="CCCCCC"/>
                </a:solidFill>
                <a:effectLst/>
                <a:latin typeface="Consolas" panose="020B0609020204030204" pitchFamily="49" charset="0"/>
              </a:rPr>
              <a:t>.</a:t>
            </a:r>
            <a:r>
              <a:rPr lang="en-US" sz="3100" b="0" dirty="0" err="1">
                <a:solidFill>
                  <a:srgbClr val="DCDCAA"/>
                </a:solidFill>
                <a:effectLst/>
                <a:latin typeface="Consolas" panose="020B0609020204030204" pitchFamily="49" charset="0"/>
              </a:rPr>
              <a:t>yticks</a:t>
            </a:r>
            <a:r>
              <a:rPr lang="en-US" sz="3100" b="0" dirty="0">
                <a:solidFill>
                  <a:srgbClr val="CCCCCC"/>
                </a:solidFill>
                <a:effectLst/>
                <a:latin typeface="Consolas" panose="020B0609020204030204" pitchFamily="49" charset="0"/>
              </a:rPr>
              <a:t>([])</a:t>
            </a:r>
          </a:p>
          <a:p>
            <a:pPr marL="146050" indent="0">
              <a:buNone/>
            </a:pPr>
            <a:r>
              <a:rPr lang="en-US" sz="3100" b="0" dirty="0">
                <a:solidFill>
                  <a:srgbClr val="CCCCCC"/>
                </a:solidFill>
                <a:effectLst/>
                <a:latin typeface="Consolas" panose="020B0609020204030204" pitchFamily="49" charset="0"/>
              </a:rPr>
              <a:t>    </a:t>
            </a:r>
            <a:r>
              <a:rPr lang="en-US" sz="3100" b="0" dirty="0">
                <a:solidFill>
                  <a:srgbClr val="4EC9B0"/>
                </a:solidFill>
                <a:effectLst/>
                <a:latin typeface="Consolas" panose="020B0609020204030204" pitchFamily="49" charset="0"/>
              </a:rPr>
              <a:t>plt</a:t>
            </a:r>
            <a:r>
              <a:rPr lang="en-US" sz="3100" b="0" dirty="0">
                <a:solidFill>
                  <a:srgbClr val="CCCCCC"/>
                </a:solidFill>
                <a:effectLst/>
                <a:latin typeface="Consolas" panose="020B0609020204030204" pitchFamily="49" charset="0"/>
              </a:rPr>
              <a:t>.</a:t>
            </a:r>
            <a:r>
              <a:rPr lang="en-US" sz="3100" b="0" dirty="0">
                <a:solidFill>
                  <a:srgbClr val="DCDCAA"/>
                </a:solidFill>
                <a:effectLst/>
                <a:latin typeface="Consolas" panose="020B0609020204030204" pitchFamily="49" charset="0"/>
              </a:rPr>
              <a:t>subplot</a:t>
            </a:r>
            <a:r>
              <a:rPr lang="en-US" sz="3100" b="0" dirty="0">
                <a:solidFill>
                  <a:srgbClr val="CCCCCC"/>
                </a:solidFill>
                <a:effectLst/>
                <a:latin typeface="Consolas" panose="020B0609020204030204" pitchFamily="49" charset="0"/>
              </a:rPr>
              <a:t>(</a:t>
            </a:r>
            <a:r>
              <a:rPr lang="en-US" sz="3100" b="0" dirty="0">
                <a:solidFill>
                  <a:srgbClr val="B5CEA8"/>
                </a:solidFill>
                <a:effectLst/>
                <a:latin typeface="Consolas" panose="020B0609020204030204" pitchFamily="49" charset="0"/>
              </a:rPr>
              <a:t>3</a:t>
            </a:r>
            <a:r>
              <a:rPr lang="en-US" sz="3100" b="0" dirty="0">
                <a:solidFill>
                  <a:srgbClr val="CCCCCC"/>
                </a:solidFill>
                <a:effectLst/>
                <a:latin typeface="Consolas" panose="020B0609020204030204" pitchFamily="49" charset="0"/>
              </a:rPr>
              <a:t>, </a:t>
            </a:r>
            <a:r>
              <a:rPr lang="en-US" sz="3100" b="0" dirty="0">
                <a:solidFill>
                  <a:srgbClr val="B5CEA8"/>
                </a:solidFill>
                <a:effectLst/>
                <a:latin typeface="Consolas" panose="020B0609020204030204" pitchFamily="49" charset="0"/>
              </a:rPr>
              <a:t>3</a:t>
            </a:r>
            <a:r>
              <a:rPr lang="en-US" sz="3100" b="0" dirty="0">
                <a:solidFill>
                  <a:srgbClr val="CCCCCC"/>
                </a:solidFill>
                <a:effectLst/>
                <a:latin typeface="Consolas" panose="020B0609020204030204" pitchFamily="49" charset="0"/>
              </a:rPr>
              <a:t>, </a:t>
            </a:r>
            <a:r>
              <a:rPr lang="en-US" sz="3100" b="0" dirty="0" err="1">
                <a:solidFill>
                  <a:srgbClr val="9CDCFE"/>
                </a:solidFill>
                <a:effectLst/>
                <a:latin typeface="Consolas" panose="020B0609020204030204" pitchFamily="49" charset="0"/>
              </a:rPr>
              <a:t>i</a:t>
            </a:r>
            <a:r>
              <a:rPr lang="en-US" sz="3100" b="0" dirty="0">
                <a:solidFill>
                  <a:srgbClr val="D4D4D4"/>
                </a:solidFill>
                <a:effectLst/>
                <a:latin typeface="Consolas" panose="020B0609020204030204" pitchFamily="49" charset="0"/>
              </a:rPr>
              <a:t>*</a:t>
            </a:r>
            <a:r>
              <a:rPr lang="en-US" sz="3100" b="0" dirty="0">
                <a:solidFill>
                  <a:srgbClr val="B5CEA8"/>
                </a:solidFill>
                <a:effectLst/>
                <a:latin typeface="Consolas" panose="020B0609020204030204" pitchFamily="49" charset="0"/>
              </a:rPr>
              <a:t>3</a:t>
            </a:r>
            <a:r>
              <a:rPr lang="en-US" sz="3100" b="0" dirty="0">
                <a:solidFill>
                  <a:srgbClr val="D4D4D4"/>
                </a:solidFill>
                <a:effectLst/>
                <a:latin typeface="Consolas" panose="020B0609020204030204" pitchFamily="49" charset="0"/>
              </a:rPr>
              <a:t>+</a:t>
            </a:r>
            <a:r>
              <a:rPr lang="en-US" sz="3100" b="0" dirty="0">
                <a:solidFill>
                  <a:srgbClr val="B5CEA8"/>
                </a:solidFill>
                <a:effectLst/>
                <a:latin typeface="Consolas" panose="020B0609020204030204" pitchFamily="49" charset="0"/>
              </a:rPr>
              <a:t>3</a:t>
            </a:r>
            <a:r>
              <a:rPr lang="en-US" sz="3100" b="0" dirty="0">
                <a:solidFill>
                  <a:srgbClr val="CCCCCC"/>
                </a:solidFill>
                <a:effectLst/>
                <a:latin typeface="Consolas" panose="020B0609020204030204" pitchFamily="49" charset="0"/>
              </a:rPr>
              <a:t>), </a:t>
            </a:r>
            <a:r>
              <a:rPr lang="en-US" sz="3100" b="0" dirty="0">
                <a:solidFill>
                  <a:srgbClr val="4EC9B0"/>
                </a:solidFill>
                <a:effectLst/>
                <a:latin typeface="Consolas" panose="020B0609020204030204" pitchFamily="49" charset="0"/>
              </a:rPr>
              <a:t>plt</a:t>
            </a:r>
            <a:r>
              <a:rPr lang="en-US" sz="3100" b="0" dirty="0">
                <a:solidFill>
                  <a:srgbClr val="CCCCCC"/>
                </a:solidFill>
                <a:effectLst/>
                <a:latin typeface="Consolas" panose="020B0609020204030204" pitchFamily="49" charset="0"/>
              </a:rPr>
              <a:t>.</a:t>
            </a:r>
            <a:r>
              <a:rPr lang="en-US" sz="3100" b="0" dirty="0">
                <a:solidFill>
                  <a:srgbClr val="DCDCAA"/>
                </a:solidFill>
                <a:effectLst/>
                <a:latin typeface="Consolas" panose="020B0609020204030204" pitchFamily="49" charset="0"/>
              </a:rPr>
              <a:t>imshow</a:t>
            </a:r>
            <a:r>
              <a:rPr lang="en-US" sz="3100" b="0" dirty="0">
                <a:solidFill>
                  <a:srgbClr val="CCCCCC"/>
                </a:solidFill>
                <a:effectLst/>
                <a:latin typeface="Consolas" panose="020B0609020204030204" pitchFamily="49" charset="0"/>
              </a:rPr>
              <a:t>(</a:t>
            </a:r>
            <a:r>
              <a:rPr lang="en-US" sz="3100" b="0" dirty="0">
                <a:solidFill>
                  <a:srgbClr val="9CDCFE"/>
                </a:solidFill>
                <a:effectLst/>
                <a:latin typeface="Consolas" panose="020B0609020204030204" pitchFamily="49" charset="0"/>
              </a:rPr>
              <a:t>images</a:t>
            </a:r>
            <a:r>
              <a:rPr lang="en-US" sz="3100" b="0" dirty="0">
                <a:solidFill>
                  <a:srgbClr val="CCCCCC"/>
                </a:solidFill>
                <a:effectLst/>
                <a:latin typeface="Consolas" panose="020B0609020204030204" pitchFamily="49" charset="0"/>
              </a:rPr>
              <a:t>[</a:t>
            </a:r>
            <a:r>
              <a:rPr lang="en-US" sz="3100" b="0" dirty="0" err="1">
                <a:solidFill>
                  <a:srgbClr val="9CDCFE"/>
                </a:solidFill>
                <a:effectLst/>
                <a:latin typeface="Consolas" panose="020B0609020204030204" pitchFamily="49" charset="0"/>
              </a:rPr>
              <a:t>i</a:t>
            </a:r>
            <a:r>
              <a:rPr lang="en-US" sz="3100" b="0" dirty="0">
                <a:solidFill>
                  <a:srgbClr val="D4D4D4"/>
                </a:solidFill>
                <a:effectLst/>
                <a:latin typeface="Consolas" panose="020B0609020204030204" pitchFamily="49" charset="0"/>
              </a:rPr>
              <a:t>*</a:t>
            </a:r>
            <a:r>
              <a:rPr lang="en-US" sz="3100" b="0" dirty="0">
                <a:solidFill>
                  <a:srgbClr val="B5CEA8"/>
                </a:solidFill>
                <a:effectLst/>
                <a:latin typeface="Consolas" panose="020B0609020204030204" pitchFamily="49" charset="0"/>
              </a:rPr>
              <a:t>3</a:t>
            </a:r>
            <a:r>
              <a:rPr lang="en-US" sz="3100" b="0" dirty="0">
                <a:solidFill>
                  <a:srgbClr val="D4D4D4"/>
                </a:solidFill>
                <a:effectLst/>
                <a:latin typeface="Consolas" panose="020B0609020204030204" pitchFamily="49" charset="0"/>
              </a:rPr>
              <a:t>+</a:t>
            </a:r>
            <a:r>
              <a:rPr lang="en-US" sz="3100" b="0" dirty="0">
                <a:solidFill>
                  <a:srgbClr val="B5CEA8"/>
                </a:solidFill>
                <a:effectLst/>
                <a:latin typeface="Consolas" panose="020B0609020204030204" pitchFamily="49" charset="0"/>
              </a:rPr>
              <a:t>2</a:t>
            </a:r>
            <a:r>
              <a:rPr lang="en-US" sz="3100" b="0" dirty="0">
                <a:solidFill>
                  <a:srgbClr val="CCCCCC"/>
                </a:solidFill>
                <a:effectLst/>
                <a:latin typeface="Consolas" panose="020B0609020204030204" pitchFamily="49" charset="0"/>
              </a:rPr>
              <a:t>], </a:t>
            </a:r>
            <a:r>
              <a:rPr lang="en-US" sz="3100" b="0" dirty="0">
                <a:solidFill>
                  <a:srgbClr val="CE9178"/>
                </a:solidFill>
                <a:effectLst/>
                <a:latin typeface="Consolas" panose="020B0609020204030204" pitchFamily="49" charset="0"/>
              </a:rPr>
              <a:t>'gray'</a:t>
            </a:r>
            <a:r>
              <a:rPr lang="en-US" sz="3100" b="0" dirty="0">
                <a:solidFill>
                  <a:srgbClr val="CCCCCC"/>
                </a:solidFill>
                <a:effectLst/>
                <a:latin typeface="Consolas" panose="020B0609020204030204" pitchFamily="49" charset="0"/>
              </a:rPr>
              <a:t>)</a:t>
            </a:r>
          </a:p>
          <a:p>
            <a:pPr marL="146050" indent="0">
              <a:buNone/>
            </a:pPr>
            <a:r>
              <a:rPr lang="en-US" sz="3100" b="0" dirty="0">
                <a:solidFill>
                  <a:srgbClr val="CCCCCC"/>
                </a:solidFill>
                <a:effectLst/>
                <a:latin typeface="Consolas" panose="020B0609020204030204" pitchFamily="49" charset="0"/>
              </a:rPr>
              <a:t>    </a:t>
            </a:r>
            <a:r>
              <a:rPr lang="en-US" sz="3100" b="0" dirty="0" err="1">
                <a:solidFill>
                  <a:srgbClr val="4EC9B0"/>
                </a:solidFill>
                <a:effectLst/>
                <a:latin typeface="Consolas" panose="020B0609020204030204" pitchFamily="49" charset="0"/>
              </a:rPr>
              <a:t>plt</a:t>
            </a:r>
            <a:r>
              <a:rPr lang="en-US" sz="3100" b="0" dirty="0" err="1">
                <a:solidFill>
                  <a:srgbClr val="CCCCCC"/>
                </a:solidFill>
                <a:effectLst/>
                <a:latin typeface="Consolas" panose="020B0609020204030204" pitchFamily="49" charset="0"/>
              </a:rPr>
              <a:t>.</a:t>
            </a:r>
            <a:r>
              <a:rPr lang="en-US" sz="3100" b="0" dirty="0" err="1">
                <a:solidFill>
                  <a:srgbClr val="DCDCAA"/>
                </a:solidFill>
                <a:effectLst/>
                <a:latin typeface="Consolas" panose="020B0609020204030204" pitchFamily="49" charset="0"/>
              </a:rPr>
              <a:t>title</a:t>
            </a:r>
            <a:r>
              <a:rPr lang="en-US" sz="3100" b="0" dirty="0">
                <a:solidFill>
                  <a:srgbClr val="CCCCCC"/>
                </a:solidFill>
                <a:effectLst/>
                <a:latin typeface="Consolas" panose="020B0609020204030204" pitchFamily="49" charset="0"/>
              </a:rPr>
              <a:t>(</a:t>
            </a:r>
            <a:r>
              <a:rPr lang="en-US" sz="3100" b="0" dirty="0">
                <a:solidFill>
                  <a:srgbClr val="9CDCFE"/>
                </a:solidFill>
                <a:effectLst/>
                <a:latin typeface="Consolas" panose="020B0609020204030204" pitchFamily="49" charset="0"/>
              </a:rPr>
              <a:t>titles</a:t>
            </a:r>
            <a:r>
              <a:rPr lang="en-US" sz="3100" b="0" dirty="0">
                <a:solidFill>
                  <a:srgbClr val="CCCCCC"/>
                </a:solidFill>
                <a:effectLst/>
                <a:latin typeface="Consolas" panose="020B0609020204030204" pitchFamily="49" charset="0"/>
              </a:rPr>
              <a:t>[</a:t>
            </a:r>
            <a:r>
              <a:rPr lang="en-US" sz="3100" b="0" dirty="0" err="1">
                <a:solidFill>
                  <a:srgbClr val="9CDCFE"/>
                </a:solidFill>
                <a:effectLst/>
                <a:latin typeface="Consolas" panose="020B0609020204030204" pitchFamily="49" charset="0"/>
              </a:rPr>
              <a:t>i</a:t>
            </a:r>
            <a:r>
              <a:rPr lang="en-US" sz="3100" b="0" dirty="0">
                <a:solidFill>
                  <a:srgbClr val="D4D4D4"/>
                </a:solidFill>
                <a:effectLst/>
                <a:latin typeface="Consolas" panose="020B0609020204030204" pitchFamily="49" charset="0"/>
              </a:rPr>
              <a:t>*</a:t>
            </a:r>
            <a:r>
              <a:rPr lang="en-US" sz="3100" b="0" dirty="0">
                <a:solidFill>
                  <a:srgbClr val="B5CEA8"/>
                </a:solidFill>
                <a:effectLst/>
                <a:latin typeface="Consolas" panose="020B0609020204030204" pitchFamily="49" charset="0"/>
              </a:rPr>
              <a:t>3</a:t>
            </a:r>
            <a:r>
              <a:rPr lang="en-US" sz="3100" b="0" dirty="0">
                <a:solidFill>
                  <a:srgbClr val="D4D4D4"/>
                </a:solidFill>
                <a:effectLst/>
                <a:latin typeface="Consolas" panose="020B0609020204030204" pitchFamily="49" charset="0"/>
              </a:rPr>
              <a:t>+</a:t>
            </a:r>
            <a:r>
              <a:rPr lang="en-US" sz="3100" b="0" dirty="0">
                <a:solidFill>
                  <a:srgbClr val="B5CEA8"/>
                </a:solidFill>
                <a:effectLst/>
                <a:latin typeface="Consolas" panose="020B0609020204030204" pitchFamily="49" charset="0"/>
              </a:rPr>
              <a:t>2</a:t>
            </a:r>
            <a:r>
              <a:rPr lang="en-US" sz="3100" b="0" dirty="0">
                <a:solidFill>
                  <a:srgbClr val="CCCCCC"/>
                </a:solidFill>
                <a:effectLst/>
                <a:latin typeface="Consolas" panose="020B0609020204030204" pitchFamily="49" charset="0"/>
              </a:rPr>
              <a:t>]), </a:t>
            </a:r>
            <a:r>
              <a:rPr lang="en-US" sz="3100" b="0" dirty="0" err="1">
                <a:solidFill>
                  <a:srgbClr val="4EC9B0"/>
                </a:solidFill>
                <a:effectLst/>
                <a:latin typeface="Consolas" panose="020B0609020204030204" pitchFamily="49" charset="0"/>
              </a:rPr>
              <a:t>plt</a:t>
            </a:r>
            <a:r>
              <a:rPr lang="en-US" sz="3100" b="0" dirty="0" err="1">
                <a:solidFill>
                  <a:srgbClr val="CCCCCC"/>
                </a:solidFill>
                <a:effectLst/>
                <a:latin typeface="Consolas" panose="020B0609020204030204" pitchFamily="49" charset="0"/>
              </a:rPr>
              <a:t>.</a:t>
            </a:r>
            <a:r>
              <a:rPr lang="en-US" sz="3100" b="0" dirty="0" err="1">
                <a:solidFill>
                  <a:srgbClr val="DCDCAA"/>
                </a:solidFill>
                <a:effectLst/>
                <a:latin typeface="Consolas" panose="020B0609020204030204" pitchFamily="49" charset="0"/>
              </a:rPr>
              <a:t>xticks</a:t>
            </a:r>
            <a:r>
              <a:rPr lang="en-US" sz="3100" b="0" dirty="0">
                <a:solidFill>
                  <a:srgbClr val="CCCCCC"/>
                </a:solidFill>
                <a:effectLst/>
                <a:latin typeface="Consolas" panose="020B0609020204030204" pitchFamily="49" charset="0"/>
              </a:rPr>
              <a:t>([]), </a:t>
            </a:r>
            <a:r>
              <a:rPr lang="en-US" sz="3100" b="0" dirty="0" err="1">
                <a:solidFill>
                  <a:srgbClr val="4EC9B0"/>
                </a:solidFill>
                <a:effectLst/>
                <a:latin typeface="Consolas" panose="020B0609020204030204" pitchFamily="49" charset="0"/>
              </a:rPr>
              <a:t>plt</a:t>
            </a:r>
            <a:r>
              <a:rPr lang="en-US" sz="3100" b="0" dirty="0" err="1">
                <a:solidFill>
                  <a:srgbClr val="CCCCCC"/>
                </a:solidFill>
                <a:effectLst/>
                <a:latin typeface="Consolas" panose="020B0609020204030204" pitchFamily="49" charset="0"/>
              </a:rPr>
              <a:t>.</a:t>
            </a:r>
            <a:r>
              <a:rPr lang="en-US" sz="3100" b="0" dirty="0" err="1">
                <a:solidFill>
                  <a:srgbClr val="DCDCAA"/>
                </a:solidFill>
                <a:effectLst/>
                <a:latin typeface="Consolas" panose="020B0609020204030204" pitchFamily="49" charset="0"/>
              </a:rPr>
              <a:t>yticks</a:t>
            </a:r>
            <a:r>
              <a:rPr lang="en-US" sz="3100" b="0" dirty="0">
                <a:solidFill>
                  <a:srgbClr val="CCCCCC"/>
                </a:solidFill>
                <a:effectLst/>
                <a:latin typeface="Consolas" panose="020B0609020204030204" pitchFamily="49" charset="0"/>
              </a:rPr>
              <a:t>([])</a:t>
            </a:r>
          </a:p>
          <a:p>
            <a:pPr marL="0" lvl="0" indent="0" algn="l" rtl="0">
              <a:spcBef>
                <a:spcPts val="0"/>
              </a:spcBef>
              <a:spcAft>
                <a:spcPts val="1200"/>
              </a:spcAft>
              <a:buNone/>
            </a:pPr>
            <a:endParaRPr lang="en-US" sz="1800" b="1" dirty="0"/>
          </a:p>
        </p:txBody>
      </p:sp>
      <p:sp>
        <p:nvSpPr>
          <p:cNvPr id="3" name="TextBox 2">
            <a:extLst>
              <a:ext uri="{FF2B5EF4-FFF2-40B4-BE49-F238E27FC236}">
                <a16:creationId xmlns:a16="http://schemas.microsoft.com/office/drawing/2014/main" id="{2DE543C3-23AA-7485-1134-59985068582B}"/>
              </a:ext>
            </a:extLst>
          </p:cNvPr>
          <p:cNvSpPr txBox="1"/>
          <p:nvPr/>
        </p:nvSpPr>
        <p:spPr>
          <a:xfrm>
            <a:off x="860155" y="1260949"/>
            <a:ext cx="4572000" cy="276999"/>
          </a:xfrm>
          <a:prstGeom prst="rect">
            <a:avLst/>
          </a:prstGeom>
          <a:noFill/>
        </p:spPr>
        <p:txBody>
          <a:bodyPr wrap="square">
            <a:spAutoFit/>
          </a:bodyPr>
          <a:lstStyle/>
          <a:p>
            <a:pPr marL="0" lvl="0" indent="0" algn="l" rtl="0">
              <a:spcBef>
                <a:spcPts val="0"/>
              </a:spcBef>
              <a:spcAft>
                <a:spcPts val="1200"/>
              </a:spcAft>
              <a:buNone/>
            </a:pPr>
            <a:r>
              <a:rPr lang="en-US" sz="1200" b="1" dirty="0">
                <a:latin typeface="Lato" panose="020F0502020204030203" pitchFamily="34" charset="0"/>
                <a:ea typeface="Lato" panose="020F0502020204030203" pitchFamily="34" charset="0"/>
                <a:cs typeface="Lato" panose="020F0502020204030203" pitchFamily="34" charset="0"/>
              </a:rPr>
              <a:t>Python Code</a:t>
            </a:r>
          </a:p>
        </p:txBody>
      </p:sp>
    </p:spTree>
    <p:extLst>
      <p:ext uri="{BB962C8B-B14F-4D97-AF65-F5344CB8AC3E}">
        <p14:creationId xmlns:p14="http://schemas.microsoft.com/office/powerpoint/2010/main" val="2087463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6250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Implementation… cont’d </a:t>
            </a:r>
            <a:endParaRPr dirty="0"/>
          </a:p>
        </p:txBody>
      </p:sp>
      <p:sp>
        <p:nvSpPr>
          <p:cNvPr id="106" name="Google Shape;106;p16"/>
          <p:cNvSpPr txBox="1">
            <a:spLocks noGrp="1"/>
          </p:cNvSpPr>
          <p:nvPr>
            <p:ph type="body" idx="1"/>
          </p:nvPr>
        </p:nvSpPr>
        <p:spPr>
          <a:xfrm>
            <a:off x="729450" y="1568726"/>
            <a:ext cx="7688700" cy="3463021"/>
          </a:xfrm>
          <a:prstGeom prst="rect">
            <a:avLst/>
          </a:prstGeom>
          <a:solidFill>
            <a:schemeClr val="bg2"/>
          </a:solidFill>
        </p:spPr>
        <p:txBody>
          <a:bodyPr spcFirstLastPara="1" wrap="square" lIns="91425" tIns="91425" rIns="91425" bIns="91425" anchor="t" anchorCtr="0">
            <a:normAutofit fontScale="25000" lnSpcReduction="20000"/>
          </a:bodyPr>
          <a:lstStyle/>
          <a:p>
            <a:pPr marL="146050" indent="0">
              <a:buNone/>
            </a:pPr>
            <a:r>
              <a:rPr lang="en-US" sz="4000" b="0" dirty="0" err="1">
                <a:solidFill>
                  <a:srgbClr val="4EC9B0"/>
                </a:solidFill>
                <a:effectLst/>
                <a:latin typeface="Consolas" panose="020B0609020204030204" pitchFamily="49" charset="0"/>
              </a:rPr>
              <a:t>plt</a:t>
            </a:r>
            <a:r>
              <a:rPr lang="en-US" sz="4000" b="0" dirty="0" err="1">
                <a:solidFill>
                  <a:srgbClr val="CCCCCC"/>
                </a:solidFill>
                <a:effectLst/>
                <a:latin typeface="Consolas" panose="020B0609020204030204" pitchFamily="49" charset="0"/>
              </a:rPr>
              <a:t>.</a:t>
            </a:r>
            <a:r>
              <a:rPr lang="en-US" sz="4000" b="0" dirty="0" err="1">
                <a:solidFill>
                  <a:srgbClr val="DCDCAA"/>
                </a:solidFill>
                <a:effectLst/>
                <a:latin typeface="Consolas" panose="020B0609020204030204" pitchFamily="49" charset="0"/>
              </a:rPr>
              <a:t>show</a:t>
            </a:r>
            <a:r>
              <a:rPr lang="en-US" sz="4000" b="0" dirty="0">
                <a:solidFill>
                  <a:srgbClr val="CCCCCC"/>
                </a:solidFill>
                <a:effectLst/>
                <a:latin typeface="Consolas" panose="020B0609020204030204" pitchFamily="49" charset="0"/>
              </a:rPr>
              <a:t>()</a:t>
            </a:r>
          </a:p>
          <a:p>
            <a:pPr marL="146050" indent="0">
              <a:buNone/>
            </a:pPr>
            <a:br>
              <a:rPr lang="en-US" sz="4000" b="0" dirty="0">
                <a:solidFill>
                  <a:srgbClr val="CCCCCC"/>
                </a:solidFill>
                <a:effectLst/>
                <a:latin typeface="Consolas" panose="020B0609020204030204" pitchFamily="49" charset="0"/>
              </a:rPr>
            </a:br>
            <a:r>
              <a:rPr lang="en-US" sz="4000" b="0" dirty="0">
                <a:solidFill>
                  <a:srgbClr val="6A9955"/>
                </a:solidFill>
                <a:effectLst/>
                <a:latin typeface="Consolas" panose="020B0609020204030204" pitchFamily="49" charset="0"/>
              </a:rPr>
              <a:t># Connectivity Analysis</a:t>
            </a:r>
            <a:endParaRPr lang="en-US" sz="4000" b="0" dirty="0">
              <a:solidFill>
                <a:srgbClr val="CCCCCC"/>
              </a:solidFill>
              <a:effectLst/>
              <a:latin typeface="Consolas" panose="020B0609020204030204" pitchFamily="49" charset="0"/>
            </a:endParaRPr>
          </a:p>
          <a:p>
            <a:pPr marL="146050" indent="0">
              <a:buNone/>
            </a:pPr>
            <a:r>
              <a:rPr lang="en-US" sz="4000" b="0" dirty="0">
                <a:solidFill>
                  <a:srgbClr val="569CD6"/>
                </a:solidFill>
                <a:effectLst/>
                <a:latin typeface="Consolas" panose="020B0609020204030204" pitchFamily="49" charset="0"/>
              </a:rPr>
              <a:t>def</a:t>
            </a:r>
            <a:r>
              <a:rPr lang="en-US" sz="4000" b="0" dirty="0">
                <a:solidFill>
                  <a:srgbClr val="CCCCCC"/>
                </a:solidFill>
                <a:effectLst/>
                <a:latin typeface="Consolas" panose="020B0609020204030204" pitchFamily="49" charset="0"/>
              </a:rPr>
              <a:t> </a:t>
            </a:r>
            <a:r>
              <a:rPr lang="en-US" sz="4000" b="0" dirty="0" err="1">
                <a:solidFill>
                  <a:srgbClr val="DCDCAA"/>
                </a:solidFill>
                <a:effectLst/>
                <a:latin typeface="Consolas" panose="020B0609020204030204" pitchFamily="49" charset="0"/>
              </a:rPr>
              <a:t>connected_component_label</a:t>
            </a:r>
            <a:r>
              <a:rPr lang="en-US" sz="4000" b="0" dirty="0">
                <a:solidFill>
                  <a:srgbClr val="CCCCCC"/>
                </a:solidFill>
                <a:effectLst/>
                <a:latin typeface="Consolas" panose="020B0609020204030204" pitchFamily="49" charset="0"/>
              </a:rPr>
              <a:t>(</a:t>
            </a:r>
            <a:r>
              <a:rPr lang="en-US" sz="4000" b="0" dirty="0">
                <a:solidFill>
                  <a:srgbClr val="9CDCFE"/>
                </a:solidFill>
                <a:effectLst/>
                <a:latin typeface="Consolas" panose="020B0609020204030204" pitchFamily="49" charset="0"/>
              </a:rPr>
              <a:t>path</a:t>
            </a:r>
            <a:r>
              <a:rPr lang="en-US" sz="4000" b="0" dirty="0">
                <a:solidFill>
                  <a:srgbClr val="CCCCCC"/>
                </a:solidFill>
                <a:effectLst/>
                <a:latin typeface="Consolas" panose="020B0609020204030204" pitchFamily="49" charset="0"/>
              </a:rPr>
              <a:t>):     </a:t>
            </a:r>
          </a:p>
          <a:p>
            <a:pPr marL="146050" indent="0">
              <a:buNone/>
            </a:pPr>
            <a:r>
              <a:rPr lang="en-US" sz="4000" b="0" dirty="0">
                <a:solidFill>
                  <a:srgbClr val="CCCCCC"/>
                </a:solidFill>
                <a:effectLst/>
                <a:latin typeface="Consolas" panose="020B0609020204030204" pitchFamily="49" charset="0"/>
              </a:rPr>
              <a:t>    </a:t>
            </a:r>
            <a:r>
              <a:rPr lang="en-US" sz="4000" b="0" dirty="0">
                <a:solidFill>
                  <a:srgbClr val="6A9955"/>
                </a:solidFill>
                <a:effectLst/>
                <a:latin typeface="Consolas" panose="020B0609020204030204" pitchFamily="49" charset="0"/>
              </a:rPr>
              <a:t># Getting the input image</a:t>
            </a:r>
            <a:endParaRPr lang="en-US" sz="4000" b="0" dirty="0">
              <a:solidFill>
                <a:srgbClr val="CCCCCC"/>
              </a:solidFill>
              <a:effectLst/>
              <a:latin typeface="Consolas" panose="020B0609020204030204" pitchFamily="49" charset="0"/>
            </a:endParaRPr>
          </a:p>
          <a:p>
            <a:pPr marL="146050" indent="0">
              <a:buNone/>
            </a:pPr>
            <a:r>
              <a:rPr lang="en-US" sz="4000" b="0" dirty="0">
                <a:solidFill>
                  <a:srgbClr val="CCCCCC"/>
                </a:solidFill>
                <a:effectLst/>
                <a:latin typeface="Consolas" panose="020B0609020204030204" pitchFamily="49" charset="0"/>
              </a:rPr>
              <a:t>    </a:t>
            </a:r>
            <a:r>
              <a:rPr lang="en-US" sz="4000" b="0" dirty="0">
                <a:solidFill>
                  <a:srgbClr val="9CDCFE"/>
                </a:solidFill>
                <a:effectLst/>
                <a:latin typeface="Consolas" panose="020B0609020204030204" pitchFamily="49" charset="0"/>
              </a:rPr>
              <a:t>img</a:t>
            </a:r>
            <a:r>
              <a:rPr lang="en-US" sz="4000" b="0" dirty="0">
                <a:solidFill>
                  <a:srgbClr val="CCCCCC"/>
                </a:solidFill>
                <a:effectLst/>
                <a:latin typeface="Consolas" panose="020B0609020204030204" pitchFamily="49" charset="0"/>
              </a:rPr>
              <a:t> </a:t>
            </a:r>
            <a:r>
              <a:rPr lang="en-US" sz="4000" b="0" dirty="0">
                <a:solidFill>
                  <a:srgbClr val="D4D4D4"/>
                </a:solidFill>
                <a:effectLst/>
                <a:latin typeface="Consolas" panose="020B0609020204030204" pitchFamily="49" charset="0"/>
              </a:rPr>
              <a:t>=</a:t>
            </a:r>
            <a:r>
              <a:rPr lang="en-US" sz="4000" b="0" dirty="0">
                <a:solidFill>
                  <a:srgbClr val="CCCCCC"/>
                </a:solidFill>
                <a:effectLst/>
                <a:latin typeface="Consolas" panose="020B0609020204030204" pitchFamily="49" charset="0"/>
              </a:rPr>
              <a:t> </a:t>
            </a:r>
            <a:r>
              <a:rPr lang="en-US" sz="4000" b="0" dirty="0">
                <a:solidFill>
                  <a:srgbClr val="4EC9B0"/>
                </a:solidFill>
                <a:effectLst/>
                <a:latin typeface="Consolas" panose="020B0609020204030204" pitchFamily="49" charset="0"/>
              </a:rPr>
              <a:t>cv2</a:t>
            </a:r>
            <a:r>
              <a:rPr lang="en-US" sz="4000" b="0" dirty="0">
                <a:solidFill>
                  <a:srgbClr val="CCCCCC"/>
                </a:solidFill>
                <a:effectLst/>
                <a:latin typeface="Consolas" panose="020B0609020204030204" pitchFamily="49" charset="0"/>
              </a:rPr>
              <a:t>.</a:t>
            </a:r>
            <a:r>
              <a:rPr lang="en-US" sz="4000" b="0" dirty="0">
                <a:solidFill>
                  <a:srgbClr val="DCDCAA"/>
                </a:solidFill>
                <a:effectLst/>
                <a:latin typeface="Consolas" panose="020B0609020204030204" pitchFamily="49" charset="0"/>
              </a:rPr>
              <a:t>imread</a:t>
            </a:r>
            <a:r>
              <a:rPr lang="en-US" sz="4000" b="0" dirty="0">
                <a:solidFill>
                  <a:srgbClr val="CCCCCC"/>
                </a:solidFill>
                <a:effectLst/>
                <a:latin typeface="Consolas" panose="020B0609020204030204" pitchFamily="49" charset="0"/>
              </a:rPr>
              <a:t>(</a:t>
            </a:r>
            <a:r>
              <a:rPr lang="en-US" sz="4000" b="0" dirty="0">
                <a:solidFill>
                  <a:srgbClr val="CE9178"/>
                </a:solidFill>
                <a:effectLst/>
                <a:latin typeface="Consolas" panose="020B0609020204030204" pitchFamily="49" charset="0"/>
              </a:rPr>
              <a:t>'pattern.jpg'</a:t>
            </a:r>
            <a:r>
              <a:rPr lang="en-US" sz="4000" b="0" dirty="0">
                <a:solidFill>
                  <a:srgbClr val="CCCCCC"/>
                </a:solidFill>
                <a:effectLst/>
                <a:latin typeface="Consolas" panose="020B0609020204030204" pitchFamily="49" charset="0"/>
              </a:rPr>
              <a:t>, </a:t>
            </a:r>
            <a:r>
              <a:rPr lang="en-US" sz="4000" b="0" dirty="0">
                <a:solidFill>
                  <a:srgbClr val="B5CEA8"/>
                </a:solidFill>
                <a:effectLst/>
                <a:latin typeface="Consolas" panose="020B0609020204030204" pitchFamily="49" charset="0"/>
              </a:rPr>
              <a:t>0</a:t>
            </a:r>
            <a:r>
              <a:rPr lang="en-US" sz="4000" b="0" dirty="0">
                <a:solidFill>
                  <a:srgbClr val="CCCCCC"/>
                </a:solidFill>
                <a:effectLst/>
                <a:latin typeface="Consolas" panose="020B0609020204030204" pitchFamily="49" charset="0"/>
              </a:rPr>
              <a:t>)     </a:t>
            </a:r>
          </a:p>
          <a:p>
            <a:pPr marL="146050" indent="0">
              <a:buNone/>
            </a:pPr>
            <a:r>
              <a:rPr lang="en-US" sz="4000" b="0" dirty="0">
                <a:solidFill>
                  <a:srgbClr val="CCCCCC"/>
                </a:solidFill>
                <a:effectLst/>
                <a:latin typeface="Consolas" panose="020B0609020204030204" pitchFamily="49" charset="0"/>
              </a:rPr>
              <a:t>    </a:t>
            </a:r>
            <a:r>
              <a:rPr lang="en-US" sz="4000" b="0" dirty="0">
                <a:solidFill>
                  <a:srgbClr val="6A9955"/>
                </a:solidFill>
                <a:effectLst/>
                <a:latin typeface="Consolas" panose="020B0609020204030204" pitchFamily="49" charset="0"/>
              </a:rPr>
              <a:t># Converting those pixels with values 1-127 to 0 and others to 1     </a:t>
            </a:r>
            <a:endParaRPr lang="en-US" sz="4000" b="0" dirty="0">
              <a:solidFill>
                <a:srgbClr val="CCCCCC"/>
              </a:solidFill>
              <a:effectLst/>
              <a:latin typeface="Consolas" panose="020B0609020204030204" pitchFamily="49" charset="0"/>
            </a:endParaRPr>
          </a:p>
          <a:p>
            <a:pPr marL="146050" indent="0">
              <a:buNone/>
            </a:pPr>
            <a:r>
              <a:rPr lang="en-US" sz="4000" b="0" dirty="0">
                <a:solidFill>
                  <a:srgbClr val="CCCCCC"/>
                </a:solidFill>
                <a:effectLst/>
                <a:latin typeface="Consolas" panose="020B0609020204030204" pitchFamily="49" charset="0"/>
              </a:rPr>
              <a:t>    </a:t>
            </a:r>
            <a:r>
              <a:rPr lang="en-US" sz="4000" b="0" dirty="0">
                <a:solidFill>
                  <a:srgbClr val="9CDCFE"/>
                </a:solidFill>
                <a:effectLst/>
                <a:latin typeface="Consolas" panose="020B0609020204030204" pitchFamily="49" charset="0"/>
              </a:rPr>
              <a:t>img</a:t>
            </a:r>
            <a:r>
              <a:rPr lang="en-US" sz="4000" b="0" dirty="0">
                <a:solidFill>
                  <a:srgbClr val="CCCCCC"/>
                </a:solidFill>
                <a:effectLst/>
                <a:latin typeface="Consolas" panose="020B0609020204030204" pitchFamily="49" charset="0"/>
              </a:rPr>
              <a:t> </a:t>
            </a:r>
            <a:r>
              <a:rPr lang="en-US" sz="4000" b="0" dirty="0">
                <a:solidFill>
                  <a:srgbClr val="D4D4D4"/>
                </a:solidFill>
                <a:effectLst/>
                <a:latin typeface="Consolas" panose="020B0609020204030204" pitchFamily="49" charset="0"/>
              </a:rPr>
              <a:t>=</a:t>
            </a:r>
            <a:r>
              <a:rPr lang="en-US" sz="4000" b="0" dirty="0">
                <a:solidFill>
                  <a:srgbClr val="CCCCCC"/>
                </a:solidFill>
                <a:effectLst/>
                <a:latin typeface="Consolas" panose="020B0609020204030204" pitchFamily="49" charset="0"/>
              </a:rPr>
              <a:t> </a:t>
            </a:r>
            <a:r>
              <a:rPr lang="en-US" sz="4000" b="0" dirty="0">
                <a:solidFill>
                  <a:srgbClr val="4EC9B0"/>
                </a:solidFill>
                <a:effectLst/>
                <a:latin typeface="Consolas" panose="020B0609020204030204" pitchFamily="49" charset="0"/>
              </a:rPr>
              <a:t>cv2</a:t>
            </a:r>
            <a:r>
              <a:rPr lang="en-US" sz="4000" b="0" dirty="0">
                <a:solidFill>
                  <a:srgbClr val="CCCCCC"/>
                </a:solidFill>
                <a:effectLst/>
                <a:latin typeface="Consolas" panose="020B0609020204030204" pitchFamily="49" charset="0"/>
              </a:rPr>
              <a:t>.</a:t>
            </a:r>
            <a:r>
              <a:rPr lang="en-US" sz="4000" b="0" dirty="0">
                <a:solidFill>
                  <a:srgbClr val="DCDCAA"/>
                </a:solidFill>
                <a:effectLst/>
                <a:latin typeface="Consolas" panose="020B0609020204030204" pitchFamily="49" charset="0"/>
              </a:rPr>
              <a:t>threshold</a:t>
            </a:r>
            <a:r>
              <a:rPr lang="en-US" sz="4000" b="0" dirty="0">
                <a:solidFill>
                  <a:srgbClr val="CCCCCC"/>
                </a:solidFill>
                <a:effectLst/>
                <a:latin typeface="Consolas" panose="020B0609020204030204" pitchFamily="49" charset="0"/>
              </a:rPr>
              <a:t>(</a:t>
            </a:r>
            <a:r>
              <a:rPr lang="en-US" sz="4000" b="0" dirty="0">
                <a:solidFill>
                  <a:srgbClr val="9CDCFE"/>
                </a:solidFill>
                <a:effectLst/>
                <a:latin typeface="Consolas" panose="020B0609020204030204" pitchFamily="49" charset="0"/>
              </a:rPr>
              <a:t>gray_img</a:t>
            </a:r>
            <a:r>
              <a:rPr lang="en-US" sz="4000" b="0" dirty="0">
                <a:solidFill>
                  <a:srgbClr val="CCCCCC"/>
                </a:solidFill>
                <a:effectLst/>
                <a:latin typeface="Consolas" panose="020B0609020204030204" pitchFamily="49" charset="0"/>
              </a:rPr>
              <a:t>, </a:t>
            </a:r>
            <a:r>
              <a:rPr lang="en-US" sz="4000" b="0" dirty="0">
                <a:solidFill>
                  <a:srgbClr val="B5CEA8"/>
                </a:solidFill>
                <a:effectLst/>
                <a:latin typeface="Consolas" panose="020B0609020204030204" pitchFamily="49" charset="0"/>
              </a:rPr>
              <a:t>127</a:t>
            </a:r>
            <a:r>
              <a:rPr lang="en-US" sz="4000" b="0" dirty="0">
                <a:solidFill>
                  <a:srgbClr val="CCCCCC"/>
                </a:solidFill>
                <a:effectLst/>
                <a:latin typeface="Consolas" panose="020B0609020204030204" pitchFamily="49" charset="0"/>
              </a:rPr>
              <a:t>, </a:t>
            </a:r>
            <a:r>
              <a:rPr lang="en-US" sz="4000" b="0" dirty="0">
                <a:solidFill>
                  <a:srgbClr val="B5CEA8"/>
                </a:solidFill>
                <a:effectLst/>
                <a:latin typeface="Consolas" panose="020B0609020204030204" pitchFamily="49" charset="0"/>
              </a:rPr>
              <a:t>255</a:t>
            </a:r>
            <a:r>
              <a:rPr lang="en-US" sz="4000" b="0" dirty="0">
                <a:solidFill>
                  <a:srgbClr val="CCCCCC"/>
                </a:solidFill>
                <a:effectLst/>
                <a:latin typeface="Consolas" panose="020B0609020204030204" pitchFamily="49" charset="0"/>
              </a:rPr>
              <a:t>, </a:t>
            </a:r>
            <a:r>
              <a:rPr lang="en-US" sz="4000" b="0" dirty="0">
                <a:solidFill>
                  <a:srgbClr val="4EC9B0"/>
                </a:solidFill>
                <a:effectLst/>
                <a:latin typeface="Consolas" panose="020B0609020204030204" pitchFamily="49" charset="0"/>
              </a:rPr>
              <a:t>cv2</a:t>
            </a:r>
            <a:r>
              <a:rPr lang="en-US" sz="4000" b="0" dirty="0">
                <a:solidFill>
                  <a:srgbClr val="CCCCCC"/>
                </a:solidFill>
                <a:effectLst/>
                <a:latin typeface="Consolas" panose="020B0609020204030204" pitchFamily="49" charset="0"/>
              </a:rPr>
              <a:t>.</a:t>
            </a:r>
            <a:r>
              <a:rPr lang="en-US" sz="4000" b="0" dirty="0">
                <a:solidFill>
                  <a:srgbClr val="9CDCFE"/>
                </a:solidFill>
                <a:effectLst/>
                <a:latin typeface="Consolas" panose="020B0609020204030204" pitchFamily="49" charset="0"/>
              </a:rPr>
              <a:t>THRESH_BINARY</a:t>
            </a:r>
            <a:r>
              <a:rPr lang="en-US" sz="4000" b="0" dirty="0">
                <a:solidFill>
                  <a:srgbClr val="CCCCCC"/>
                </a:solidFill>
                <a:effectLst/>
                <a:latin typeface="Consolas" panose="020B0609020204030204" pitchFamily="49" charset="0"/>
              </a:rPr>
              <a:t>)[</a:t>
            </a:r>
            <a:r>
              <a:rPr lang="en-US" sz="4000" b="0" dirty="0">
                <a:solidFill>
                  <a:srgbClr val="B5CEA8"/>
                </a:solidFill>
                <a:effectLst/>
                <a:latin typeface="Consolas" panose="020B0609020204030204" pitchFamily="49" charset="0"/>
              </a:rPr>
              <a:t>1</a:t>
            </a:r>
            <a:r>
              <a:rPr lang="en-US" sz="4000" b="0" dirty="0">
                <a:solidFill>
                  <a:srgbClr val="CCCCCC"/>
                </a:solidFill>
                <a:effectLst/>
                <a:latin typeface="Consolas" panose="020B0609020204030204" pitchFamily="49" charset="0"/>
              </a:rPr>
              <a:t>]    </a:t>
            </a:r>
          </a:p>
          <a:p>
            <a:pPr marL="146050" indent="0">
              <a:buNone/>
            </a:pPr>
            <a:r>
              <a:rPr lang="en-US" sz="4000" b="0" dirty="0">
                <a:solidFill>
                  <a:srgbClr val="CCCCCC"/>
                </a:solidFill>
                <a:effectLst/>
                <a:latin typeface="Consolas" panose="020B0609020204030204" pitchFamily="49" charset="0"/>
              </a:rPr>
              <a:t>    </a:t>
            </a:r>
            <a:r>
              <a:rPr lang="en-US" sz="4000" b="0" dirty="0">
                <a:solidFill>
                  <a:srgbClr val="6A9955"/>
                </a:solidFill>
                <a:effectLst/>
                <a:latin typeface="Consolas" panose="020B0609020204030204" pitchFamily="49" charset="0"/>
              </a:rPr>
              <a:t># Applying cv2.connectedComponents()      </a:t>
            </a:r>
            <a:endParaRPr lang="en-US" sz="4000" b="0" dirty="0">
              <a:solidFill>
                <a:srgbClr val="CCCCCC"/>
              </a:solidFill>
              <a:effectLst/>
              <a:latin typeface="Consolas" panose="020B0609020204030204" pitchFamily="49" charset="0"/>
            </a:endParaRPr>
          </a:p>
          <a:p>
            <a:pPr marL="146050" indent="0">
              <a:buNone/>
            </a:pPr>
            <a:r>
              <a:rPr lang="en-US" sz="4000" b="0" dirty="0">
                <a:solidFill>
                  <a:srgbClr val="CCCCCC"/>
                </a:solidFill>
                <a:effectLst/>
                <a:latin typeface="Consolas" panose="020B0609020204030204" pitchFamily="49" charset="0"/>
              </a:rPr>
              <a:t>    </a:t>
            </a:r>
            <a:r>
              <a:rPr lang="en-US" sz="4000" b="0" dirty="0" err="1">
                <a:solidFill>
                  <a:srgbClr val="9CDCFE"/>
                </a:solidFill>
                <a:effectLst/>
                <a:latin typeface="Consolas" panose="020B0609020204030204" pitchFamily="49" charset="0"/>
              </a:rPr>
              <a:t>num_labels</a:t>
            </a:r>
            <a:r>
              <a:rPr lang="en-US" sz="4000" b="0" dirty="0">
                <a:solidFill>
                  <a:srgbClr val="CCCCCC"/>
                </a:solidFill>
                <a:effectLst/>
                <a:latin typeface="Consolas" panose="020B0609020204030204" pitchFamily="49" charset="0"/>
              </a:rPr>
              <a:t>, </a:t>
            </a:r>
            <a:r>
              <a:rPr lang="en-US" sz="4000" b="0" dirty="0">
                <a:solidFill>
                  <a:srgbClr val="9CDCFE"/>
                </a:solidFill>
                <a:effectLst/>
                <a:latin typeface="Consolas" panose="020B0609020204030204" pitchFamily="49" charset="0"/>
              </a:rPr>
              <a:t>labels</a:t>
            </a:r>
            <a:r>
              <a:rPr lang="en-US" sz="4000" b="0" dirty="0">
                <a:solidFill>
                  <a:srgbClr val="CCCCCC"/>
                </a:solidFill>
                <a:effectLst/>
                <a:latin typeface="Consolas" panose="020B0609020204030204" pitchFamily="49" charset="0"/>
              </a:rPr>
              <a:t> </a:t>
            </a:r>
            <a:r>
              <a:rPr lang="en-US" sz="4000" b="0" dirty="0">
                <a:solidFill>
                  <a:srgbClr val="D4D4D4"/>
                </a:solidFill>
                <a:effectLst/>
                <a:latin typeface="Consolas" panose="020B0609020204030204" pitchFamily="49" charset="0"/>
              </a:rPr>
              <a:t>=</a:t>
            </a:r>
            <a:r>
              <a:rPr lang="en-US" sz="4000" b="0" dirty="0">
                <a:solidFill>
                  <a:srgbClr val="CCCCCC"/>
                </a:solidFill>
                <a:effectLst/>
                <a:latin typeface="Consolas" panose="020B0609020204030204" pitchFamily="49" charset="0"/>
              </a:rPr>
              <a:t> </a:t>
            </a:r>
            <a:r>
              <a:rPr lang="en-US" sz="4000" b="0" dirty="0">
                <a:solidFill>
                  <a:srgbClr val="4EC9B0"/>
                </a:solidFill>
                <a:effectLst/>
                <a:latin typeface="Consolas" panose="020B0609020204030204" pitchFamily="49" charset="0"/>
              </a:rPr>
              <a:t>cv2</a:t>
            </a:r>
            <a:r>
              <a:rPr lang="en-US" sz="4000" b="0" dirty="0">
                <a:solidFill>
                  <a:srgbClr val="CCCCCC"/>
                </a:solidFill>
                <a:effectLst/>
                <a:latin typeface="Consolas" panose="020B0609020204030204" pitchFamily="49" charset="0"/>
              </a:rPr>
              <a:t>.</a:t>
            </a:r>
            <a:r>
              <a:rPr lang="en-US" sz="4000" b="0" dirty="0">
                <a:solidFill>
                  <a:srgbClr val="DCDCAA"/>
                </a:solidFill>
                <a:effectLst/>
                <a:latin typeface="Consolas" panose="020B0609020204030204" pitchFamily="49" charset="0"/>
              </a:rPr>
              <a:t>connectedComponents</a:t>
            </a:r>
            <a:r>
              <a:rPr lang="en-US" sz="4000" b="0" dirty="0">
                <a:solidFill>
                  <a:srgbClr val="CCCCCC"/>
                </a:solidFill>
                <a:effectLst/>
                <a:latin typeface="Consolas" panose="020B0609020204030204" pitchFamily="49" charset="0"/>
              </a:rPr>
              <a:t>(</a:t>
            </a:r>
            <a:r>
              <a:rPr lang="en-US" sz="4000" b="0" dirty="0">
                <a:solidFill>
                  <a:srgbClr val="9CDCFE"/>
                </a:solidFill>
                <a:effectLst/>
                <a:latin typeface="Consolas" panose="020B0609020204030204" pitchFamily="49" charset="0"/>
              </a:rPr>
              <a:t>img</a:t>
            </a:r>
            <a:r>
              <a:rPr lang="en-US" sz="4000" b="0" dirty="0">
                <a:solidFill>
                  <a:srgbClr val="CCCCCC"/>
                </a:solidFill>
                <a:effectLst/>
                <a:latin typeface="Consolas" panose="020B0609020204030204" pitchFamily="49" charset="0"/>
              </a:rPr>
              <a:t>)    </a:t>
            </a:r>
          </a:p>
          <a:p>
            <a:pPr marL="146050" indent="0">
              <a:buNone/>
            </a:pPr>
            <a:r>
              <a:rPr lang="en-US" sz="4000" b="0" dirty="0">
                <a:solidFill>
                  <a:srgbClr val="CCCCCC"/>
                </a:solidFill>
                <a:effectLst/>
                <a:latin typeface="Consolas" panose="020B0609020204030204" pitchFamily="49" charset="0"/>
              </a:rPr>
              <a:t>    </a:t>
            </a:r>
            <a:r>
              <a:rPr lang="en-US" sz="4000" b="0" dirty="0">
                <a:solidFill>
                  <a:srgbClr val="6A9955"/>
                </a:solidFill>
                <a:effectLst/>
                <a:latin typeface="Consolas" panose="020B0609020204030204" pitchFamily="49" charset="0"/>
              </a:rPr>
              <a:t># Map component labels to hue </a:t>
            </a:r>
            <a:r>
              <a:rPr lang="en-US" sz="4000" b="0" dirty="0" err="1">
                <a:solidFill>
                  <a:srgbClr val="6A9955"/>
                </a:solidFill>
                <a:effectLst/>
                <a:latin typeface="Consolas" panose="020B0609020204030204" pitchFamily="49" charset="0"/>
              </a:rPr>
              <a:t>val</a:t>
            </a:r>
            <a:r>
              <a:rPr lang="en-US" sz="4000" b="0" dirty="0">
                <a:solidFill>
                  <a:srgbClr val="6A9955"/>
                </a:solidFill>
                <a:effectLst/>
                <a:latin typeface="Consolas" panose="020B0609020204030204" pitchFamily="49" charset="0"/>
              </a:rPr>
              <a:t>, 0-179 is the hue range in OpenCV</a:t>
            </a:r>
            <a:endParaRPr lang="en-US" sz="4000" b="0" dirty="0">
              <a:solidFill>
                <a:srgbClr val="CCCCCC"/>
              </a:solidFill>
              <a:effectLst/>
              <a:latin typeface="Consolas" panose="020B0609020204030204" pitchFamily="49" charset="0"/>
            </a:endParaRPr>
          </a:p>
          <a:p>
            <a:pPr marL="146050" indent="0">
              <a:buNone/>
            </a:pPr>
            <a:r>
              <a:rPr lang="en-US" sz="4000" b="0" dirty="0">
                <a:solidFill>
                  <a:srgbClr val="CCCCCC"/>
                </a:solidFill>
                <a:effectLst/>
                <a:latin typeface="Consolas" panose="020B0609020204030204" pitchFamily="49" charset="0"/>
              </a:rPr>
              <a:t>    </a:t>
            </a:r>
            <a:r>
              <a:rPr lang="en-US" sz="4000" b="0" dirty="0" err="1">
                <a:solidFill>
                  <a:srgbClr val="9CDCFE"/>
                </a:solidFill>
                <a:effectLst/>
                <a:latin typeface="Consolas" panose="020B0609020204030204" pitchFamily="49" charset="0"/>
              </a:rPr>
              <a:t>label_hue</a:t>
            </a:r>
            <a:r>
              <a:rPr lang="en-US" sz="4000" b="0" dirty="0">
                <a:solidFill>
                  <a:srgbClr val="CCCCCC"/>
                </a:solidFill>
                <a:effectLst/>
                <a:latin typeface="Consolas" panose="020B0609020204030204" pitchFamily="49" charset="0"/>
              </a:rPr>
              <a:t> </a:t>
            </a:r>
            <a:r>
              <a:rPr lang="en-US" sz="4000" b="0" dirty="0">
                <a:solidFill>
                  <a:srgbClr val="D4D4D4"/>
                </a:solidFill>
                <a:effectLst/>
                <a:latin typeface="Consolas" panose="020B0609020204030204" pitchFamily="49" charset="0"/>
              </a:rPr>
              <a:t>=</a:t>
            </a:r>
            <a:r>
              <a:rPr lang="en-US" sz="4000" b="0" dirty="0">
                <a:solidFill>
                  <a:srgbClr val="CCCCCC"/>
                </a:solidFill>
                <a:effectLst/>
                <a:latin typeface="Consolas" panose="020B0609020204030204" pitchFamily="49" charset="0"/>
              </a:rPr>
              <a:t> </a:t>
            </a:r>
            <a:r>
              <a:rPr lang="en-US" sz="4000" b="0" dirty="0">
                <a:solidFill>
                  <a:srgbClr val="4EC9B0"/>
                </a:solidFill>
                <a:effectLst/>
                <a:latin typeface="Consolas" panose="020B0609020204030204" pitchFamily="49" charset="0"/>
              </a:rPr>
              <a:t>np</a:t>
            </a:r>
            <a:r>
              <a:rPr lang="en-US" sz="4000" b="0" dirty="0">
                <a:solidFill>
                  <a:srgbClr val="CCCCCC"/>
                </a:solidFill>
                <a:effectLst/>
                <a:latin typeface="Consolas" panose="020B0609020204030204" pitchFamily="49" charset="0"/>
              </a:rPr>
              <a:t>.</a:t>
            </a:r>
            <a:r>
              <a:rPr lang="en-US" sz="4000" b="0" dirty="0">
                <a:solidFill>
                  <a:srgbClr val="9CDCFE"/>
                </a:solidFill>
                <a:effectLst/>
                <a:latin typeface="Consolas" panose="020B0609020204030204" pitchFamily="49" charset="0"/>
              </a:rPr>
              <a:t>uint8</a:t>
            </a:r>
            <a:r>
              <a:rPr lang="en-US" sz="4000" b="0" dirty="0">
                <a:solidFill>
                  <a:srgbClr val="CCCCCC"/>
                </a:solidFill>
                <a:effectLst/>
                <a:latin typeface="Consolas" panose="020B0609020204030204" pitchFamily="49" charset="0"/>
              </a:rPr>
              <a:t>(</a:t>
            </a:r>
            <a:r>
              <a:rPr lang="en-US" sz="4000" b="0" dirty="0">
                <a:solidFill>
                  <a:srgbClr val="B5CEA8"/>
                </a:solidFill>
                <a:effectLst/>
                <a:latin typeface="Consolas" panose="020B0609020204030204" pitchFamily="49" charset="0"/>
              </a:rPr>
              <a:t>179</a:t>
            </a:r>
            <a:r>
              <a:rPr lang="en-US" sz="4000" b="0" dirty="0">
                <a:solidFill>
                  <a:srgbClr val="D4D4D4"/>
                </a:solidFill>
                <a:effectLst/>
                <a:latin typeface="Consolas" panose="020B0609020204030204" pitchFamily="49" charset="0"/>
              </a:rPr>
              <a:t>*</a:t>
            </a:r>
            <a:r>
              <a:rPr lang="en-US" sz="4000" b="0" dirty="0">
                <a:solidFill>
                  <a:srgbClr val="9CDCFE"/>
                </a:solidFill>
                <a:effectLst/>
                <a:latin typeface="Consolas" panose="020B0609020204030204" pitchFamily="49" charset="0"/>
              </a:rPr>
              <a:t>labels</a:t>
            </a:r>
            <a:r>
              <a:rPr lang="en-US" sz="4000" b="0" dirty="0">
                <a:solidFill>
                  <a:srgbClr val="D4D4D4"/>
                </a:solidFill>
                <a:effectLst/>
                <a:latin typeface="Consolas" panose="020B0609020204030204" pitchFamily="49" charset="0"/>
              </a:rPr>
              <a:t>/</a:t>
            </a:r>
            <a:r>
              <a:rPr lang="en-US" sz="4000" b="0" dirty="0" err="1">
                <a:solidFill>
                  <a:srgbClr val="4EC9B0"/>
                </a:solidFill>
                <a:effectLst/>
                <a:latin typeface="Consolas" panose="020B0609020204030204" pitchFamily="49" charset="0"/>
              </a:rPr>
              <a:t>np</a:t>
            </a:r>
            <a:r>
              <a:rPr lang="en-US" sz="4000" b="0" dirty="0" err="1">
                <a:solidFill>
                  <a:srgbClr val="CCCCCC"/>
                </a:solidFill>
                <a:effectLst/>
                <a:latin typeface="Consolas" panose="020B0609020204030204" pitchFamily="49" charset="0"/>
              </a:rPr>
              <a:t>.</a:t>
            </a:r>
            <a:r>
              <a:rPr lang="en-US" sz="4000" b="0" dirty="0" err="1">
                <a:solidFill>
                  <a:srgbClr val="9CDCFE"/>
                </a:solidFill>
                <a:effectLst/>
                <a:latin typeface="Consolas" panose="020B0609020204030204" pitchFamily="49" charset="0"/>
              </a:rPr>
              <a:t>max</a:t>
            </a:r>
            <a:r>
              <a:rPr lang="en-US" sz="4000" b="0" dirty="0">
                <a:solidFill>
                  <a:srgbClr val="CCCCCC"/>
                </a:solidFill>
                <a:effectLst/>
                <a:latin typeface="Consolas" panose="020B0609020204030204" pitchFamily="49" charset="0"/>
              </a:rPr>
              <a:t>(</a:t>
            </a:r>
            <a:r>
              <a:rPr lang="en-US" sz="4000" b="0" dirty="0">
                <a:solidFill>
                  <a:srgbClr val="9CDCFE"/>
                </a:solidFill>
                <a:effectLst/>
                <a:latin typeface="Consolas" panose="020B0609020204030204" pitchFamily="49" charset="0"/>
              </a:rPr>
              <a:t>labels</a:t>
            </a:r>
            <a:r>
              <a:rPr lang="en-US" sz="4000" b="0" dirty="0">
                <a:solidFill>
                  <a:srgbClr val="CCCCCC"/>
                </a:solidFill>
                <a:effectLst/>
                <a:latin typeface="Consolas" panose="020B0609020204030204" pitchFamily="49" charset="0"/>
              </a:rPr>
              <a:t>))     </a:t>
            </a:r>
          </a:p>
          <a:p>
            <a:pPr marL="146050" indent="0">
              <a:buNone/>
            </a:pPr>
            <a:r>
              <a:rPr lang="en-US" sz="4000" b="0" dirty="0">
                <a:solidFill>
                  <a:srgbClr val="CCCCCC"/>
                </a:solidFill>
                <a:effectLst/>
                <a:latin typeface="Consolas" panose="020B0609020204030204" pitchFamily="49" charset="0"/>
              </a:rPr>
              <a:t>    </a:t>
            </a:r>
            <a:r>
              <a:rPr lang="en-US" sz="4000" b="0" dirty="0" err="1">
                <a:solidFill>
                  <a:srgbClr val="9CDCFE"/>
                </a:solidFill>
                <a:effectLst/>
                <a:latin typeface="Consolas" panose="020B0609020204030204" pitchFamily="49" charset="0"/>
              </a:rPr>
              <a:t>blank_ch</a:t>
            </a:r>
            <a:r>
              <a:rPr lang="en-US" sz="4000" b="0" dirty="0">
                <a:solidFill>
                  <a:srgbClr val="CCCCCC"/>
                </a:solidFill>
                <a:effectLst/>
                <a:latin typeface="Consolas" panose="020B0609020204030204" pitchFamily="49" charset="0"/>
              </a:rPr>
              <a:t> </a:t>
            </a:r>
            <a:r>
              <a:rPr lang="en-US" sz="4000" b="0" dirty="0">
                <a:solidFill>
                  <a:srgbClr val="D4D4D4"/>
                </a:solidFill>
                <a:effectLst/>
                <a:latin typeface="Consolas" panose="020B0609020204030204" pitchFamily="49" charset="0"/>
              </a:rPr>
              <a:t>=</a:t>
            </a:r>
            <a:r>
              <a:rPr lang="en-US" sz="4000" b="0" dirty="0">
                <a:solidFill>
                  <a:srgbClr val="CCCCCC"/>
                </a:solidFill>
                <a:effectLst/>
                <a:latin typeface="Consolas" panose="020B0609020204030204" pitchFamily="49" charset="0"/>
              </a:rPr>
              <a:t> </a:t>
            </a:r>
            <a:r>
              <a:rPr lang="en-US" sz="4000" b="0" dirty="0">
                <a:solidFill>
                  <a:srgbClr val="B5CEA8"/>
                </a:solidFill>
                <a:effectLst/>
                <a:latin typeface="Consolas" panose="020B0609020204030204" pitchFamily="49" charset="0"/>
              </a:rPr>
              <a:t>255</a:t>
            </a:r>
            <a:r>
              <a:rPr lang="en-US" sz="4000" b="0" dirty="0">
                <a:solidFill>
                  <a:srgbClr val="D4D4D4"/>
                </a:solidFill>
                <a:effectLst/>
                <a:latin typeface="Consolas" panose="020B0609020204030204" pitchFamily="49" charset="0"/>
              </a:rPr>
              <a:t>*</a:t>
            </a:r>
            <a:r>
              <a:rPr lang="en-US" sz="4000" b="0" dirty="0" err="1">
                <a:solidFill>
                  <a:srgbClr val="4EC9B0"/>
                </a:solidFill>
                <a:effectLst/>
                <a:latin typeface="Consolas" panose="020B0609020204030204" pitchFamily="49" charset="0"/>
              </a:rPr>
              <a:t>np</a:t>
            </a:r>
            <a:r>
              <a:rPr lang="en-US" sz="4000" b="0" dirty="0" err="1">
                <a:solidFill>
                  <a:srgbClr val="CCCCCC"/>
                </a:solidFill>
                <a:effectLst/>
                <a:latin typeface="Consolas" panose="020B0609020204030204" pitchFamily="49" charset="0"/>
              </a:rPr>
              <a:t>.</a:t>
            </a:r>
            <a:r>
              <a:rPr lang="en-US" sz="4000" b="0" dirty="0" err="1">
                <a:solidFill>
                  <a:srgbClr val="DCDCAA"/>
                </a:solidFill>
                <a:effectLst/>
                <a:latin typeface="Consolas" panose="020B0609020204030204" pitchFamily="49" charset="0"/>
              </a:rPr>
              <a:t>ones_like</a:t>
            </a:r>
            <a:r>
              <a:rPr lang="en-US" sz="4000" b="0" dirty="0">
                <a:solidFill>
                  <a:srgbClr val="CCCCCC"/>
                </a:solidFill>
                <a:effectLst/>
                <a:latin typeface="Consolas" panose="020B0609020204030204" pitchFamily="49" charset="0"/>
              </a:rPr>
              <a:t>(</a:t>
            </a:r>
            <a:r>
              <a:rPr lang="en-US" sz="4000" b="0" dirty="0" err="1">
                <a:solidFill>
                  <a:srgbClr val="9CDCFE"/>
                </a:solidFill>
                <a:effectLst/>
                <a:latin typeface="Consolas" panose="020B0609020204030204" pitchFamily="49" charset="0"/>
              </a:rPr>
              <a:t>label_hue</a:t>
            </a:r>
            <a:r>
              <a:rPr lang="en-US" sz="4000" b="0" dirty="0">
                <a:solidFill>
                  <a:srgbClr val="CCCCCC"/>
                </a:solidFill>
                <a:effectLst/>
                <a:latin typeface="Consolas" panose="020B0609020204030204" pitchFamily="49" charset="0"/>
              </a:rPr>
              <a:t>)     </a:t>
            </a:r>
          </a:p>
          <a:p>
            <a:pPr marL="146050" indent="0">
              <a:buNone/>
            </a:pPr>
            <a:r>
              <a:rPr lang="en-US" sz="4000" b="0" dirty="0">
                <a:solidFill>
                  <a:srgbClr val="CCCCCC"/>
                </a:solidFill>
                <a:effectLst/>
                <a:latin typeface="Consolas" panose="020B0609020204030204" pitchFamily="49" charset="0"/>
              </a:rPr>
              <a:t>    </a:t>
            </a:r>
            <a:r>
              <a:rPr lang="en-US" sz="4000" b="0" dirty="0" err="1">
                <a:solidFill>
                  <a:srgbClr val="9CDCFE"/>
                </a:solidFill>
                <a:effectLst/>
                <a:latin typeface="Consolas" panose="020B0609020204030204" pitchFamily="49" charset="0"/>
              </a:rPr>
              <a:t>labeled_img</a:t>
            </a:r>
            <a:r>
              <a:rPr lang="en-US" sz="4000" b="0" dirty="0">
                <a:solidFill>
                  <a:srgbClr val="CCCCCC"/>
                </a:solidFill>
                <a:effectLst/>
                <a:latin typeface="Consolas" panose="020B0609020204030204" pitchFamily="49" charset="0"/>
              </a:rPr>
              <a:t> </a:t>
            </a:r>
            <a:r>
              <a:rPr lang="en-US" sz="4000" b="0" dirty="0">
                <a:solidFill>
                  <a:srgbClr val="D4D4D4"/>
                </a:solidFill>
                <a:effectLst/>
                <a:latin typeface="Consolas" panose="020B0609020204030204" pitchFamily="49" charset="0"/>
              </a:rPr>
              <a:t>=</a:t>
            </a:r>
            <a:r>
              <a:rPr lang="en-US" sz="4000" b="0" dirty="0">
                <a:solidFill>
                  <a:srgbClr val="CCCCCC"/>
                </a:solidFill>
                <a:effectLst/>
                <a:latin typeface="Consolas" panose="020B0609020204030204" pitchFamily="49" charset="0"/>
              </a:rPr>
              <a:t> </a:t>
            </a:r>
            <a:r>
              <a:rPr lang="en-US" sz="4000" b="0" dirty="0">
                <a:solidFill>
                  <a:srgbClr val="4EC9B0"/>
                </a:solidFill>
                <a:effectLst/>
                <a:latin typeface="Consolas" panose="020B0609020204030204" pitchFamily="49" charset="0"/>
              </a:rPr>
              <a:t>cv2</a:t>
            </a:r>
            <a:r>
              <a:rPr lang="en-US" sz="4000" b="0" dirty="0">
                <a:solidFill>
                  <a:srgbClr val="CCCCCC"/>
                </a:solidFill>
                <a:effectLst/>
                <a:latin typeface="Consolas" panose="020B0609020204030204" pitchFamily="49" charset="0"/>
              </a:rPr>
              <a:t>.</a:t>
            </a:r>
            <a:r>
              <a:rPr lang="en-US" sz="4000" b="0" dirty="0">
                <a:solidFill>
                  <a:srgbClr val="DCDCAA"/>
                </a:solidFill>
                <a:effectLst/>
                <a:latin typeface="Consolas" panose="020B0609020204030204" pitchFamily="49" charset="0"/>
              </a:rPr>
              <a:t>merge</a:t>
            </a:r>
            <a:r>
              <a:rPr lang="en-US" sz="4000" b="0" dirty="0">
                <a:solidFill>
                  <a:srgbClr val="CCCCCC"/>
                </a:solidFill>
                <a:effectLst/>
                <a:latin typeface="Consolas" panose="020B0609020204030204" pitchFamily="49" charset="0"/>
              </a:rPr>
              <a:t>([</a:t>
            </a:r>
            <a:r>
              <a:rPr lang="en-US" sz="4000" b="0" dirty="0" err="1">
                <a:solidFill>
                  <a:srgbClr val="9CDCFE"/>
                </a:solidFill>
                <a:effectLst/>
                <a:latin typeface="Consolas" panose="020B0609020204030204" pitchFamily="49" charset="0"/>
              </a:rPr>
              <a:t>label_hue</a:t>
            </a:r>
            <a:r>
              <a:rPr lang="en-US" sz="4000" b="0" dirty="0">
                <a:solidFill>
                  <a:srgbClr val="CCCCCC"/>
                </a:solidFill>
                <a:effectLst/>
                <a:latin typeface="Consolas" panose="020B0609020204030204" pitchFamily="49" charset="0"/>
              </a:rPr>
              <a:t>, </a:t>
            </a:r>
            <a:r>
              <a:rPr lang="en-US" sz="4000" b="0" dirty="0" err="1">
                <a:solidFill>
                  <a:srgbClr val="9CDCFE"/>
                </a:solidFill>
                <a:effectLst/>
                <a:latin typeface="Consolas" panose="020B0609020204030204" pitchFamily="49" charset="0"/>
              </a:rPr>
              <a:t>blank_ch</a:t>
            </a:r>
            <a:r>
              <a:rPr lang="en-US" sz="4000" b="0" dirty="0">
                <a:solidFill>
                  <a:srgbClr val="CCCCCC"/>
                </a:solidFill>
                <a:effectLst/>
                <a:latin typeface="Consolas" panose="020B0609020204030204" pitchFamily="49" charset="0"/>
              </a:rPr>
              <a:t>, </a:t>
            </a:r>
            <a:r>
              <a:rPr lang="en-US" sz="4000" b="0" dirty="0" err="1">
                <a:solidFill>
                  <a:srgbClr val="9CDCFE"/>
                </a:solidFill>
                <a:effectLst/>
                <a:latin typeface="Consolas" panose="020B0609020204030204" pitchFamily="49" charset="0"/>
              </a:rPr>
              <a:t>blank_ch</a:t>
            </a:r>
            <a:r>
              <a:rPr lang="en-US" sz="4000" b="0" dirty="0">
                <a:solidFill>
                  <a:srgbClr val="CCCCCC"/>
                </a:solidFill>
                <a:effectLst/>
                <a:latin typeface="Consolas" panose="020B0609020204030204" pitchFamily="49" charset="0"/>
              </a:rPr>
              <a:t>])     </a:t>
            </a:r>
          </a:p>
          <a:p>
            <a:pPr marL="146050" indent="0">
              <a:buNone/>
            </a:pPr>
            <a:r>
              <a:rPr lang="en-US" sz="4000" b="0" dirty="0">
                <a:solidFill>
                  <a:srgbClr val="CCCCCC"/>
                </a:solidFill>
                <a:effectLst/>
                <a:latin typeface="Consolas" panose="020B0609020204030204" pitchFamily="49" charset="0"/>
              </a:rPr>
              <a:t>    </a:t>
            </a:r>
            <a:r>
              <a:rPr lang="en-US" sz="4000" b="0" dirty="0">
                <a:solidFill>
                  <a:srgbClr val="6A9955"/>
                </a:solidFill>
                <a:effectLst/>
                <a:latin typeface="Consolas" panose="020B0609020204030204" pitchFamily="49" charset="0"/>
              </a:rPr>
              <a:t># Converting </a:t>
            </a:r>
            <a:r>
              <a:rPr lang="en-US" sz="4000" b="0" dirty="0" err="1">
                <a:solidFill>
                  <a:srgbClr val="6A9955"/>
                </a:solidFill>
                <a:effectLst/>
                <a:latin typeface="Consolas" panose="020B0609020204030204" pitchFamily="49" charset="0"/>
              </a:rPr>
              <a:t>cvt</a:t>
            </a:r>
            <a:r>
              <a:rPr lang="en-US" sz="4000" b="0" dirty="0">
                <a:solidFill>
                  <a:srgbClr val="6A9955"/>
                </a:solidFill>
                <a:effectLst/>
                <a:latin typeface="Consolas" panose="020B0609020204030204" pitchFamily="49" charset="0"/>
              </a:rPr>
              <a:t> to BGR     </a:t>
            </a:r>
            <a:endParaRPr lang="en-US" sz="4000" b="0" dirty="0">
              <a:solidFill>
                <a:srgbClr val="CCCCCC"/>
              </a:solidFill>
              <a:effectLst/>
              <a:latin typeface="Consolas" panose="020B0609020204030204" pitchFamily="49" charset="0"/>
            </a:endParaRPr>
          </a:p>
          <a:p>
            <a:pPr marL="146050" indent="0">
              <a:buNone/>
            </a:pPr>
            <a:r>
              <a:rPr lang="en-US" sz="4000" b="0" dirty="0">
                <a:solidFill>
                  <a:srgbClr val="CCCCCC"/>
                </a:solidFill>
                <a:effectLst/>
                <a:latin typeface="Consolas" panose="020B0609020204030204" pitchFamily="49" charset="0"/>
              </a:rPr>
              <a:t>    </a:t>
            </a:r>
            <a:r>
              <a:rPr lang="en-US" sz="4000" b="0" dirty="0" err="1">
                <a:solidFill>
                  <a:srgbClr val="9CDCFE"/>
                </a:solidFill>
                <a:effectLst/>
                <a:latin typeface="Consolas" panose="020B0609020204030204" pitchFamily="49" charset="0"/>
              </a:rPr>
              <a:t>labeled_img</a:t>
            </a:r>
            <a:r>
              <a:rPr lang="en-US" sz="4000" b="0" dirty="0">
                <a:solidFill>
                  <a:srgbClr val="CCCCCC"/>
                </a:solidFill>
                <a:effectLst/>
                <a:latin typeface="Consolas" panose="020B0609020204030204" pitchFamily="49" charset="0"/>
              </a:rPr>
              <a:t> </a:t>
            </a:r>
            <a:r>
              <a:rPr lang="en-US" sz="4000" b="0" dirty="0">
                <a:solidFill>
                  <a:srgbClr val="D4D4D4"/>
                </a:solidFill>
                <a:effectLst/>
                <a:latin typeface="Consolas" panose="020B0609020204030204" pitchFamily="49" charset="0"/>
              </a:rPr>
              <a:t>=</a:t>
            </a:r>
            <a:r>
              <a:rPr lang="en-US" sz="4000" b="0" dirty="0">
                <a:solidFill>
                  <a:srgbClr val="CCCCCC"/>
                </a:solidFill>
                <a:effectLst/>
                <a:latin typeface="Consolas" panose="020B0609020204030204" pitchFamily="49" charset="0"/>
              </a:rPr>
              <a:t> </a:t>
            </a:r>
            <a:r>
              <a:rPr lang="en-US" sz="4000" b="0" dirty="0">
                <a:solidFill>
                  <a:srgbClr val="4EC9B0"/>
                </a:solidFill>
                <a:effectLst/>
                <a:latin typeface="Consolas" panose="020B0609020204030204" pitchFamily="49" charset="0"/>
              </a:rPr>
              <a:t>cv2</a:t>
            </a:r>
            <a:r>
              <a:rPr lang="en-US" sz="4000" b="0" dirty="0">
                <a:solidFill>
                  <a:srgbClr val="CCCCCC"/>
                </a:solidFill>
                <a:effectLst/>
                <a:latin typeface="Consolas" panose="020B0609020204030204" pitchFamily="49" charset="0"/>
              </a:rPr>
              <a:t>.</a:t>
            </a:r>
            <a:r>
              <a:rPr lang="en-US" sz="4000" b="0" dirty="0">
                <a:solidFill>
                  <a:srgbClr val="DCDCAA"/>
                </a:solidFill>
                <a:effectLst/>
                <a:latin typeface="Consolas" panose="020B0609020204030204" pitchFamily="49" charset="0"/>
              </a:rPr>
              <a:t>cvtColor</a:t>
            </a:r>
            <a:r>
              <a:rPr lang="en-US" sz="4000" b="0" dirty="0">
                <a:solidFill>
                  <a:srgbClr val="CCCCCC"/>
                </a:solidFill>
                <a:effectLst/>
                <a:latin typeface="Consolas" panose="020B0609020204030204" pitchFamily="49" charset="0"/>
              </a:rPr>
              <a:t>(</a:t>
            </a:r>
            <a:r>
              <a:rPr lang="en-US" sz="4000" b="0" dirty="0" err="1">
                <a:solidFill>
                  <a:srgbClr val="9CDCFE"/>
                </a:solidFill>
                <a:effectLst/>
                <a:latin typeface="Consolas" panose="020B0609020204030204" pitchFamily="49" charset="0"/>
              </a:rPr>
              <a:t>labeled_img</a:t>
            </a:r>
            <a:r>
              <a:rPr lang="en-US" sz="4000" b="0" dirty="0">
                <a:solidFill>
                  <a:srgbClr val="CCCCCC"/>
                </a:solidFill>
                <a:effectLst/>
                <a:latin typeface="Consolas" panose="020B0609020204030204" pitchFamily="49" charset="0"/>
              </a:rPr>
              <a:t>, </a:t>
            </a:r>
            <a:r>
              <a:rPr lang="en-US" sz="4000" b="0" dirty="0">
                <a:solidFill>
                  <a:srgbClr val="4EC9B0"/>
                </a:solidFill>
                <a:effectLst/>
                <a:latin typeface="Consolas" panose="020B0609020204030204" pitchFamily="49" charset="0"/>
              </a:rPr>
              <a:t>cv2</a:t>
            </a:r>
            <a:r>
              <a:rPr lang="en-US" sz="4000" b="0" dirty="0">
                <a:solidFill>
                  <a:srgbClr val="CCCCCC"/>
                </a:solidFill>
                <a:effectLst/>
                <a:latin typeface="Consolas" panose="020B0609020204030204" pitchFamily="49" charset="0"/>
              </a:rPr>
              <a:t>.</a:t>
            </a:r>
            <a:r>
              <a:rPr lang="en-US" sz="4000" b="0" dirty="0">
                <a:solidFill>
                  <a:srgbClr val="9CDCFE"/>
                </a:solidFill>
                <a:effectLst/>
                <a:latin typeface="Consolas" panose="020B0609020204030204" pitchFamily="49" charset="0"/>
              </a:rPr>
              <a:t>COLOR_HSV2BGR</a:t>
            </a:r>
            <a:r>
              <a:rPr lang="en-US" sz="4000" b="0" dirty="0">
                <a:solidFill>
                  <a:srgbClr val="CCCCCC"/>
                </a:solidFill>
                <a:effectLst/>
                <a:latin typeface="Consolas" panose="020B0609020204030204" pitchFamily="49" charset="0"/>
              </a:rPr>
              <a:t>)     </a:t>
            </a:r>
          </a:p>
          <a:p>
            <a:pPr marL="146050" indent="0">
              <a:buNone/>
            </a:pPr>
            <a:r>
              <a:rPr lang="en-US" sz="4000" b="0" dirty="0">
                <a:solidFill>
                  <a:srgbClr val="CCCCCC"/>
                </a:solidFill>
                <a:effectLst/>
                <a:latin typeface="Consolas" panose="020B0609020204030204" pitchFamily="49" charset="0"/>
              </a:rPr>
              <a:t>    </a:t>
            </a:r>
            <a:r>
              <a:rPr lang="en-US" sz="4000" b="0" dirty="0">
                <a:solidFill>
                  <a:srgbClr val="6A9955"/>
                </a:solidFill>
                <a:effectLst/>
                <a:latin typeface="Consolas" panose="020B0609020204030204" pitchFamily="49" charset="0"/>
              </a:rPr>
              <a:t># set </a:t>
            </a:r>
            <a:r>
              <a:rPr lang="en-US" sz="4000" b="0" dirty="0" err="1">
                <a:solidFill>
                  <a:srgbClr val="6A9955"/>
                </a:solidFill>
                <a:effectLst/>
                <a:latin typeface="Consolas" panose="020B0609020204030204" pitchFamily="49" charset="0"/>
              </a:rPr>
              <a:t>bg</a:t>
            </a:r>
            <a:r>
              <a:rPr lang="en-US" sz="4000" b="0" dirty="0">
                <a:solidFill>
                  <a:srgbClr val="6A9955"/>
                </a:solidFill>
                <a:effectLst/>
                <a:latin typeface="Consolas" panose="020B0609020204030204" pitchFamily="49" charset="0"/>
              </a:rPr>
              <a:t> label to black     </a:t>
            </a:r>
            <a:endParaRPr lang="en-US" sz="4000" b="0" dirty="0">
              <a:solidFill>
                <a:srgbClr val="CCCCCC"/>
              </a:solidFill>
              <a:effectLst/>
              <a:latin typeface="Consolas" panose="020B0609020204030204" pitchFamily="49" charset="0"/>
            </a:endParaRPr>
          </a:p>
          <a:p>
            <a:pPr marL="146050" indent="0">
              <a:buNone/>
            </a:pPr>
            <a:r>
              <a:rPr lang="en-US" sz="4000" b="0" dirty="0">
                <a:solidFill>
                  <a:srgbClr val="CCCCCC"/>
                </a:solidFill>
                <a:effectLst/>
                <a:latin typeface="Consolas" panose="020B0609020204030204" pitchFamily="49" charset="0"/>
              </a:rPr>
              <a:t>    </a:t>
            </a:r>
            <a:r>
              <a:rPr lang="en-US" sz="4000" b="0" dirty="0" err="1">
                <a:solidFill>
                  <a:srgbClr val="9CDCFE"/>
                </a:solidFill>
                <a:effectLst/>
                <a:latin typeface="Consolas" panose="020B0609020204030204" pitchFamily="49" charset="0"/>
              </a:rPr>
              <a:t>labeled_img</a:t>
            </a:r>
            <a:r>
              <a:rPr lang="en-US" sz="4000" b="0" dirty="0">
                <a:solidFill>
                  <a:srgbClr val="CCCCCC"/>
                </a:solidFill>
                <a:effectLst/>
                <a:latin typeface="Consolas" panose="020B0609020204030204" pitchFamily="49" charset="0"/>
              </a:rPr>
              <a:t>[</a:t>
            </a:r>
            <a:r>
              <a:rPr lang="en-US" sz="4000" b="0" dirty="0" err="1">
                <a:solidFill>
                  <a:srgbClr val="9CDCFE"/>
                </a:solidFill>
                <a:effectLst/>
                <a:latin typeface="Consolas" panose="020B0609020204030204" pitchFamily="49" charset="0"/>
              </a:rPr>
              <a:t>label_hue</a:t>
            </a:r>
            <a:r>
              <a:rPr lang="en-US" sz="4000" b="0" dirty="0">
                <a:solidFill>
                  <a:srgbClr val="DCDCAA"/>
                </a:solidFill>
                <a:effectLst/>
                <a:latin typeface="Consolas" panose="020B0609020204030204" pitchFamily="49" charset="0"/>
              </a:rPr>
              <a:t>==</a:t>
            </a:r>
            <a:r>
              <a:rPr lang="en-US" sz="4000" b="0" dirty="0">
                <a:solidFill>
                  <a:srgbClr val="B5CEA8"/>
                </a:solidFill>
                <a:effectLst/>
                <a:latin typeface="Consolas" panose="020B0609020204030204" pitchFamily="49" charset="0"/>
              </a:rPr>
              <a:t>0</a:t>
            </a:r>
            <a:r>
              <a:rPr lang="en-US" sz="4000" b="0" dirty="0">
                <a:solidFill>
                  <a:srgbClr val="CCCCCC"/>
                </a:solidFill>
                <a:effectLst/>
                <a:latin typeface="Consolas" panose="020B0609020204030204" pitchFamily="49" charset="0"/>
              </a:rPr>
              <a:t>] </a:t>
            </a:r>
            <a:r>
              <a:rPr lang="en-US" sz="4000" b="0" dirty="0">
                <a:solidFill>
                  <a:srgbClr val="D4D4D4"/>
                </a:solidFill>
                <a:effectLst/>
                <a:latin typeface="Consolas" panose="020B0609020204030204" pitchFamily="49" charset="0"/>
              </a:rPr>
              <a:t>=</a:t>
            </a:r>
            <a:r>
              <a:rPr lang="en-US" sz="4000" b="0" dirty="0">
                <a:solidFill>
                  <a:srgbClr val="CCCCCC"/>
                </a:solidFill>
                <a:effectLst/>
                <a:latin typeface="Consolas" panose="020B0609020204030204" pitchFamily="49" charset="0"/>
              </a:rPr>
              <a:t> </a:t>
            </a:r>
            <a:r>
              <a:rPr lang="en-US" sz="4000" b="0" dirty="0">
                <a:solidFill>
                  <a:srgbClr val="B5CEA8"/>
                </a:solidFill>
                <a:effectLst/>
                <a:latin typeface="Consolas" panose="020B0609020204030204" pitchFamily="49" charset="0"/>
              </a:rPr>
              <a:t>0</a:t>
            </a:r>
            <a:r>
              <a:rPr lang="en-US" sz="4000" b="0" dirty="0">
                <a:solidFill>
                  <a:srgbClr val="CCCCCC"/>
                </a:solidFill>
                <a:effectLst/>
                <a:latin typeface="Consolas" panose="020B0609020204030204" pitchFamily="49" charset="0"/>
              </a:rPr>
              <a:t>     </a:t>
            </a:r>
          </a:p>
          <a:p>
            <a:pPr marL="146050" indent="0">
              <a:buNone/>
            </a:pPr>
            <a:r>
              <a:rPr lang="en-US" sz="4000" b="0" dirty="0">
                <a:solidFill>
                  <a:srgbClr val="CCCCCC"/>
                </a:solidFill>
                <a:effectLst/>
                <a:latin typeface="Consolas" panose="020B0609020204030204" pitchFamily="49" charset="0"/>
              </a:rPr>
              <a:t>    </a:t>
            </a:r>
            <a:r>
              <a:rPr lang="en-US" sz="4000" b="0" dirty="0">
                <a:solidFill>
                  <a:srgbClr val="6A9955"/>
                </a:solidFill>
                <a:effectLst/>
                <a:latin typeface="Consolas" panose="020B0609020204030204" pitchFamily="49" charset="0"/>
              </a:rPr>
              <a:t>#Showing Image after Component Labeling     </a:t>
            </a:r>
            <a:endParaRPr lang="en-US" sz="4000" b="0" dirty="0">
              <a:solidFill>
                <a:srgbClr val="CCCCCC"/>
              </a:solidFill>
              <a:effectLst/>
              <a:latin typeface="Consolas" panose="020B0609020204030204" pitchFamily="49" charset="0"/>
            </a:endParaRPr>
          </a:p>
          <a:p>
            <a:pPr marL="146050" indent="0">
              <a:buNone/>
            </a:pPr>
            <a:r>
              <a:rPr lang="en-US" sz="4000" b="0" dirty="0">
                <a:solidFill>
                  <a:srgbClr val="CCCCCC"/>
                </a:solidFill>
                <a:effectLst/>
                <a:latin typeface="Consolas" panose="020B0609020204030204" pitchFamily="49" charset="0"/>
              </a:rPr>
              <a:t>    </a:t>
            </a:r>
            <a:r>
              <a:rPr lang="en-US" sz="4000" b="0" dirty="0">
                <a:solidFill>
                  <a:srgbClr val="4EC9B0"/>
                </a:solidFill>
                <a:effectLst/>
                <a:latin typeface="Consolas" panose="020B0609020204030204" pitchFamily="49" charset="0"/>
              </a:rPr>
              <a:t>plt</a:t>
            </a:r>
            <a:r>
              <a:rPr lang="en-US" sz="4000" b="0" dirty="0">
                <a:solidFill>
                  <a:srgbClr val="CCCCCC"/>
                </a:solidFill>
                <a:effectLst/>
                <a:latin typeface="Consolas" panose="020B0609020204030204" pitchFamily="49" charset="0"/>
              </a:rPr>
              <a:t>.</a:t>
            </a:r>
            <a:r>
              <a:rPr lang="en-US" sz="4000" b="0" dirty="0">
                <a:solidFill>
                  <a:srgbClr val="DCDCAA"/>
                </a:solidFill>
                <a:effectLst/>
                <a:latin typeface="Consolas" panose="020B0609020204030204" pitchFamily="49" charset="0"/>
              </a:rPr>
              <a:t>imshow</a:t>
            </a:r>
            <a:r>
              <a:rPr lang="en-US" sz="4000" b="0" dirty="0">
                <a:solidFill>
                  <a:srgbClr val="CCCCCC"/>
                </a:solidFill>
                <a:effectLst/>
                <a:latin typeface="Consolas" panose="020B0609020204030204" pitchFamily="49" charset="0"/>
              </a:rPr>
              <a:t>(</a:t>
            </a:r>
            <a:r>
              <a:rPr lang="en-US" sz="4000" b="0" dirty="0">
                <a:solidFill>
                  <a:srgbClr val="4EC9B0"/>
                </a:solidFill>
                <a:effectLst/>
                <a:latin typeface="Consolas" panose="020B0609020204030204" pitchFamily="49" charset="0"/>
              </a:rPr>
              <a:t>cv2</a:t>
            </a:r>
            <a:r>
              <a:rPr lang="en-US" sz="4000" b="0" dirty="0">
                <a:solidFill>
                  <a:srgbClr val="CCCCCC"/>
                </a:solidFill>
                <a:effectLst/>
                <a:latin typeface="Consolas" panose="020B0609020204030204" pitchFamily="49" charset="0"/>
              </a:rPr>
              <a:t>.</a:t>
            </a:r>
            <a:r>
              <a:rPr lang="en-US" sz="4000" b="0" dirty="0">
                <a:solidFill>
                  <a:srgbClr val="DCDCAA"/>
                </a:solidFill>
                <a:effectLst/>
                <a:latin typeface="Consolas" panose="020B0609020204030204" pitchFamily="49" charset="0"/>
              </a:rPr>
              <a:t>cvtColor</a:t>
            </a:r>
            <a:r>
              <a:rPr lang="en-US" sz="4000" b="0" dirty="0">
                <a:solidFill>
                  <a:srgbClr val="CCCCCC"/>
                </a:solidFill>
                <a:effectLst/>
                <a:latin typeface="Consolas" panose="020B0609020204030204" pitchFamily="49" charset="0"/>
              </a:rPr>
              <a:t>(</a:t>
            </a:r>
            <a:r>
              <a:rPr lang="en-US" sz="4000" b="0" dirty="0" err="1">
                <a:solidFill>
                  <a:srgbClr val="9CDCFE"/>
                </a:solidFill>
                <a:effectLst/>
                <a:latin typeface="Consolas" panose="020B0609020204030204" pitchFamily="49" charset="0"/>
              </a:rPr>
              <a:t>labeled_img</a:t>
            </a:r>
            <a:r>
              <a:rPr lang="en-US" sz="4000" b="0" dirty="0">
                <a:solidFill>
                  <a:srgbClr val="CCCCCC"/>
                </a:solidFill>
                <a:effectLst/>
                <a:latin typeface="Consolas" panose="020B0609020204030204" pitchFamily="49" charset="0"/>
              </a:rPr>
              <a:t>, </a:t>
            </a:r>
            <a:r>
              <a:rPr lang="en-US" sz="4000" b="0" dirty="0">
                <a:solidFill>
                  <a:srgbClr val="4EC9B0"/>
                </a:solidFill>
                <a:effectLst/>
                <a:latin typeface="Consolas" panose="020B0609020204030204" pitchFamily="49" charset="0"/>
              </a:rPr>
              <a:t>cv2</a:t>
            </a:r>
            <a:r>
              <a:rPr lang="en-US" sz="4000" b="0" dirty="0">
                <a:solidFill>
                  <a:srgbClr val="CCCCCC"/>
                </a:solidFill>
                <a:effectLst/>
                <a:latin typeface="Consolas" panose="020B0609020204030204" pitchFamily="49" charset="0"/>
              </a:rPr>
              <a:t>.</a:t>
            </a:r>
            <a:r>
              <a:rPr lang="en-US" sz="4000" b="0" dirty="0">
                <a:solidFill>
                  <a:srgbClr val="9CDCFE"/>
                </a:solidFill>
                <a:effectLst/>
                <a:latin typeface="Consolas" panose="020B0609020204030204" pitchFamily="49" charset="0"/>
              </a:rPr>
              <a:t>COLOR_BGR2RGB</a:t>
            </a:r>
            <a:r>
              <a:rPr lang="en-US" sz="4000" b="0" dirty="0">
                <a:solidFill>
                  <a:srgbClr val="CCCCCC"/>
                </a:solidFill>
                <a:effectLst/>
                <a:latin typeface="Consolas" panose="020B0609020204030204" pitchFamily="49" charset="0"/>
              </a:rPr>
              <a:t>))     </a:t>
            </a:r>
          </a:p>
          <a:p>
            <a:pPr marL="146050" indent="0">
              <a:buNone/>
            </a:pPr>
            <a:r>
              <a:rPr lang="en-US" sz="4000" b="0" dirty="0">
                <a:solidFill>
                  <a:srgbClr val="CCCCCC"/>
                </a:solidFill>
                <a:effectLst/>
                <a:latin typeface="Consolas" panose="020B0609020204030204" pitchFamily="49" charset="0"/>
              </a:rPr>
              <a:t>    </a:t>
            </a:r>
            <a:r>
              <a:rPr lang="en-US" sz="4000" b="0" dirty="0" err="1">
                <a:solidFill>
                  <a:srgbClr val="4EC9B0"/>
                </a:solidFill>
                <a:effectLst/>
                <a:latin typeface="Consolas" panose="020B0609020204030204" pitchFamily="49" charset="0"/>
              </a:rPr>
              <a:t>plt</a:t>
            </a:r>
            <a:r>
              <a:rPr lang="en-US" sz="4000" b="0" dirty="0" err="1">
                <a:solidFill>
                  <a:srgbClr val="CCCCCC"/>
                </a:solidFill>
                <a:effectLst/>
                <a:latin typeface="Consolas" panose="020B0609020204030204" pitchFamily="49" charset="0"/>
              </a:rPr>
              <a:t>.</a:t>
            </a:r>
            <a:r>
              <a:rPr lang="en-US" sz="4000" b="0" dirty="0" err="1">
                <a:solidFill>
                  <a:srgbClr val="DCDCAA"/>
                </a:solidFill>
                <a:effectLst/>
                <a:latin typeface="Consolas" panose="020B0609020204030204" pitchFamily="49" charset="0"/>
              </a:rPr>
              <a:t>axis</a:t>
            </a:r>
            <a:r>
              <a:rPr lang="en-US" sz="4000" b="0" dirty="0">
                <a:solidFill>
                  <a:srgbClr val="CCCCCC"/>
                </a:solidFill>
                <a:effectLst/>
                <a:latin typeface="Consolas" panose="020B0609020204030204" pitchFamily="49" charset="0"/>
              </a:rPr>
              <a:t>(</a:t>
            </a:r>
            <a:r>
              <a:rPr lang="en-US" sz="4000" b="0" dirty="0">
                <a:solidFill>
                  <a:srgbClr val="CE9178"/>
                </a:solidFill>
                <a:effectLst/>
                <a:latin typeface="Consolas" panose="020B0609020204030204" pitchFamily="49" charset="0"/>
              </a:rPr>
              <a:t>'off'</a:t>
            </a:r>
            <a:r>
              <a:rPr lang="en-US" sz="4000" b="0" dirty="0">
                <a:solidFill>
                  <a:srgbClr val="CCCCCC"/>
                </a:solidFill>
                <a:effectLst/>
                <a:latin typeface="Consolas" panose="020B0609020204030204" pitchFamily="49" charset="0"/>
              </a:rPr>
              <a:t>)    </a:t>
            </a:r>
          </a:p>
          <a:p>
            <a:pPr marL="146050" indent="0">
              <a:buNone/>
            </a:pPr>
            <a:r>
              <a:rPr lang="en-US" sz="4000" b="0" dirty="0">
                <a:solidFill>
                  <a:srgbClr val="CCCCCC"/>
                </a:solidFill>
                <a:effectLst/>
                <a:latin typeface="Consolas" panose="020B0609020204030204" pitchFamily="49" charset="0"/>
              </a:rPr>
              <a:t>    </a:t>
            </a:r>
            <a:r>
              <a:rPr lang="en-US" sz="4000" b="0" dirty="0" err="1">
                <a:solidFill>
                  <a:srgbClr val="4EC9B0"/>
                </a:solidFill>
                <a:effectLst/>
                <a:latin typeface="Consolas" panose="020B0609020204030204" pitchFamily="49" charset="0"/>
              </a:rPr>
              <a:t>plt</a:t>
            </a:r>
            <a:r>
              <a:rPr lang="en-US" sz="4000" b="0" dirty="0" err="1">
                <a:solidFill>
                  <a:srgbClr val="CCCCCC"/>
                </a:solidFill>
                <a:effectLst/>
                <a:latin typeface="Consolas" panose="020B0609020204030204" pitchFamily="49" charset="0"/>
              </a:rPr>
              <a:t>.</a:t>
            </a:r>
            <a:r>
              <a:rPr lang="en-US" sz="4000" b="0" dirty="0" err="1">
                <a:solidFill>
                  <a:srgbClr val="DCDCAA"/>
                </a:solidFill>
                <a:effectLst/>
                <a:latin typeface="Consolas" panose="020B0609020204030204" pitchFamily="49" charset="0"/>
              </a:rPr>
              <a:t>title</a:t>
            </a:r>
            <a:r>
              <a:rPr lang="en-US" sz="4000" b="0" dirty="0">
                <a:solidFill>
                  <a:srgbClr val="CCCCCC"/>
                </a:solidFill>
                <a:effectLst/>
                <a:latin typeface="Consolas" panose="020B0609020204030204" pitchFamily="49" charset="0"/>
              </a:rPr>
              <a:t>(</a:t>
            </a:r>
            <a:r>
              <a:rPr lang="en-US" sz="4000" b="0" dirty="0">
                <a:solidFill>
                  <a:srgbClr val="CE9178"/>
                </a:solidFill>
                <a:effectLst/>
                <a:latin typeface="Consolas" panose="020B0609020204030204" pitchFamily="49" charset="0"/>
              </a:rPr>
              <a:t>"Image after Component Labeling"</a:t>
            </a:r>
            <a:r>
              <a:rPr lang="en-US" sz="4000" b="0" dirty="0">
                <a:solidFill>
                  <a:srgbClr val="CCCCCC"/>
                </a:solidFill>
                <a:effectLst/>
                <a:latin typeface="Consolas" panose="020B0609020204030204" pitchFamily="49" charset="0"/>
              </a:rPr>
              <a:t>)     </a:t>
            </a:r>
          </a:p>
          <a:p>
            <a:pPr marL="146050" indent="0">
              <a:buNone/>
            </a:pPr>
            <a:r>
              <a:rPr lang="en-US" sz="4000" b="0" dirty="0">
                <a:solidFill>
                  <a:srgbClr val="CCCCCC"/>
                </a:solidFill>
                <a:effectLst/>
                <a:latin typeface="Consolas" panose="020B0609020204030204" pitchFamily="49" charset="0"/>
              </a:rPr>
              <a:t>    </a:t>
            </a:r>
            <a:r>
              <a:rPr lang="en-US" sz="4000" b="0" dirty="0" err="1">
                <a:solidFill>
                  <a:srgbClr val="4EC9B0"/>
                </a:solidFill>
                <a:effectLst/>
                <a:latin typeface="Consolas" panose="020B0609020204030204" pitchFamily="49" charset="0"/>
              </a:rPr>
              <a:t>plt</a:t>
            </a:r>
            <a:r>
              <a:rPr lang="en-US" sz="4000" b="0" dirty="0" err="1">
                <a:solidFill>
                  <a:srgbClr val="CCCCCC"/>
                </a:solidFill>
                <a:effectLst/>
                <a:latin typeface="Consolas" panose="020B0609020204030204" pitchFamily="49" charset="0"/>
              </a:rPr>
              <a:t>.</a:t>
            </a:r>
            <a:r>
              <a:rPr lang="en-US" sz="4000" b="0" dirty="0" err="1">
                <a:solidFill>
                  <a:srgbClr val="DCDCAA"/>
                </a:solidFill>
                <a:effectLst/>
                <a:latin typeface="Consolas" panose="020B0609020204030204" pitchFamily="49" charset="0"/>
              </a:rPr>
              <a:t>show</a:t>
            </a:r>
            <a:r>
              <a:rPr lang="en-US" sz="4000" b="0" dirty="0">
                <a:solidFill>
                  <a:srgbClr val="CCCCCC"/>
                </a:solidFill>
                <a:effectLst/>
                <a:latin typeface="Consolas" panose="020B0609020204030204" pitchFamily="49" charset="0"/>
              </a:rPr>
              <a:t>() </a:t>
            </a:r>
          </a:p>
          <a:p>
            <a:pPr marL="0" lvl="0" indent="0" algn="l" rtl="0">
              <a:spcBef>
                <a:spcPts val="0"/>
              </a:spcBef>
              <a:spcAft>
                <a:spcPts val="1200"/>
              </a:spcAft>
              <a:buNone/>
            </a:pPr>
            <a:endParaRPr lang="en-US" sz="1800" b="1" dirty="0"/>
          </a:p>
        </p:txBody>
      </p:sp>
      <p:sp>
        <p:nvSpPr>
          <p:cNvPr id="3" name="TextBox 2">
            <a:extLst>
              <a:ext uri="{FF2B5EF4-FFF2-40B4-BE49-F238E27FC236}">
                <a16:creationId xmlns:a16="http://schemas.microsoft.com/office/drawing/2014/main" id="{2DE543C3-23AA-7485-1134-59985068582B}"/>
              </a:ext>
            </a:extLst>
          </p:cNvPr>
          <p:cNvSpPr txBox="1"/>
          <p:nvPr/>
        </p:nvSpPr>
        <p:spPr>
          <a:xfrm>
            <a:off x="860155" y="1260949"/>
            <a:ext cx="4572000" cy="276999"/>
          </a:xfrm>
          <a:prstGeom prst="rect">
            <a:avLst/>
          </a:prstGeom>
          <a:noFill/>
        </p:spPr>
        <p:txBody>
          <a:bodyPr wrap="square">
            <a:spAutoFit/>
          </a:bodyPr>
          <a:lstStyle/>
          <a:p>
            <a:pPr marL="0" lvl="0" indent="0" algn="l" rtl="0">
              <a:spcBef>
                <a:spcPts val="0"/>
              </a:spcBef>
              <a:spcAft>
                <a:spcPts val="1200"/>
              </a:spcAft>
              <a:buNone/>
            </a:pPr>
            <a:r>
              <a:rPr lang="en-US" sz="1200" b="1" dirty="0">
                <a:latin typeface="Lato" panose="020F0502020204030203" pitchFamily="34" charset="0"/>
                <a:ea typeface="Lato" panose="020F0502020204030203" pitchFamily="34" charset="0"/>
                <a:cs typeface="Lato" panose="020F0502020204030203" pitchFamily="34" charset="0"/>
              </a:rPr>
              <a:t>Python Code</a:t>
            </a:r>
          </a:p>
        </p:txBody>
      </p:sp>
    </p:spTree>
    <p:extLst>
      <p:ext uri="{BB962C8B-B14F-4D97-AF65-F5344CB8AC3E}">
        <p14:creationId xmlns:p14="http://schemas.microsoft.com/office/powerpoint/2010/main" val="3614963967"/>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1494</Words>
  <Application>Microsoft Office PowerPoint</Application>
  <PresentationFormat>On-screen Show (16:9)</PresentationFormat>
  <Paragraphs>130</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Lato</vt:lpstr>
      <vt:lpstr>Wingdings</vt:lpstr>
      <vt:lpstr>Raleway</vt:lpstr>
      <vt:lpstr>Söhne</vt:lpstr>
      <vt:lpstr>Consolas</vt:lpstr>
      <vt:lpstr>Arial</vt:lpstr>
      <vt:lpstr>Streamline</vt:lpstr>
      <vt:lpstr>Project: Pattern Recognition - using image processing library OpenCV</vt:lpstr>
      <vt:lpstr>Table of Contents </vt:lpstr>
      <vt:lpstr>Introduction</vt:lpstr>
      <vt:lpstr>Design</vt:lpstr>
      <vt:lpstr>Design… cont’d</vt:lpstr>
      <vt:lpstr>Design… cont’d</vt:lpstr>
      <vt:lpstr>Implementation </vt:lpstr>
      <vt:lpstr>Implementation… cont’d </vt:lpstr>
      <vt:lpstr>Implementation… cont’d </vt:lpstr>
      <vt:lpstr>Implementation… cont’d </vt:lpstr>
      <vt:lpstr>Testing </vt:lpstr>
      <vt:lpstr>Test… cont’d </vt:lpstr>
      <vt:lpstr>Test… cont’d </vt:lpstr>
      <vt:lpstr>Enhancement Ideas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CS455- Pattern Recognition Process</dc:title>
  <dc:creator>Dawit Kiros</dc:creator>
  <cp:lastModifiedBy>Dawit Kiros</cp:lastModifiedBy>
  <cp:revision>4</cp:revision>
  <dcterms:modified xsi:type="dcterms:W3CDTF">2023-08-21T05:30:15Z</dcterms:modified>
</cp:coreProperties>
</file>