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88252dc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88252dc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88252dc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88252dc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88252dc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88252dc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88252dc4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88252dc4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88252dc4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88252dc4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3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3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alt1">
  <p:cSld name="SECTION_HEADER_2">
    <p:bg>
      <p:bgPr>
        <a:solidFill>
          <a:srgbClr val="43434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4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alt1">
  <p:cSld name="TITLE_1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429987889_edited.jpg" id="69" name="Google Shape;69;p15"/>
          <p:cNvPicPr preferRelativeResize="0"/>
          <p:nvPr/>
        </p:nvPicPr>
        <p:blipFill rotWithShape="1">
          <a:blip r:embed="rId2">
            <a:alphaModFix/>
          </a:blip>
          <a:srcRect b="23591" l="0" r="0" t="21799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5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5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www.crcv.ucf.edu/data/UCF101.php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729450" y="1322450"/>
            <a:ext cx="48909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53B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Spatio-Temporal Representation with Pseudo-3D Residual Networks</a:t>
            </a:r>
            <a:endParaRPr b="1" sz="2400">
              <a:solidFill>
                <a:srgbClr val="053B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729438" y="2693222"/>
            <a:ext cx="4890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53B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Dawit Anelay</a:t>
            </a:r>
            <a:endParaRPr b="1" sz="1300">
              <a:solidFill>
                <a:srgbClr val="053B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53B6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d.anelay1@studenti.unipi.it</a:t>
            </a:r>
            <a:endParaRPr b="1" sz="1500">
              <a:solidFill>
                <a:srgbClr val="053B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32478"/>
          <a:stretch/>
        </p:blipFill>
        <p:spPr>
          <a:xfrm>
            <a:off x="578350" y="3234421"/>
            <a:ext cx="6648450" cy="1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30769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500">
              <a:solidFill>
                <a:srgbClr val="053B67"/>
              </a:solidFill>
              <a:highlight>
                <a:srgbClr val="FFFFFF"/>
              </a:highlight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491350" y="4431700"/>
            <a:ext cx="439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30769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GB" sz="1500">
                <a:solidFill>
                  <a:srgbClr val="053B6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Intelligent Systems for Pattern  Recognition</a:t>
            </a:r>
            <a:endParaRPr b="1">
              <a:solidFill>
                <a:srgbClr val="053B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5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53B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problem</a:t>
            </a:r>
            <a:endParaRPr b="1">
              <a:solidFill>
                <a:srgbClr val="053B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008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53B6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300 hours of video are uploaded to YouTube every minute!</a:t>
            </a:r>
            <a:endParaRPr b="1" sz="3300">
              <a:solidFill>
                <a:srgbClr val="053B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275" y="912150"/>
            <a:ext cx="9201300" cy="4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⚫  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 • For Image Processing problem . It’s has been a powerful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model.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	   •   For Learning Spatio-Temporal Representation ? For Video Processing,?  E.g For Human Action detection ?.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⚫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A Rewarded Study Approche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  • Performing 3D Convolutions  (Encourage Performance on Sport-1M dataset 85.2%).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			          •  Model : C3D,ResNet-152 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⚫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Problem 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•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Computational Cost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Memory Demand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. ( Model C3D--321MB with 11-layer, ResNet-152--235MB with 152-layer).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• Model Size has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Quadratic Growth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Compare to 2D CNN  AND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Very Difficult to Train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Because they are very deep.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⚫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Proposed Idea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 • Why not recycle off-the-shelf 2D networks for a 3D CNN.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⚫ 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Solution 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De-Couple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CNN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GB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CNN</a:t>
            </a:r>
            <a:r>
              <a:rPr b="1" lang="en-GB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Spatio-Domain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) + </a:t>
            </a:r>
            <a:r>
              <a:rPr b="1" lang="en-GB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 CNN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Temporal -Domain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     •  A New Architecture Named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P3DResNet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with a new designed Block model that simulate 3D CNN in an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Economic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efficient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way.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20605" y="4663225"/>
            <a:ext cx="500400" cy="393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2										2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53B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P3D Blocks and P3D ResNet</a:t>
            </a:r>
            <a:endParaRPr b="1">
              <a:solidFill>
                <a:srgbClr val="053B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693875"/>
            <a:ext cx="387667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⚫ </a:t>
            </a:r>
            <a:r>
              <a:rPr lang="en-GB" sz="11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Design issue while </a:t>
            </a:r>
            <a:r>
              <a:rPr lang="en-GB" sz="11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decoupling</a:t>
            </a:r>
            <a:r>
              <a:rPr lang="en-GB" sz="11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3D CNN.</a:t>
            </a:r>
            <a:endParaRPr sz="1100">
              <a:solidFill>
                <a:srgbClr val="2427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① The first issue is about whether the modules of 2D filters on spatial dimension (S) and 1D filters on temporal domain (T) should </a:t>
            </a:r>
            <a:r>
              <a:rPr lang="en-GB" sz="11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directly</a:t>
            </a:r>
            <a:r>
              <a:rPr lang="en-GB" sz="11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 indirectly influence each other.</a:t>
            </a:r>
            <a:endParaRPr sz="1100">
              <a:solidFill>
                <a:srgbClr val="2427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‣D</a:t>
            </a:r>
            <a:r>
              <a:rPr lang="en-GB" sz="11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irectly - cascaded manner ‣ Indirectly-parallel fashion.</a:t>
            </a:r>
            <a:endParaRPr sz="1100">
              <a:solidFill>
                <a:srgbClr val="2427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② The second issue is whether the two kinds of filters should both directly influence the final output.</a:t>
            </a:r>
            <a:endParaRPr sz="1100">
              <a:solidFill>
                <a:srgbClr val="2427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(1) P3D-A:The two kinds of filters can directly influence each other in the same path and only the temporal 1D filters are directly connected to the final output,</a:t>
            </a:r>
            <a:endParaRPr sz="1100">
              <a:solidFill>
                <a:srgbClr val="2427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100"/>
              <a:buChar char="●"/>
            </a:pPr>
            <a:r>
              <a:rPr b="1" lang="en-GB" sz="1100">
                <a:solidFill>
                  <a:srgbClr val="242729"/>
                </a:solidFill>
                <a:highlight>
                  <a:srgbClr val="FFFFFF"/>
                </a:highlight>
              </a:rPr>
              <a:t>(I + T · S) · x t := x t + T (S (x t )) = x t+1 .</a:t>
            </a:r>
            <a:endParaRPr b="1" sz="11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311600" y="295275"/>
            <a:ext cx="4520700" cy="4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(2) P3D-B: There is no direct influence between S and T, both of them are directly accumulated into the final output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(I + S + T) · x t := x t + S (x t ) + T (x t ) = x t+1 .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(3) </a:t>
            </a: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P3D-C:A compromise between P3D-A and P3D-B, by simultaneously building the direct influences among S, T and the final output.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(I + S + T) · x t := x t + S (x t ) + T (x t ) = x t+1 .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53B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Bottleneck architectures.</a:t>
            </a:r>
            <a:endParaRPr b="1">
              <a:solidFill>
                <a:srgbClr val="053B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3492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Three P3D ResNet variants, i.e., P3D-AResNet, P3D-B ResNet and P3D-C ResNet by replacing all the Residual Units in a 50-layer ResNet (ResNet-50) with one certain kind of P3D block, respectively.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• A complete version of P3D ResNet is proposed by mixing all the three P3D blocks from the viewpoint of structural diversity.Residual Units with a chain of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Figure 4. P3D ResNet by interleaving P3D-A, P3D-B and P3D-C.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P3D blocks in the order P3D-A→P3D-B→P3D-C.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• No explicit reason stated why this type of order.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•  The speed of the model is very fast and could reach 9 clips per second.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975" y="1332775"/>
            <a:ext cx="534002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4023700" y="863550"/>
            <a:ext cx="4638600" cy="4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Table 1. Comparisons of ResNet-50 and different Pseudo-3DResNet variants in terms of model size, speed, and accuracy on </a:t>
            </a:r>
            <a:r>
              <a:rPr lang="en-GB" sz="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UCF101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The speed is reported on one NVidia K40 GPU.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5">
            <a:alphaModFix/>
          </a:blip>
          <a:srcRect b="0" l="0" r="0" t="30762"/>
          <a:stretch/>
        </p:blipFill>
        <p:spPr>
          <a:xfrm>
            <a:off x="4228025" y="3589950"/>
            <a:ext cx="4104050" cy="9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6">
            <a:alphaModFix/>
          </a:blip>
          <a:srcRect b="36672" l="0" r="0" t="0"/>
          <a:stretch/>
        </p:blipFill>
        <p:spPr>
          <a:xfrm>
            <a:off x="199275" y="3003600"/>
            <a:ext cx="360472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53B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Spatio-Temporal Representation Learning-Result</a:t>
            </a:r>
            <a:endParaRPr b="1">
              <a:solidFill>
                <a:srgbClr val="053B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36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The learning conducted on Sports-1M dataset(1.13 million videos annotated with 487 Sports labels).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P3D ResNet leads to a performance boost against ResNet-152 (2D CNN) and C3D (3D CNN)by 1.8% and 5.3% in terms of top-1 video-level accuracy,respectively.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100">
                <a:latin typeface="Times New Roman"/>
                <a:ea typeface="Times New Roman"/>
                <a:cs typeface="Times New Roman"/>
                <a:sym typeface="Times New Roman"/>
              </a:rPr>
              <a:t>⚫ </a:t>
            </a: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lang="en-GB" sz="1100">
                <a:latin typeface="Times New Roman"/>
                <a:ea typeface="Times New Roman"/>
                <a:cs typeface="Times New Roman"/>
                <a:sym typeface="Times New Roman"/>
              </a:rPr>
              <a:t>ideo Representation Evaluation on three different tasks and five popular datasets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① </a:t>
            </a: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action recognition - UCF101 and ActivityNet dataset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②action similarity - does a pair of videos present the same action?”-ASLAN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③ scene recognition on Dynamic Scene and YUPENN sets.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In all task the model L</a:t>
            </a: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eads to a performance boost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2" type="body"/>
          </p:nvPr>
        </p:nvSpPr>
        <p:spPr>
          <a:xfrm>
            <a:off x="3838575" y="1152475"/>
            <a:ext cx="49938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Table 2. Comparisons in terms of pre-train data, clip length, Top-1 clip-level accuracy and Top-1&amp;5 video-level accuracy on Sports-1M. </a:t>
            </a:r>
            <a:r>
              <a:rPr lang="en-GB" sz="900"/>
              <a:t>            </a:t>
            </a:r>
            <a:endParaRPr sz="900"/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Table 5. Action similarity labeling performances on ASLAN benchmark. STIP.STIP: Space-Time I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nterest Points; MIP: Motion In</a:t>
            </a:r>
            <a:r>
              <a:rPr lang="en-GB" sz="900"/>
              <a:t>terchan</a:t>
            </a:r>
            <a:r>
              <a:rPr lang="en-GB" sz="900"/>
              <a:t>ge Patterns; FV: Fisher Vector.</a:t>
            </a:r>
            <a:endParaRPr sz="900"/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00"/>
              <a:t> 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900"/>
              <a:t>					</a:t>
            </a:r>
            <a:endParaRPr sz="900"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300" y="1199936"/>
            <a:ext cx="5096850" cy="11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575" y="2781288"/>
            <a:ext cx="25908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8563" y="3857625"/>
            <a:ext cx="30575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53B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b="1" lang="en-GB">
                <a:solidFill>
                  <a:srgbClr val="053B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rgbClr val="053B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⚫ </a:t>
            </a:r>
            <a:r>
              <a:rPr b="1" lang="en-GB" sz="12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Strong points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① P3D ResNet is an effect way for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For Learning Spatio-Temporal Representation</a:t>
            </a: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  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② Performance improvements are clearly observed when comparing to other feature learning techniques.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⚫ </a:t>
            </a:r>
            <a:r>
              <a:rPr b="1" lang="en-GB" sz="12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weaknesses</a:t>
            </a:r>
            <a:endParaRPr b="1" sz="125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① The speed of the model is consider only with a small video frame size (16 frame -long).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⚫ </a:t>
            </a:r>
            <a:r>
              <a:rPr b="1" lang="en-GB" sz="12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Futurework </a:t>
            </a:r>
            <a:endParaRPr b="1" sz="125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①  Attention mechanism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② Extend P3D ResNet learning to other types of inputs, e.g., optical flow or audio.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