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5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096576BE-B143-495C-A02D-F53E1C1CE236}">
          <p14:sldIdLst>
            <p14:sldId id="256"/>
            <p14:sldId id="257"/>
            <p14:sldId id="259"/>
            <p14:sldId id="258"/>
            <p14:sldId id="260"/>
            <p14:sldId id="266"/>
            <p14:sldId id="267"/>
            <p14:sldId id="268"/>
            <p14:sldId id="261"/>
            <p14:sldId id="262"/>
            <p14:sldId id="263"/>
            <p14:sldId id="265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27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1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10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984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90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14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69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4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9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76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91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543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31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07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0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2F-811F-4F41-BDC8-3D6025FEE195}" type="datetimeFigureOut">
              <a:rPr lang="pl-PL" smtClean="0"/>
              <a:t>18.04.2018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751170-DEAA-4213-B375-BCD03E2E3D3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20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aheshm1206/coding-standards-for-java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geosoft.no/development/javasty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70919" y="1383957"/>
            <a:ext cx="8203084" cy="2666879"/>
          </a:xfrm>
        </p:spPr>
        <p:txBody>
          <a:bodyPr/>
          <a:lstStyle/>
          <a:p>
            <a:r>
              <a:rPr lang="pl-PL" sz="8000" dirty="0" smtClean="0"/>
              <a:t>Java </a:t>
            </a:r>
            <a:r>
              <a:rPr lang="pl-PL" sz="8000" dirty="0" err="1" smtClean="0"/>
              <a:t>Coding</a:t>
            </a:r>
            <a:r>
              <a:rPr lang="pl-PL" sz="8000" dirty="0" smtClean="0"/>
              <a:t> </a:t>
            </a:r>
            <a:r>
              <a:rPr lang="pl-PL" sz="8000" dirty="0" err="1" smtClean="0"/>
              <a:t>Standards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61917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00432"/>
            <a:ext cx="8596668" cy="4640931"/>
          </a:xfrm>
        </p:spPr>
        <p:txBody>
          <a:bodyPr/>
          <a:lstStyle/>
          <a:p>
            <a:r>
              <a:rPr lang="pl-PL" dirty="0" smtClean="0"/>
              <a:t>Nie należy używać podkreśleń w identyfikatorach</a:t>
            </a:r>
          </a:p>
          <a:p>
            <a:r>
              <a:rPr lang="pl-PL" dirty="0" smtClean="0"/>
              <a:t>Można przed pisać prywatne zmienne statyczne za pomocą podkreślenia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8" y="2857500"/>
            <a:ext cx="4216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1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18055"/>
            <a:ext cx="8596668" cy="4723308"/>
          </a:xfrm>
        </p:spPr>
        <p:txBody>
          <a:bodyPr/>
          <a:lstStyle/>
          <a:p>
            <a:r>
              <a:rPr lang="pl-PL" dirty="0" smtClean="0"/>
              <a:t>Należy używać nazw predefiniowanych typów zamiast nazw typu int16, Single, UInt64 itd.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18" y="2809759"/>
            <a:ext cx="2425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7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/>
          <a:lstStyle/>
          <a:p>
            <a:r>
              <a:rPr lang="pl-PL" dirty="0" smtClean="0"/>
              <a:t>Należy nazywać właściwości kolekcji wyrażeniem w liczbie mnogiej opisującym elementy w kolekcji, zamiast używać pojedynczej frazy po której następuje „Lista” lub „Kolekcja”</a:t>
            </a:r>
          </a:p>
          <a:p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18" y="3143250"/>
            <a:ext cx="4152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1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3" y="1458097"/>
            <a:ext cx="8738515" cy="4583265"/>
          </a:xfrm>
        </p:spPr>
        <p:txBody>
          <a:bodyPr/>
          <a:lstStyle/>
          <a:p>
            <a:r>
              <a:rPr lang="pl-PL" dirty="0" smtClean="0"/>
              <a:t>Właściwości „</a:t>
            </a:r>
            <a:r>
              <a:rPr lang="pl-PL" dirty="0" err="1" smtClean="0"/>
              <a:t>Boolean</a:t>
            </a:r>
            <a:r>
              <a:rPr lang="pl-PL" dirty="0" smtClean="0"/>
              <a:t>” należy nazywać frazą afirmatywną ( twierdzącą ). Opcjonalnie można również nazywać je z przedrostami takimi jak „</a:t>
            </a:r>
            <a:r>
              <a:rPr lang="pl-PL" dirty="0" err="1"/>
              <a:t>I</a:t>
            </a:r>
            <a:r>
              <a:rPr lang="pl-PL" dirty="0" err="1" smtClean="0"/>
              <a:t>s</a:t>
            </a:r>
            <a:r>
              <a:rPr lang="pl-PL" dirty="0" smtClean="0"/>
              <a:t>” , „</a:t>
            </a:r>
            <a:r>
              <a:rPr lang="pl-PL" dirty="0" err="1" smtClean="0"/>
              <a:t>Can</a:t>
            </a:r>
            <a:r>
              <a:rPr lang="pl-PL" dirty="0" smtClean="0"/>
              <a:t>” , „Has” ale tylko tam gdzie wartość jest dodawana.  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2" y="3455988"/>
            <a:ext cx="3403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6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869989"/>
            <a:ext cx="8596668" cy="4171373"/>
          </a:xfrm>
        </p:spPr>
        <p:txBody>
          <a:bodyPr/>
          <a:lstStyle/>
          <a:p>
            <a:r>
              <a:rPr lang="pl-PL" dirty="0" smtClean="0"/>
              <a:t>Należy używać jednego pliku dla każdego typu (</a:t>
            </a:r>
            <a:r>
              <a:rPr lang="pl-PL" dirty="0" err="1" smtClean="0"/>
              <a:t>class</a:t>
            </a:r>
            <a:r>
              <a:rPr lang="pl-PL" dirty="0" smtClean="0"/>
              <a:t>, </a:t>
            </a:r>
            <a:r>
              <a:rPr lang="pl-PL" dirty="0" err="1" smtClean="0"/>
              <a:t>interface</a:t>
            </a:r>
            <a:r>
              <a:rPr lang="pl-PL" dirty="0" smtClean="0"/>
              <a:t>, </a:t>
            </a:r>
            <a:r>
              <a:rPr lang="pl-PL" dirty="0" err="1" smtClean="0"/>
              <a:t>struct</a:t>
            </a:r>
            <a:r>
              <a:rPr lang="pl-PL" dirty="0" smtClean="0"/>
              <a:t>, event, exception ) </a:t>
            </a:r>
          </a:p>
          <a:p>
            <a:r>
              <a:rPr lang="pl-PL" dirty="0" smtClean="0"/>
              <a:t>Zawartość </a:t>
            </a:r>
            <a:r>
              <a:rPr lang="pl-PL" dirty="0"/>
              <a:t>pliku musi być przechowywana w 80 kolumnach.</a:t>
            </a:r>
          </a:p>
          <a:p>
            <a:r>
              <a:rPr lang="pl-PL" dirty="0"/>
              <a:t>Należy unikać znaków specjalnych, takich jak TAB i podział strony.</a:t>
            </a:r>
          </a:p>
          <a:p>
            <a:r>
              <a:rPr lang="pl-PL" dirty="0"/>
              <a:t>Niekompletność linii podziału musi być oczywista. Podzielone linie pojawiają się, gdy instrukcja przekracza limit 80 kolumn. Trudno podać sztywne reguły podziału wierszy, ale ogólnie są to 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smtClean="0"/>
              <a:t>Przerwij </a:t>
            </a:r>
            <a:r>
              <a:rPr lang="pl-PL" dirty="0"/>
              <a:t>po przecinku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Przerwij po operatorze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Wyrównaj nową linię z początkiem wyrażenia w poprzednim wierszu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21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972065"/>
            <a:ext cx="8596668" cy="5069297"/>
          </a:xfrm>
        </p:spPr>
        <p:txBody>
          <a:bodyPr/>
          <a:lstStyle/>
          <a:p>
            <a:endParaRPr lang="pl-PL" dirty="0"/>
          </a:p>
          <a:p>
            <a:r>
              <a:rPr lang="pl-PL" dirty="0" smtClean="0"/>
              <a:t>Zawsze należy wyrównywać pionowo nawiasy klamrowe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76" y="2415616"/>
            <a:ext cx="3938977" cy="15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7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103871"/>
            <a:ext cx="8596668" cy="4937492"/>
          </a:xfrm>
        </p:spPr>
        <p:txBody>
          <a:bodyPr/>
          <a:lstStyle/>
          <a:p>
            <a:r>
              <a:rPr lang="pl-PL" dirty="0" smtClean="0"/>
              <a:t>Deklaracja wszystkich zmiennych powinna znajdować się na górze danej klasy, zaczynając od zmiennych statycznych. 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68" y="2486025"/>
            <a:ext cx="3911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202725"/>
            <a:ext cx="8596668" cy="4838638"/>
          </a:xfrm>
        </p:spPr>
        <p:txBody>
          <a:bodyPr/>
          <a:lstStyle/>
          <a:p>
            <a:r>
              <a:rPr lang="pl-PL" dirty="0" smtClean="0"/>
              <a:t>Do wyliczania należy używać liczby pojedynczej</a:t>
            </a:r>
          </a:p>
          <a:p>
            <a:r>
              <a:rPr lang="pl-PL" dirty="0" smtClean="0"/>
              <a:t>Liczby mnogiej używamy do wyrażeń w polu bitowym ( oznaczonych ) </a:t>
            </a:r>
          </a:p>
          <a:p>
            <a:r>
              <a:rPr lang="pl-PL" dirty="0" smtClean="0"/>
              <a:t>Nie należy jawnie określać typu wartości wyliczeniowych</a:t>
            </a:r>
          </a:p>
          <a:p>
            <a:r>
              <a:rPr lang="pl-PL" dirty="0" smtClean="0"/>
              <a:t>Nie powinno się dodawać do nazw metod w </a:t>
            </a:r>
            <a:r>
              <a:rPr lang="pl-PL" dirty="0" err="1" smtClean="0"/>
              <a:t>enum</a:t>
            </a:r>
            <a:r>
              <a:rPr lang="pl-PL" dirty="0" smtClean="0"/>
              <a:t> ze słowem „</a:t>
            </a:r>
            <a:r>
              <a:rPr lang="pl-PL" dirty="0" err="1" smtClean="0"/>
              <a:t>enum</a:t>
            </a:r>
            <a:r>
              <a:rPr lang="pl-PL" dirty="0" smtClean="0"/>
              <a:t>” 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18" y="3177513"/>
            <a:ext cx="28321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9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Pętle i warunki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07473"/>
            <a:ext cx="8596668" cy="3933889"/>
          </a:xfrm>
        </p:spPr>
        <p:txBody>
          <a:bodyPr/>
          <a:lstStyle/>
          <a:p>
            <a:r>
              <a:rPr lang="pl-PL" dirty="0" smtClean="0"/>
              <a:t>W konstrukcji pętli for muszą być zawarte tylko instrukcje sterujące pętli.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/>
              <a:t>Zmienne pętli należy zainicjować </a:t>
            </a:r>
            <a:r>
              <a:rPr lang="pl-PL" dirty="0" smtClean="0"/>
              <a:t>bezpośrednio </a:t>
            </a:r>
            <a:r>
              <a:rPr lang="pl-PL" dirty="0"/>
              <a:t>przed pętlą</a:t>
            </a:r>
            <a:r>
              <a:rPr lang="pl-PL" dirty="0" smtClean="0"/>
              <a:t>.</a:t>
            </a:r>
          </a:p>
          <a:p>
            <a:r>
              <a:rPr lang="pl-PL" dirty="0" smtClean="0"/>
              <a:t>Należy unikać używania pętli „do-</a:t>
            </a:r>
            <a:r>
              <a:rPr lang="pl-PL" dirty="0" err="1" smtClean="0"/>
              <a:t>while</a:t>
            </a:r>
            <a:r>
              <a:rPr lang="pl-PL" dirty="0" smtClean="0"/>
              <a:t>” ponieważ są mniej czytelne niż zwykłe pętle „</a:t>
            </a:r>
            <a:r>
              <a:rPr lang="pl-PL" dirty="0" err="1" smtClean="0"/>
              <a:t>while</a:t>
            </a:r>
            <a:r>
              <a:rPr lang="pl-PL" dirty="0" smtClean="0"/>
              <a:t>” lub „for”</a:t>
            </a:r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83" y="2673668"/>
            <a:ext cx="7190846" cy="7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0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pl-PL" dirty="0" smtClean="0"/>
              <a:t>Należy unikać złożonych wyrażeń warunkowych. Zamiast tego lepiej wprowadzić tymczasowe zmienne binarne. </a:t>
            </a:r>
            <a:r>
              <a:rPr lang="pl-PL" dirty="0"/>
              <a:t>Poprzez przypisanie zmiennych logicznych do wyrażeń, program otrzymuje automatyczną dokumentację. Konstrukcja będzie łatwiejsza do odczytania, debugowania i konserwacji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65" y="3202305"/>
            <a:ext cx="6199783" cy="23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754990" cy="3880773"/>
          </a:xfrm>
        </p:spPr>
        <p:txBody>
          <a:bodyPr/>
          <a:lstStyle/>
          <a:p>
            <a:r>
              <a:rPr lang="pl-PL" dirty="0"/>
              <a:t>Standardy kodowania to zasady służące do ujednolicenia wyglądu i zachowania kodu. Standard kodowania może obejmować wiele aspektów kodu : </a:t>
            </a:r>
          </a:p>
          <a:p>
            <a:pPr lvl="1"/>
            <a:r>
              <a:rPr lang="pl-PL" dirty="0"/>
              <a:t>Formatowanie kodu</a:t>
            </a:r>
          </a:p>
          <a:p>
            <a:pPr lvl="1"/>
            <a:r>
              <a:rPr lang="pl-PL" dirty="0"/>
              <a:t>Komentowanie kodu</a:t>
            </a:r>
          </a:p>
          <a:p>
            <a:pPr lvl="1"/>
            <a:r>
              <a:rPr lang="pl-PL" dirty="0"/>
              <a:t>Konwencje nazewnicze</a:t>
            </a:r>
          </a:p>
          <a:p>
            <a:pPr lvl="1"/>
            <a:r>
              <a:rPr lang="pl-PL" dirty="0"/>
              <a:t>Konstrukcje </a:t>
            </a:r>
            <a:r>
              <a:rPr lang="pl-PL" dirty="0" smtClean="0"/>
              <a:t>programistyczne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201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pl-PL" dirty="0" smtClean="0"/>
              <a:t>Warunek należy umieścić w osobnej linii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Należy unikać instrukcji wykonywalnych w warunkach warunkowych. </a:t>
            </a:r>
            <a:r>
              <a:rPr lang="pl-PL" dirty="0"/>
              <a:t>Wyrażenia warunkowe z wykonywanymi instrukcjami są po prostu bardzo trudne do odczytania. Dotyczy to szczególnie programistów </a:t>
            </a:r>
            <a:r>
              <a:rPr lang="pl-PL" dirty="0" smtClean="0"/>
              <a:t>w </a:t>
            </a:r>
            <a:r>
              <a:rPr lang="pl-PL" dirty="0"/>
              <a:t>Javie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04" y="1843495"/>
            <a:ext cx="5115774" cy="49040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03" y="3674609"/>
            <a:ext cx="4882501" cy="20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Układ i komentarze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Podstawowe wcięcie w kodzie powinno </a:t>
            </a:r>
            <a:r>
              <a:rPr lang="pl-PL" dirty="0" err="1" smtClean="0"/>
              <a:t>wynośić</a:t>
            </a:r>
            <a:r>
              <a:rPr lang="pl-PL" dirty="0" smtClean="0"/>
              <a:t> 2. </a:t>
            </a:r>
          </a:p>
          <a:p>
            <a:r>
              <a:rPr lang="pl-PL" dirty="0" smtClean="0"/>
              <a:t>Układ bloków ( Poprawne na schemacie 1 i 2 )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Deklaracja klasy, interfejsu (1) oraz metod (2) powinna mieć formę :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6" y="3136417"/>
            <a:ext cx="2354847" cy="101091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81" y="3007510"/>
            <a:ext cx="2096850" cy="113982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765" y="3007510"/>
            <a:ext cx="2093135" cy="1139826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403" y="4750660"/>
            <a:ext cx="4306596" cy="129070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331" y="4750660"/>
            <a:ext cx="2834944" cy="1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6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984069"/>
            <a:ext cx="8596668" cy="5057293"/>
          </a:xfrm>
        </p:spPr>
        <p:txBody>
          <a:bodyPr/>
          <a:lstStyle/>
          <a:p>
            <a:r>
              <a:rPr lang="pl-PL" dirty="0" smtClean="0"/>
              <a:t>Poszczególne pętle powinny mieć następującą postać :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71" y="1787841"/>
            <a:ext cx="4999754" cy="81602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78" y="3112819"/>
            <a:ext cx="2466023" cy="79979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98" y="4598632"/>
            <a:ext cx="2694185" cy="8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6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4751" y="1159103"/>
            <a:ext cx="8596668" cy="5032691"/>
          </a:xfrm>
        </p:spPr>
        <p:txBody>
          <a:bodyPr/>
          <a:lstStyle/>
          <a:p>
            <a:r>
              <a:rPr lang="pl-PL" dirty="0" smtClean="0"/>
              <a:t>Instrukcje warunkowe powinny mieć następującą postać : 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86" y="1841885"/>
            <a:ext cx="2130471" cy="420631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847" y="1841884"/>
            <a:ext cx="2200043" cy="36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/>
          <a:lstStyle/>
          <a:p>
            <a:r>
              <a:rPr lang="pl-PL" dirty="0" smtClean="0"/>
              <a:t>Komentarze powinny być pisane w języku angielskim</a:t>
            </a:r>
          </a:p>
          <a:p>
            <a:r>
              <a:rPr lang="pl-PL" dirty="0" smtClean="0"/>
              <a:t>Po identyfikatorze komentarza powinna znajdować się spacja, poprawia to czytelność, wyróżniając kod.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Komentarze powinny być zgodne z ich pozycją w kodzie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63" y="2209118"/>
            <a:ext cx="5209467" cy="139623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2" y="4428068"/>
            <a:ext cx="4859077" cy="9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9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Biała przestrzeń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637211"/>
            <a:ext cx="8596668" cy="4404151"/>
          </a:xfrm>
        </p:spPr>
        <p:txBody>
          <a:bodyPr/>
          <a:lstStyle/>
          <a:p>
            <a:r>
              <a:rPr lang="pl-PL" dirty="0"/>
              <a:t>Operatory powinni być otoczeni postacią spacji. </a:t>
            </a:r>
          </a:p>
          <a:p>
            <a:r>
              <a:rPr lang="pl-PL" dirty="0"/>
              <a:t>Po słowach zarezerwowanych w Javie powinna następować biała spacja.</a:t>
            </a:r>
          </a:p>
          <a:p>
            <a:r>
              <a:rPr lang="pl-PL" dirty="0"/>
              <a:t>Przecinek powinien być poprzedzony białą spacją. </a:t>
            </a:r>
          </a:p>
          <a:p>
            <a:r>
              <a:rPr lang="pl-PL" dirty="0"/>
              <a:t>Dwukropek powinien być otoczony białą przestrzenią. </a:t>
            </a:r>
          </a:p>
          <a:p>
            <a:r>
              <a:rPr lang="pl-PL" dirty="0"/>
              <a:t>Po średnikach w wyrażeniach należy umieścić znak spacji.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14" y="3877628"/>
            <a:ext cx="5661231" cy="23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41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635725"/>
            <a:ext cx="8736632" cy="5405637"/>
          </a:xfrm>
        </p:spPr>
        <p:txBody>
          <a:bodyPr/>
          <a:lstStyle/>
          <a:p>
            <a:r>
              <a:rPr lang="pl-PL" dirty="0" smtClean="0"/>
              <a:t>Metody powinny być oddzielone 3 pustymi liniami</a:t>
            </a:r>
          </a:p>
          <a:p>
            <a:r>
              <a:rPr lang="pl-PL" dirty="0"/>
              <a:t>Po nazwach metod może następować biała spacja, po której następuje inna nazwa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Zmienne w deklaracjach można wyrównać do lewej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Oświadczenia powinny być zgodne wszędzie tam, gdzie zwiększa to czytelność.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97" y="1454332"/>
            <a:ext cx="3167740" cy="31677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382" y="1890300"/>
            <a:ext cx="2098145" cy="80510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62" y="3619698"/>
            <a:ext cx="6108921" cy="24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166688"/>
            <a:ext cx="8596668" cy="1320800"/>
          </a:xfrm>
        </p:spPr>
        <p:txBody>
          <a:bodyPr/>
          <a:lstStyle/>
          <a:p>
            <a:r>
              <a:rPr lang="pl-PL" dirty="0" smtClean="0"/>
              <a:t>Komentarze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82708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Komentarze są ważną częścią większych programów. W ich ramach możemy umieszczać skrócone opisy napisanej przez nas funkcji oraz zadeklarowanych zmiennych. Dzięki nim łatwo się odnaleźć w przypadku większych projektów, ale przede wszystkim w przypadku, gdy inne osoby nie będą mogły zrozumieć naszego kodu mogą sięgnąć po nasz opis (przy większych projektach generujemy dokumentację).</a:t>
            </a:r>
          </a:p>
          <a:p>
            <a:r>
              <a:rPr lang="pl-PL" dirty="0"/>
              <a:t>Komentarze są widoczne jedynie dla nas, przy kompilacji są one pomijane i nie mają wpływu na działanie programu.</a:t>
            </a:r>
          </a:p>
          <a:p>
            <a:r>
              <a:rPr lang="pl-PL" dirty="0"/>
              <a:t>W Javie istnieją dwa rodzaje komentarzy:</a:t>
            </a:r>
          </a:p>
          <a:p>
            <a:r>
              <a:rPr lang="pl-PL" i="1" dirty="0"/>
              <a:t>//</a:t>
            </a:r>
            <a:r>
              <a:rPr lang="pl-PL" i="1" dirty="0" err="1"/>
              <a:t>text</a:t>
            </a:r>
            <a:r>
              <a:rPr lang="pl-PL" i="1" dirty="0"/>
              <a:t> </a:t>
            </a:r>
            <a:r>
              <a:rPr lang="pl-PL" dirty="0"/>
              <a:t>- tekst umieszczony za podwojonym znaku </a:t>
            </a:r>
            <a:r>
              <a:rPr lang="pl-PL" dirty="0" err="1"/>
              <a:t>slash</a:t>
            </a:r>
            <a:r>
              <a:rPr lang="pl-PL" dirty="0"/>
              <a:t> jest uznawany za komentarz aż do końca linii</a:t>
            </a:r>
          </a:p>
          <a:p>
            <a:r>
              <a:rPr lang="pl-PL" i="1" dirty="0"/>
              <a:t>/* </a:t>
            </a:r>
            <a:r>
              <a:rPr lang="pl-PL" i="1" dirty="0" err="1"/>
              <a:t>text</a:t>
            </a:r>
            <a:r>
              <a:rPr lang="pl-PL" i="1" dirty="0"/>
              <a:t> */</a:t>
            </a:r>
            <a:r>
              <a:rPr lang="pl-PL" dirty="0"/>
              <a:t> - tekst umieszczony w takich znacznikach jest traktowany jako komentarz przez wiele linii kodu.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18" y="4707861"/>
            <a:ext cx="5118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4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2"/>
          </p:nvPr>
        </p:nvSpPr>
        <p:spPr>
          <a:xfrm>
            <a:off x="677334" y="4720280"/>
            <a:ext cx="5469682" cy="1524000"/>
          </a:xfrm>
        </p:spPr>
        <p:txBody>
          <a:bodyPr>
            <a:normAutofit/>
          </a:bodyPr>
          <a:lstStyle/>
          <a:p>
            <a:pPr algn="just"/>
            <a:r>
              <a:rPr lang="pl-PL" dirty="0" smtClean="0"/>
              <a:t>Bibliografia : </a:t>
            </a:r>
          </a:p>
          <a:p>
            <a:pPr lvl="1" algn="just"/>
            <a:r>
              <a:rPr lang="pl-PL" sz="1100" dirty="0" smtClean="0">
                <a:hlinkClick r:id="rId2"/>
              </a:rPr>
              <a:t>http</a:t>
            </a:r>
            <a:r>
              <a:rPr lang="pl-PL" sz="1100" dirty="0">
                <a:hlinkClick r:id="rId2"/>
              </a:rPr>
              <a:t>://</a:t>
            </a:r>
            <a:r>
              <a:rPr lang="pl-PL" sz="1100" dirty="0" smtClean="0">
                <a:hlinkClick r:id="rId2"/>
              </a:rPr>
              <a:t>geosoft.no/development/javastyle.html</a:t>
            </a:r>
            <a:endParaRPr lang="pl-PL" sz="1100" dirty="0" smtClean="0"/>
          </a:p>
          <a:p>
            <a:pPr lvl="1" algn="just"/>
            <a:r>
              <a:rPr lang="pl-PL" sz="1100" dirty="0">
                <a:hlinkClick r:id="rId3"/>
              </a:rPr>
              <a:t>https://</a:t>
            </a:r>
            <a:r>
              <a:rPr lang="pl-PL" sz="1100" dirty="0" smtClean="0">
                <a:hlinkClick r:id="rId3"/>
              </a:rPr>
              <a:t>www.slideshare.net/maheshm1206/coding-standards-for-java</a:t>
            </a:r>
            <a:endParaRPr lang="pl-PL" sz="1100" dirty="0" smtClean="0"/>
          </a:p>
          <a:p>
            <a:pPr lvl="1" algn="just"/>
            <a:r>
              <a:rPr lang="pl-PL" sz="1100" dirty="0"/>
              <a:t>https://www.slideshare.net/ashokguduru/c-net-java-general-naming-and-coding-conventions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"/>
          </p:nvPr>
        </p:nvSpPr>
        <p:spPr>
          <a:xfrm>
            <a:off x="6722076" y="2038120"/>
            <a:ext cx="2724920" cy="3304117"/>
          </a:xfrm>
        </p:spPr>
        <p:txBody>
          <a:bodyPr/>
          <a:lstStyle/>
          <a:p>
            <a:pPr algn="just"/>
            <a:r>
              <a:rPr lang="pl-PL" dirty="0"/>
              <a:t>Przygotowali : </a:t>
            </a:r>
          </a:p>
          <a:p>
            <a:pPr lvl="1" algn="just"/>
            <a:r>
              <a:rPr lang="pl-PL" dirty="0"/>
              <a:t>Sebastian Piecuch</a:t>
            </a:r>
          </a:p>
          <a:p>
            <a:pPr lvl="1" algn="just"/>
            <a:r>
              <a:rPr lang="pl-PL" dirty="0"/>
              <a:t>Tomasz Niemczyk</a:t>
            </a:r>
          </a:p>
          <a:p>
            <a:pPr lvl="1" algn="just"/>
            <a:r>
              <a:rPr lang="pl-PL" dirty="0"/>
              <a:t>Dawid Mądry</a:t>
            </a:r>
          </a:p>
          <a:p>
            <a:pPr lvl="1" algn="just"/>
            <a:r>
              <a:rPr lang="pl-PL" dirty="0"/>
              <a:t>Grzegorz Milo</a:t>
            </a:r>
          </a:p>
          <a:p>
            <a:pPr lvl="1" algn="just"/>
            <a:r>
              <a:rPr lang="pl-PL" dirty="0"/>
              <a:t>Dawid Urban</a:t>
            </a:r>
          </a:p>
          <a:p>
            <a:endParaRPr lang="pl-PL" dirty="0"/>
          </a:p>
        </p:txBody>
      </p:sp>
      <p:pic>
        <p:nvPicPr>
          <p:cNvPr id="8" name="Picture 4" descr="Znalezione obrazy dla zapytania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99" y="1107130"/>
            <a:ext cx="3613150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02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9131" cy="1320800"/>
          </a:xfrm>
        </p:spPr>
        <p:txBody>
          <a:bodyPr/>
          <a:lstStyle/>
          <a:p>
            <a:r>
              <a:rPr lang="pl-PL" dirty="0" smtClean="0"/>
              <a:t>Dlaczego standardy kodowania są ważne ?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Standardy </a:t>
            </a:r>
            <a:r>
              <a:rPr lang="pl-PL" dirty="0"/>
              <a:t>kodowania prowadzą do większej spójności w twoim kodzie i kodzie członków </a:t>
            </a:r>
            <a:r>
              <a:rPr lang="pl-PL" dirty="0" smtClean="0"/>
              <a:t>twojego teamu.</a:t>
            </a:r>
          </a:p>
          <a:p>
            <a:r>
              <a:rPr lang="pl-PL" dirty="0" smtClean="0"/>
              <a:t>Łatwiej zrozumieć kod</a:t>
            </a:r>
          </a:p>
          <a:p>
            <a:r>
              <a:rPr lang="pl-PL" dirty="0" smtClean="0"/>
              <a:t>Łatwiej go rozwijać</a:t>
            </a:r>
          </a:p>
          <a:p>
            <a:r>
              <a:rPr lang="pl-PL" dirty="0" smtClean="0"/>
              <a:t>Jest łatwiejszy w utrzymaniu</a:t>
            </a:r>
          </a:p>
          <a:p>
            <a:r>
              <a:rPr lang="pl-PL" dirty="0" smtClean="0"/>
              <a:t>Zmniejsza to koszt całkowity aplikacji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00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Konwencje nazewnictwa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nazwy powinny być pisane w języku angielskim, ponieważ jest to preferowany język dla rozwoju międzynarodowego. </a:t>
            </a:r>
          </a:p>
          <a:p>
            <a:r>
              <a:rPr lang="pl-PL" dirty="0" smtClean="0"/>
              <a:t>Należy używać terminologii stosowanej w domenie </a:t>
            </a:r>
          </a:p>
          <a:p>
            <a:r>
              <a:rPr lang="pl-PL" dirty="0" smtClean="0"/>
              <a:t>Domena bankowa – </a:t>
            </a:r>
            <a:r>
              <a:rPr lang="pl-PL" dirty="0" err="1" smtClean="0"/>
              <a:t>Customer</a:t>
            </a:r>
            <a:r>
              <a:rPr lang="pl-PL" dirty="0" smtClean="0"/>
              <a:t>, usługi oprogramowania – Client</a:t>
            </a:r>
          </a:p>
          <a:p>
            <a:r>
              <a:rPr lang="pl-PL" dirty="0" smtClean="0"/>
              <a:t>Należy unikać długich nazw ( &lt; 15 znaków ) </a:t>
            </a:r>
          </a:p>
          <a:p>
            <a:r>
              <a:rPr lang="pl-PL" dirty="0" smtClean="0"/>
              <a:t>Nie powinno się nadużywać skrótów</a:t>
            </a:r>
          </a:p>
        </p:txBody>
      </p:sp>
    </p:spTree>
    <p:extLst>
      <p:ext uri="{BB962C8B-B14F-4D97-AF65-F5344CB8AC3E}">
        <p14:creationId xmlns:p14="http://schemas.microsoft.com/office/powerpoint/2010/main" val="31849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252151"/>
            <a:ext cx="8596668" cy="4789212"/>
          </a:xfrm>
        </p:spPr>
        <p:txBody>
          <a:bodyPr/>
          <a:lstStyle/>
          <a:p>
            <a:r>
              <a:rPr lang="pl-PL" dirty="0" smtClean="0"/>
              <a:t>Klasy/Interfejsy</a:t>
            </a:r>
          </a:p>
          <a:p>
            <a:pPr marL="742950" lvl="2" indent="-342900"/>
            <a:r>
              <a:rPr lang="pl-PL" dirty="0"/>
              <a:t>Nazwa klasy powinna być rzeczownikami, w przypadku nazwy składającej się z więcej niż jednego słowa, każde kolejne słowo musi zaczynać się od wielkiej litery</a:t>
            </a:r>
            <a:r>
              <a:rPr lang="pl-PL" dirty="0" smtClean="0"/>
              <a:t>.</a:t>
            </a:r>
          </a:p>
          <a:p>
            <a:pPr marL="400050" lvl="2" indent="0">
              <a:buNone/>
            </a:pPr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783157"/>
            <a:ext cx="2717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6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09817"/>
            <a:ext cx="8596668" cy="4731546"/>
          </a:xfrm>
        </p:spPr>
        <p:txBody>
          <a:bodyPr/>
          <a:lstStyle/>
          <a:p>
            <a:r>
              <a:rPr lang="pl-PL" dirty="0"/>
              <a:t>Metody</a:t>
            </a:r>
          </a:p>
          <a:p>
            <a:pPr lvl="1"/>
            <a:r>
              <a:rPr lang="pl-PL" sz="1400" dirty="0"/>
              <a:t>Nazwy reprezentujące metody muszą być czasownikami, zaczynać się z małej litery, lecz jeśli metoda zawiera więcej niż jedno słowo, każde następne musi zaczynać się z wielkiej litery. </a:t>
            </a:r>
          </a:p>
          <a:p>
            <a:pPr marL="457200" lvl="1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68" y="2339975"/>
            <a:ext cx="4749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7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268627"/>
            <a:ext cx="8596668" cy="4772735"/>
          </a:xfrm>
        </p:spPr>
        <p:txBody>
          <a:bodyPr/>
          <a:lstStyle/>
          <a:p>
            <a:r>
              <a:rPr lang="pl-PL" dirty="0"/>
              <a:t>Zmienne</a:t>
            </a:r>
          </a:p>
          <a:p>
            <a:pPr lvl="1"/>
            <a:r>
              <a:rPr lang="pl-PL" sz="1400" dirty="0"/>
              <a:t>Nazwy zmiennych muszą składać się z małych </a:t>
            </a:r>
            <a:r>
              <a:rPr lang="pl-PL" sz="1400" dirty="0" smtClean="0"/>
              <a:t>liter, wyjątkiem jest nazwa zmiennej składająca się z więcej niż jednego słowa, wtedy kolejne słowo należy zaczynać od wielkiej litery.</a:t>
            </a:r>
            <a:endParaRPr lang="pl-PL" sz="1400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62" y="2567471"/>
            <a:ext cx="3434020" cy="13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41623"/>
            <a:ext cx="8596668" cy="4599740"/>
          </a:xfrm>
        </p:spPr>
        <p:txBody>
          <a:bodyPr/>
          <a:lstStyle/>
          <a:p>
            <a:r>
              <a:rPr lang="pl-PL" dirty="0"/>
              <a:t>Stałe klasowe</a:t>
            </a:r>
          </a:p>
          <a:p>
            <a:pPr lvl="1"/>
            <a:r>
              <a:rPr lang="pl-PL" sz="1400" dirty="0"/>
              <a:t>Nazwy reprezentujące stałe muszą być pisane wielkimi literami przy użyciu podkreślenia w celu oddzielenia słów </a:t>
            </a:r>
            <a:r>
              <a:rPr lang="pl-PL" sz="1400" dirty="0" err="1"/>
              <a:t>np</a:t>
            </a:r>
            <a:r>
              <a:rPr lang="pl-PL" sz="1400" dirty="0"/>
              <a:t> : </a:t>
            </a:r>
            <a:endParaRPr lang="pl-PL" sz="1400" dirty="0" smtClean="0"/>
          </a:p>
          <a:p>
            <a:pPr marL="457200" lvl="1" indent="0">
              <a:buNone/>
            </a:pPr>
            <a:endParaRPr lang="pl-PL" sz="1400" dirty="0"/>
          </a:p>
          <a:p>
            <a:pPr marL="685800" lvl="2"/>
            <a:r>
              <a:rPr lang="pl-PL" sz="1200" dirty="0" smtClean="0">
                <a:solidFill>
                  <a:srgbClr val="00B0F0"/>
                </a:solidFill>
              </a:rPr>
              <a:t>MIN_VALUE</a:t>
            </a:r>
          </a:p>
          <a:p>
            <a:pPr marL="685800" lvl="2"/>
            <a:r>
              <a:rPr lang="pl-PL" sz="1200" dirty="0" smtClean="0">
                <a:solidFill>
                  <a:srgbClr val="00B0F0"/>
                </a:solidFill>
              </a:rPr>
              <a:t>MAX_VALUE</a:t>
            </a:r>
          </a:p>
          <a:p>
            <a:pPr marL="685800" lvl="2"/>
            <a:r>
              <a:rPr lang="pl-PL" sz="1200" dirty="0" smtClean="0">
                <a:solidFill>
                  <a:srgbClr val="00B0F0"/>
                </a:solidFill>
              </a:rPr>
              <a:t>COLOR_BLUE</a:t>
            </a:r>
          </a:p>
          <a:p>
            <a:pPr marL="685800" lvl="2"/>
            <a:r>
              <a:rPr lang="pl-PL" sz="1200" dirty="0" smtClean="0">
                <a:solidFill>
                  <a:srgbClr val="00B0F0"/>
                </a:solidFill>
              </a:rPr>
              <a:t>PI</a:t>
            </a:r>
            <a:endParaRPr lang="pl-PL" sz="1200" dirty="0">
              <a:solidFill>
                <a:srgbClr val="00B0F0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71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367481"/>
            <a:ext cx="8596668" cy="4673882"/>
          </a:xfrm>
        </p:spPr>
        <p:txBody>
          <a:bodyPr/>
          <a:lstStyle/>
          <a:p>
            <a:r>
              <a:rPr lang="pl-PL" dirty="0" smtClean="0"/>
              <a:t>Należy unikać stosowania skrótów. Wyjątkiem są skróty powszechnie używane jako nazwy takie jak : Id, </a:t>
            </a:r>
            <a:r>
              <a:rPr lang="pl-PL" dirty="0" err="1" smtClean="0"/>
              <a:t>xml</a:t>
            </a:r>
            <a:r>
              <a:rPr lang="pl-PL" dirty="0" smtClean="0"/>
              <a:t>, Ftp, </a:t>
            </a:r>
            <a:r>
              <a:rPr lang="pl-PL" dirty="0" err="1" smtClean="0"/>
              <a:t>html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2417763"/>
            <a:ext cx="4076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9859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836</Words>
  <Application>Microsoft Macintosh PowerPoint</Application>
  <PresentationFormat>Panoramiczny</PresentationFormat>
  <Paragraphs>114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Faseta</vt:lpstr>
      <vt:lpstr>Java Coding Standards</vt:lpstr>
      <vt:lpstr>Wstęp</vt:lpstr>
      <vt:lpstr>Dlaczego standardy kodowania są ważne ? </vt:lpstr>
      <vt:lpstr>Konwencje nazewnictwa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Pliki</vt:lpstr>
      <vt:lpstr>Prezentacja programu PowerPoint</vt:lpstr>
      <vt:lpstr>Prezentacja programu PowerPoint</vt:lpstr>
      <vt:lpstr>Prezentacja programu PowerPoint</vt:lpstr>
      <vt:lpstr>Pętle i warunki</vt:lpstr>
      <vt:lpstr>Prezentacja programu PowerPoint</vt:lpstr>
      <vt:lpstr>Prezentacja programu PowerPoint</vt:lpstr>
      <vt:lpstr>Układ i komentarze</vt:lpstr>
      <vt:lpstr>Prezentacja programu PowerPoint</vt:lpstr>
      <vt:lpstr>Prezentacja programu PowerPoint</vt:lpstr>
      <vt:lpstr>Prezentacja programu PowerPoint</vt:lpstr>
      <vt:lpstr>Biała przestrzeń</vt:lpstr>
      <vt:lpstr>Prezentacja programu PowerPoint</vt:lpstr>
      <vt:lpstr>Komentarze</vt:lpstr>
      <vt:lpstr>Podsumowanie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Blady</dc:creator>
  <cp:lastModifiedBy>Użytkownik Microsoft Office</cp:lastModifiedBy>
  <cp:revision>17</cp:revision>
  <dcterms:created xsi:type="dcterms:W3CDTF">2018-04-11T10:54:35Z</dcterms:created>
  <dcterms:modified xsi:type="dcterms:W3CDTF">2018-04-18T20:54:34Z</dcterms:modified>
</cp:coreProperties>
</file>