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handoutMasterIdLst>
    <p:handoutMasterId r:id="rId8"/>
  </p:handoutMasterIdLst>
  <p:sldIdLst>
    <p:sldId id="270" r:id="rId4"/>
    <p:sldId id="281" r:id="rId5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jie (Faunia)" initials="L(" lastIdx="3" clrIdx="0"/>
  <p:cmAuthor id="2" name="Tao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3" autoAdjust="0"/>
    <p:restoredTop sz="94660"/>
  </p:normalViewPr>
  <p:slideViewPr>
    <p:cSldViewPr>
      <p:cViewPr varScale="1">
        <p:scale>
          <a:sx n="111" d="100"/>
          <a:sy n="111" d="100"/>
        </p:scale>
        <p:origin x="389" y="86"/>
      </p:cViewPr>
      <p:guideLst>
        <p:guide pos="619"/>
        <p:guide orient="horz" pos="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25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开放原子开源基金会-logo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548680"/>
            <a:ext cx="2797101" cy="591979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ea typeface="Alibaba PuHuiTi" pitchFamily="18" charset="-122"/>
              </a:rPr>
              <a:t>Copyright © 202</a:t>
            </a:r>
            <a:r>
              <a:rPr lang="en-US" altLang="zh-CN" dirty="0">
                <a:ea typeface="Alibaba PuHuiTi" pitchFamily="18" charset="-122"/>
              </a:rPr>
              <a:t>1</a:t>
            </a:r>
            <a:r>
              <a:rPr lang="zh-CN" altLang="en-US" dirty="0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000" y="252000"/>
            <a:ext cx="8520430" cy="44069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图片 8" descr="开放原子开源基金会-logo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4432" y="327565"/>
            <a:ext cx="1761321" cy="37265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88000" y="104190"/>
            <a:ext cx="8520430" cy="504190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ea typeface="Alibaba PuHuiTi" pitchFamily="18" charset="-122"/>
              </a:rPr>
              <a:t>Copyright © 202</a:t>
            </a:r>
            <a:r>
              <a:rPr lang="en-US" altLang="zh-CN" dirty="0">
                <a:ea typeface="Alibaba PuHuiTi" pitchFamily="18" charset="-122"/>
              </a:rPr>
              <a:t>1</a:t>
            </a:r>
            <a:r>
              <a:rPr lang="zh-CN" altLang="en-US" dirty="0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>
            <a:grpSpLocks noChangeAspect="1"/>
          </p:cNvGrpSpPr>
          <p:nvPr userDrawn="1"/>
        </p:nvGrpSpPr>
        <p:grpSpPr>
          <a:xfrm>
            <a:off x="9631045" y="195580"/>
            <a:ext cx="2314323" cy="252000"/>
            <a:chOff x="12192" y="169"/>
            <a:chExt cx="6245" cy="680"/>
          </a:xfrm>
        </p:grpSpPr>
        <p:pic>
          <p:nvPicPr>
            <p:cNvPr id="2" name="图形 7" descr="C:\Users\cheng\Desktop\开放原子大学\开放原子大学-logo.svg开放原子大学-logo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5727" y="169"/>
              <a:ext cx="2711" cy="680"/>
            </a:xfrm>
            <a:prstGeom prst="rect">
              <a:avLst/>
            </a:prstGeom>
          </p:spPr>
        </p:pic>
        <p:pic>
          <p:nvPicPr>
            <p:cNvPr id="3" name="图片 2" descr="开放原子开源基金会-logo1"/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92" y="169"/>
              <a:ext cx="3214" cy="68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5581" y="288"/>
              <a:ext cx="11" cy="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i="0" dirty="0">
                <a:ea typeface="Alibaba PuHuiTi" pitchFamily="18" charset="-122"/>
              </a:endParaRPr>
            </a:p>
          </p:txBody>
        </p:sp>
      </p:grp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形 7" descr="C:\Users\cheng\Desktop\开放原子大学\开放原子大学-logo.svg开放原子大学-logo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859874" y="532668"/>
            <a:ext cx="1721733" cy="432000"/>
          </a:xfrm>
          <a:prstGeom prst="rect">
            <a:avLst/>
          </a:prstGeom>
        </p:spPr>
      </p:pic>
      <p:pic>
        <p:nvPicPr>
          <p:cNvPr id="3" name="图片 2" descr="开放原子开源基金会-logo1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315" y="532765"/>
            <a:ext cx="2041200" cy="432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2767330" y="608330"/>
            <a:ext cx="72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ea typeface="Alibaba PuHuiTi" pitchFamily="18" charset="-122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ea typeface="Alibaba PuHuiTi" pitchFamily="18" charset="-122"/>
              </a:rPr>
              <a:t>Copyright © 202</a:t>
            </a:r>
            <a:r>
              <a:rPr lang="en-US" altLang="zh-CN" dirty="0">
                <a:ea typeface="Alibaba PuHuiTi" pitchFamily="18" charset="-122"/>
              </a:rPr>
              <a:t>1</a:t>
            </a:r>
            <a:r>
              <a:rPr lang="zh-CN" altLang="en-US" dirty="0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000" y="252000"/>
            <a:ext cx="8520430" cy="44069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片 8" descr="开放原子开源基金会-logo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4432" y="311515"/>
            <a:ext cx="1761321" cy="37265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88000" y="104190"/>
            <a:ext cx="8520430" cy="504190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ea typeface="Alibaba PuHuiTi" pitchFamily="18" charset="-122"/>
              </a:rPr>
              <a:t>Copyright © 202</a:t>
            </a:r>
            <a:r>
              <a:rPr lang="en-US" altLang="zh-CN" dirty="0">
                <a:ea typeface="Alibaba PuHuiTi" pitchFamily="18" charset="-122"/>
              </a:rPr>
              <a:t>1</a:t>
            </a:r>
            <a:r>
              <a:rPr lang="zh-CN" altLang="en-US" dirty="0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8" descr="开放原子开源基金会-logo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200" y="169960"/>
            <a:ext cx="1761321" cy="37265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ea typeface="Alibaba PuHuiTi" pitchFamily="18" charset="-122"/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ea typeface="Alibaba PuHuiTi" pitchFamily="18" charset="-122"/>
              </a:rPr>
              <a:t>Copyright © 202</a:t>
            </a:r>
            <a:r>
              <a:rPr lang="en-US" altLang="zh-CN" dirty="0">
                <a:ea typeface="Alibaba PuHuiTi" pitchFamily="18" charset="-122"/>
              </a:rPr>
              <a:t>1</a:t>
            </a:r>
            <a:r>
              <a:rPr lang="zh-CN" altLang="en-US" dirty="0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ea typeface="Alibaba PuHuiTi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Alibaba PuHuiTi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ea typeface="Alibaba PuHuiTi" pitchFamily="18" charset="-122"/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ea typeface="Alibaba PuHuiTi" pitchFamily="18" charset="-122"/>
              </a:rPr>
              <a:t>Copyright © 202</a:t>
            </a:r>
            <a:r>
              <a:rPr lang="en-US" altLang="zh-CN" dirty="0">
                <a:ea typeface="Alibaba PuHuiTi" pitchFamily="18" charset="-122"/>
              </a:rPr>
              <a:t>1</a:t>
            </a:r>
            <a:r>
              <a:rPr lang="zh-CN" altLang="en-US" dirty="0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ea typeface="Alibaba PuHuiTi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Alibaba PuHuiTi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Alibaba PuHuiTi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4314904" y="6344920"/>
            <a:ext cx="3562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Alibaba PuHuiTi" pitchFamily="18" charset="-122"/>
              </a:rPr>
              <a:t>Copyright © 202</a:t>
            </a:r>
            <a:r>
              <a:rPr lang="en-US" altLang="zh-CN" sz="1000" dirty="0">
                <a:solidFill>
                  <a:schemeClr val="bg1"/>
                </a:solidFill>
                <a:ea typeface="Alibaba PuHuiTi" pitchFamily="18" charset="-122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ea typeface="Alibaba PuHuiTi" pitchFamily="18" charset="-122"/>
              </a:rPr>
              <a:t> OPENATOM FOUNDATION. All rights reserved.</a:t>
            </a:r>
            <a:endParaRPr lang="zh-CN" altLang="en-US" sz="1000" dirty="0">
              <a:solidFill>
                <a:schemeClr val="bg1"/>
              </a:solidFill>
              <a:ea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7550" y="2440305"/>
            <a:ext cx="8498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rPr>
              <a:t>小熊派</a:t>
            </a:r>
            <a:r>
              <a:rPr lang="en-US" altLang="zh-CN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rPr>
              <a:t> BearPi-HM Nano</a:t>
            </a:r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rPr>
              <a:t>开发板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Light" panose="02020300000000000000" charset="-122"/>
              <a:ea typeface="思源宋体 CN Light" panose="02020300000000000000" charset="-122"/>
              <a:cs typeface="思源宋体 CN Light" panose="020203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>
                <a:ea typeface="Alibaba PuHuiTi" pitchFamily="18" charset="-122"/>
              </a:rPr>
              <a:t>Copyright © 202</a:t>
            </a:r>
            <a:r>
              <a:rPr lang="en-US" altLang="zh-CN">
                <a:ea typeface="Alibaba PuHuiTi" pitchFamily="18" charset="-122"/>
              </a:rPr>
              <a:t>1</a:t>
            </a:r>
            <a:r>
              <a:rPr lang="zh-CN" altLang="en-US">
                <a:ea typeface="Alibaba PuHuiTi" pitchFamily="18" charset="-122"/>
              </a:rPr>
              <a:t> OPENATOM FOUNDATION. All rights reserved.</a:t>
            </a:r>
            <a:endParaRPr lang="zh-CN" altLang="en-US" dirty="0">
              <a:ea typeface="Alibaba PuHuiTi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小熊派</a:t>
            </a:r>
            <a:r>
              <a:rPr lang="zh-CN" altLang="en-US" dirty="0">
                <a:sym typeface="Arial" panose="020B0604020202020204" pitchFamily="34" charset="0"/>
              </a:rPr>
              <a:t>OpenHarmony</a:t>
            </a:r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rPr>
              <a:t>BearPi-HM Nano</a:t>
            </a:r>
            <a:r>
              <a:rPr lang="zh-CN" altLang="en-US">
                <a:sym typeface="+mn-ea"/>
              </a:rPr>
              <a:t>介绍</a:t>
            </a:r>
            <a:endParaRPr lang="zh-CN" altLang="en-US"/>
          </a:p>
        </p:txBody>
      </p:sp>
      <p:pic>
        <p:nvPicPr>
          <p:cNvPr id="8" name="图片 7" descr="C:\Users\peiji\Desktop\开放源自基金会\资料\开发套件.jpg开发套件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24495" y="908685"/>
            <a:ext cx="4065270" cy="5900420"/>
          </a:xfrm>
          <a:prstGeom prst="rect">
            <a:avLst/>
          </a:prstGeom>
        </p:spPr>
      </p:pic>
      <p:graphicFrame>
        <p:nvGraphicFramePr>
          <p:cNvPr id="6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61950" y="1620335"/>
          <a:ext cx="7258050" cy="466725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26690"/>
                <a:gridCol w="4531360"/>
              </a:tblGrid>
              <a:tr h="4083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章 节</a:t>
                      </a:r>
                      <a:endParaRPr lang="zh-CN" altLang="en-US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6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 容</a:t>
                      </a:r>
                      <a:endParaRPr lang="zh-CN" altLang="en-US" dirty="0"/>
                    </a:p>
                  </a:txBody>
                  <a:tcPr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6BB5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1" dirty="0"/>
                        <a:t>【理论学习】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dirty="0"/>
                        <a:t>理论学习</a:t>
                      </a:r>
                      <a:endParaRPr lang="zh-CN" altLang="en-US" sz="1050" b="1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kern="1200" dirty="0">
                          <a:effectLst/>
                        </a:rPr>
                        <a:t>本</a:t>
                      </a:r>
                      <a:r>
                        <a:rPr lang="zh-CN" altLang="en-US" sz="1050" b="0" kern="1200" dirty="0"/>
                        <a:t>章从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dirty="0"/>
                        <a:t>定义、功能、技术特性、技术架构等方面介绍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dirty="0"/>
                        <a:t>。</a:t>
                      </a:r>
                      <a:endParaRPr lang="zh-CN" altLang="en-US" sz="1050" b="0" kern="12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ym typeface="+mn-ea"/>
                        </a:rPr>
                        <a:t>【基础开发】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dirty="0"/>
                        <a:t>开发准备</a:t>
                      </a:r>
                      <a:endParaRPr lang="zh-CN" altLang="en-US" sz="1050" b="1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0" kern="1200" dirty="0"/>
                        <a:t>本章主要讲解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dirty="0"/>
                        <a:t>软硬开发环境的准备，为后续开发奠定开发基础。</a:t>
                      </a:r>
                      <a:endParaRPr lang="zh-CN" altLang="en-US" sz="1050" b="0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ym typeface="+mn-ea"/>
                        </a:rPr>
                        <a:t>【基础开发】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dirty="0"/>
                        <a:t>快速入门</a:t>
                      </a:r>
                      <a:endParaRPr lang="zh-CN" altLang="en-US" sz="1050" b="1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0" kern="1200" dirty="0"/>
                        <a:t>本章主要通过开发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Hello 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World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和点亮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LED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灯带领开发者入门OpenHarmony。</a:t>
                      </a:r>
                      <a:endParaRPr lang="zh-CN" altLang="en-US" sz="1050" b="0" kern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1" dirty="0">
                          <a:sym typeface="+mn-ea"/>
                        </a:rPr>
                        <a:t>【基础开发】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kern="1200" dirty="0"/>
                        <a:t>内核子系统</a:t>
                      </a:r>
                      <a:endParaRPr lang="zh-CN" altLang="en-US" sz="1050" b="1" kern="1200" dirty="0"/>
                    </a:p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1" kern="1200" dirty="0"/>
                        <a:t>（</a:t>
                      </a:r>
                      <a:r>
                        <a:rPr lang="en-US" altLang="zh-CN" sz="1050" b="1" kern="1200" dirty="0"/>
                        <a:t>m</a:t>
                      </a:r>
                      <a:r>
                        <a:rPr lang="zh-CN" altLang="en-US" sz="1050" b="1" kern="1200" dirty="0"/>
                        <a:t>核）</a:t>
                      </a:r>
                      <a:endParaRPr lang="zh-CN" altLang="en-US" sz="1050" b="1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0" kern="1200" dirty="0"/>
                        <a:t>本章将深入讲解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dirty="0"/>
                        <a:t>内核的主要功能及如何应用。</a:t>
                      </a:r>
                      <a:endParaRPr lang="zh-CN" altLang="en-US" sz="1050" b="0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1" dirty="0">
                          <a:sym typeface="+mn-ea"/>
                        </a:rPr>
                        <a:t>【基础开发】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kern="1200" dirty="0" err="1"/>
                        <a:t>驱动子系统</a:t>
                      </a:r>
                      <a:endParaRPr lang="zh-CN" altLang="en-US" sz="1050" b="1" kern="1200" dirty="0" err="1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0" kern="1200" dirty="0"/>
                        <a:t>本章将讲解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en-US" altLang="zh-CN" sz="1050" b="0" dirty="0"/>
                        <a:t> </a:t>
                      </a:r>
                      <a:r>
                        <a:rPr lang="en-US" altLang="zh-CN" sz="1050" b="0" kern="1200" dirty="0"/>
                        <a:t>GPIO</a:t>
                      </a:r>
                      <a:r>
                        <a:rPr lang="zh-CN" altLang="en-US" sz="1050" b="0" kern="1200" dirty="0"/>
                        <a:t>、</a:t>
                      </a:r>
                      <a:r>
                        <a:rPr lang="en-US" altLang="zh-CN" sz="1050" b="0" kern="1200" dirty="0"/>
                        <a:t>PWM</a:t>
                      </a:r>
                      <a:r>
                        <a:rPr lang="zh-CN" altLang="en-US" sz="1050" b="0" kern="1200" dirty="0"/>
                        <a:t>、</a:t>
                      </a:r>
                      <a:r>
                        <a:rPr lang="en-US" altLang="zh-CN" sz="1050" b="0" kern="1200" dirty="0"/>
                        <a:t>I2C</a:t>
                      </a:r>
                      <a:r>
                        <a:rPr lang="zh-CN" altLang="en-US" sz="1050" b="0" kern="1200" dirty="0"/>
                        <a:t>、</a:t>
                      </a:r>
                      <a:r>
                        <a:rPr lang="en-US" altLang="zh-CN" sz="1050" b="0" kern="1200" dirty="0"/>
                        <a:t>SPI</a:t>
                      </a:r>
                      <a:r>
                        <a:rPr lang="zh-CN" altLang="en-US" sz="1050" b="0" kern="1200" dirty="0"/>
                        <a:t>、</a:t>
                      </a:r>
                      <a:r>
                        <a:rPr lang="en-US" altLang="zh-CN" sz="1050" b="0" kern="1200" dirty="0"/>
                        <a:t>UART</a:t>
                      </a:r>
                      <a:r>
                        <a:rPr lang="zh-CN" altLang="en-US" sz="1050" b="0" kern="1200" dirty="0"/>
                        <a:t>等基础外设的开发。</a:t>
                      </a:r>
                      <a:endParaRPr lang="zh-CN" altLang="en-US" sz="1050" b="0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ym typeface="+mn-ea"/>
                        </a:rPr>
                        <a:t>【基础开发】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kern="1200" dirty="0"/>
                        <a:t>无线联网开发</a:t>
                      </a:r>
                      <a:endParaRPr lang="zh-CN" altLang="en-US" sz="1050" b="1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0" kern="1200" dirty="0"/>
                        <a:t>本章将讲解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en-US" altLang="zh-CN" sz="1050" b="0" dirty="0"/>
                        <a:t> </a:t>
                      </a:r>
                      <a:r>
                        <a:rPr lang="en-US" altLang="zh-CN" sz="1050" b="0" kern="1200" dirty="0"/>
                        <a:t>WLAN</a:t>
                      </a:r>
                      <a:r>
                        <a:rPr lang="zh-CN" altLang="en-US" sz="1050" b="0" kern="1200" dirty="0"/>
                        <a:t>模组的</a:t>
                      </a:r>
                      <a:r>
                        <a:rPr lang="en-US" altLang="zh-CN" sz="1050" b="0" kern="1200" dirty="0" err="1"/>
                        <a:t>wifi</a:t>
                      </a:r>
                      <a:r>
                        <a:rPr lang="zh-CN" altLang="en-US" sz="1050" b="0" kern="1200" dirty="0"/>
                        <a:t>联网开发。</a:t>
                      </a:r>
                      <a:endParaRPr lang="zh-CN" altLang="en-US" sz="1050" b="0" kern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1" dirty="0">
                          <a:sym typeface="+mn-ea"/>
                        </a:rPr>
                        <a:t>【基础开发】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kern="1200" dirty="0"/>
                        <a:t>网络应用开发</a:t>
                      </a:r>
                      <a:endParaRPr lang="zh-CN" altLang="en-US" sz="1050" b="1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/>
                        <a:t>本章将讲解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dirty="0"/>
                        <a:t> </a:t>
                      </a:r>
                      <a:r>
                        <a:rPr lang="en-US" altLang="zh-CN" sz="1050" b="0" kern="1200" dirty="0"/>
                        <a:t>WLAN</a:t>
                      </a:r>
                      <a:r>
                        <a:rPr lang="zh-CN" altLang="en-US" sz="1050" b="0" kern="1200" dirty="0"/>
                        <a:t>模组的</a:t>
                      </a:r>
                      <a:r>
                        <a:rPr lang="en-US" altLang="zh-CN" sz="1050" b="0" kern="1200" dirty="0"/>
                        <a:t>Socket</a:t>
                      </a:r>
                      <a:r>
                        <a:rPr lang="zh-CN" altLang="en-US" sz="1050" b="0" kern="1200" dirty="0"/>
                        <a:t>编程，及如何使用</a:t>
                      </a:r>
                      <a:r>
                        <a:rPr lang="en-US" altLang="zh-CN" sz="1050" b="0" kern="1200" dirty="0"/>
                        <a:t>MQTT</a:t>
                      </a:r>
                      <a:r>
                        <a:rPr lang="zh-CN" altLang="en-US" sz="1050" b="0" kern="1200" dirty="0"/>
                        <a:t>协议。</a:t>
                      </a:r>
                      <a:endParaRPr lang="zh-CN" altLang="en-US" sz="1050" b="0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ym typeface="+mn-ea"/>
                        </a:rPr>
                        <a:t>【产品开发】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kern="1200" dirty="0"/>
                        <a:t>无感联网开发</a:t>
                      </a:r>
                      <a:endParaRPr lang="zh-CN" altLang="en-US" sz="1050" b="1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/>
                        <a:t>本章将讲解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kern="1200" dirty="0"/>
                        <a:t>如何开发一款能通过碰一碰无感联网智能设备。</a:t>
                      </a:r>
                      <a:endParaRPr lang="zh-CN" altLang="en-US" sz="1050" b="0" kern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dirty="0">
                          <a:sym typeface="+mn-ea"/>
                        </a:rPr>
                        <a:t>【产品开发】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1" kern="1200" dirty="0"/>
                        <a:t>智能台灯开发</a:t>
                      </a:r>
                      <a:endParaRPr lang="zh-CN" altLang="en-US" sz="1050" b="1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/>
                        <a:t>本章将讲解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kern="1200" dirty="0"/>
                        <a:t>如何开发一款能通过碰一碰控制的智能设备。</a:t>
                      </a:r>
                      <a:endParaRPr lang="zh-CN" altLang="en-US" sz="1050" b="0" kern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b="1" dirty="0">
                          <a:sym typeface="+mn-ea"/>
                        </a:rPr>
                        <a:t>【产品开发】</a:t>
                      </a:r>
                      <a:r>
                        <a:rPr lang="zh-CN" altLang="en-US" sz="1050" b="1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+mn-ea"/>
                          <a:sym typeface="Arial" panose="020B0604020202020204" pitchFamily="34" charset="0"/>
                        </a:rPr>
                        <a:t>拓展</a:t>
                      </a:r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+mn-ea"/>
                          <a:sym typeface="Arial" panose="020B0604020202020204" pitchFamily="34" charset="0"/>
                        </a:rPr>
                        <a:t>案例</a:t>
                      </a:r>
                      <a:r>
                        <a:rPr lang="zh-CN" altLang="en-US" sz="1050" b="1" kern="1200" dirty="0"/>
                        <a:t>开发</a:t>
                      </a:r>
                      <a:endParaRPr lang="zh-CN" altLang="en-US" sz="1050" b="1" kern="1200" dirty="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/>
                        <a:t>本章将讲解</a:t>
                      </a:r>
                      <a:r>
                        <a:rPr lang="zh-CN" altLang="en-US" sz="1050" dirty="0">
                          <a:sym typeface="Arial" panose="020B0604020202020204" pitchFamily="34" charset="0"/>
                        </a:rPr>
                        <a:t>OpenHarmony</a:t>
                      </a:r>
                      <a:r>
                        <a:rPr lang="zh-CN" altLang="en-US" sz="1050" b="0" dirty="0"/>
                        <a:t> 如何基于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+mn-ea"/>
                          <a:sym typeface="Arial" panose="020B0604020202020204" pitchFamily="34" charset="0"/>
                        </a:rPr>
                        <a:t>E53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+mn-ea"/>
                          <a:sym typeface="Arial" panose="020B0604020202020204" pitchFamily="34" charset="0"/>
                        </a:rPr>
                        <a:t>案例扩展板</a:t>
                      </a:r>
                      <a:r>
                        <a:rPr lang="zh-CN" altLang="en-US" sz="1050" b="0" dirty="0"/>
                        <a:t>开发例如智能加湿器</a:t>
                      </a:r>
                      <a:r>
                        <a:rPr lang="zh-CN" altLang="en-US" sz="1050" b="0" kern="1200" dirty="0"/>
                        <a:t>、智能烟感等产品。</a:t>
                      </a:r>
                      <a:endParaRPr lang="zh-CN" altLang="en-US" sz="1050" b="0" kern="1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46760" y="1083945"/>
            <a:ext cx="6602095" cy="460375"/>
            <a:chOff x="3195" y="1576"/>
            <a:chExt cx="7164" cy="725"/>
          </a:xfrm>
        </p:grpSpPr>
        <p:sp>
          <p:nvSpPr>
            <p:cNvPr id="16" name="文本框 15"/>
            <p:cNvSpPr txBox="1"/>
            <p:nvPr/>
          </p:nvSpPr>
          <p:spPr>
            <a:xfrm>
              <a:off x="4177" y="1576"/>
              <a:ext cx="5147" cy="72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en-US" altLang="zh-CN" sz="2400" b="1" dirty="0" err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O</a:t>
              </a:r>
              <a:r>
                <a:rPr lang="zh-CN" sz="2400" b="1" dirty="0" err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pen</a:t>
              </a:r>
              <a:r>
                <a:rPr lang="en-US" altLang="zh-CN" sz="2400" b="1" dirty="0" err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H</a:t>
              </a:r>
              <a:r>
                <a:rPr lang="zh-CN" sz="2400" b="1" dirty="0" err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+mn-ea"/>
                  <a:sym typeface="Arial" panose="020B0604020202020204" pitchFamily="34" charset="0"/>
                </a:rPr>
                <a:t>armony开发课程大纲</a:t>
              </a:r>
              <a:endParaRPr 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95" y="1957"/>
              <a:ext cx="7164" cy="0"/>
              <a:chOff x="4615664" y="960506"/>
              <a:chExt cx="9102718" cy="0"/>
            </a:xfrm>
          </p:grpSpPr>
          <p:cxnSp>
            <p:nvCxnSpPr>
              <p:cNvPr id="18" name="321"/>
              <p:cNvCxnSpPr/>
              <p:nvPr/>
            </p:nvCxnSpPr>
            <p:spPr bwMode="auto">
              <a:xfrm flipH="1">
                <a:off x="4615664" y="960506"/>
                <a:ext cx="131467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3 22"/>
              <p:cNvCxnSpPr/>
              <p:nvPr/>
            </p:nvCxnSpPr>
            <p:spPr bwMode="auto">
              <a:xfrm flipH="1">
                <a:off x="12403703" y="960506"/>
                <a:ext cx="131467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4314904" y="6344920"/>
            <a:ext cx="3562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Alibaba PuHuiTi" pitchFamily="18" charset="-122"/>
              </a:rPr>
              <a:t>Copyright © 202</a:t>
            </a:r>
            <a:r>
              <a:rPr lang="en-US" altLang="zh-CN" sz="1000" dirty="0">
                <a:solidFill>
                  <a:schemeClr val="bg1"/>
                </a:solidFill>
                <a:ea typeface="Alibaba PuHuiTi" pitchFamily="18" charset="-122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ea typeface="Alibaba PuHuiTi" pitchFamily="18" charset="-122"/>
              </a:rPr>
              <a:t> OPENATOM FOUNDATION. All rights reserved.</a:t>
            </a:r>
            <a:endParaRPr lang="zh-CN" altLang="en-US" sz="1000" dirty="0">
              <a:solidFill>
                <a:schemeClr val="bg1"/>
              </a:solidFill>
              <a:ea typeface="Alibaba PuHuiTi" pitchFamily="18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54175" y="2795270"/>
            <a:ext cx="88836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阿里巴巴普惠体 Medium" panose="00020600040101010101" charset="-122"/>
                <a:ea typeface="阿里巴巴普惠体 Medium" panose="00020600040101010101" charset="-122"/>
              </a:rPr>
              <a:t>一切为了开发者 一切为了全世界</a:t>
            </a:r>
            <a:endParaRPr lang="zh-CN" altLang="en-US" sz="4800" b="1" dirty="0">
              <a:solidFill>
                <a:schemeClr val="bg1"/>
              </a:solidFill>
              <a:latin typeface="阿里巴巴普惠体 Medium" panose="00020600040101010101" charset="-122"/>
              <a:ea typeface="阿里巴巴普惠体 Medium" panose="0002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b277f2f-dde0-4459-8359-2c56975be5a1}"/>
  <p:tag name="TABLE_ENDDRAG_ORIGIN_RECT" val="571*373"/>
  <p:tag name="TABLE_ENDDRAG_RECT" val="24*119*571*37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63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Alibaba PuHuiTi</vt:lpstr>
      <vt:lpstr>思源宋体 CN Light</vt:lpstr>
      <vt:lpstr>微软雅黑</vt:lpstr>
      <vt:lpstr>思源黑体 CN Light</vt:lpstr>
      <vt:lpstr>阿里巴巴普惠体 Medium</vt:lpstr>
      <vt:lpstr>Calibri</vt:lpstr>
      <vt:lpstr>Arial Unicode MS</vt:lpstr>
      <vt:lpstr>黑体</vt:lpstr>
      <vt:lpstr>Office 主题</vt:lpstr>
      <vt:lpstr>3_Office 主题</vt:lpstr>
      <vt:lpstr>PowerPoint 演示文稿</vt:lpstr>
      <vt:lpstr>小熊派OpenHarmony课程介绍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非衣裴</cp:lastModifiedBy>
  <cp:revision>97</cp:revision>
  <cp:lastPrinted>2020-11-02T12:40:00Z</cp:lastPrinted>
  <dcterms:created xsi:type="dcterms:W3CDTF">2020-11-02T12:40:00Z</dcterms:created>
  <dcterms:modified xsi:type="dcterms:W3CDTF">2021-05-21T00:45:27Z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6967A42AF0E24671A475238CC3FC790A</vt:lpwstr>
  </property>
</Properties>
</file>