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1"/>
  </p:sldMasterIdLst>
  <p:notesMasterIdLst>
    <p:notesMasterId r:id="rId12"/>
  </p:notesMasterIdLst>
  <p:sldIdLst>
    <p:sldId id="256" r:id="rId1"/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7103745" cy="10234295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tblBg/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/>
</file>

<file path=ppt/_rels/presentation.xml.rels><?xml version="1.0" encoding="UTF-8" standalone="yes"?><Relationships xmlns="http://schemas.openxmlformats.org/package/2006/relationships"><Relationship Id="rId11" Type="http://schemas.openxmlformats.org/officeDocument/2006/relationships/slideMaster" Target="slideMasters/slideMaster1.xml"/><Relationship Id="rId5" Type="http://schemas.openxmlformats.org/officeDocument/2006/relationships/slide" Target="slides/slide5.xml"/><Relationship Id="rId8" Type="http://schemas.openxmlformats.org/officeDocument/2006/relationships/slide" Target="slides/slide8.xml"/><Relationship Id="rId2" Type="http://schemas.openxmlformats.org/officeDocument/2006/relationships/slide" Target="slides/slide2.xml"/><Relationship Id="rId6" Type="http://schemas.openxmlformats.org/officeDocument/2006/relationships/slide" Target="slides/slide6.xml"/><Relationship Id="rId9" Type="http://schemas.openxmlformats.org/officeDocument/2006/relationships/slide" Target="slides/slide9.xml"/><Relationship Id="rId4" Type="http://schemas.openxmlformats.org/officeDocument/2006/relationships/slide" Target="slides/slide4.xml"/><Relationship Id="rId10" Type="http://schemas.openxmlformats.org/officeDocument/2006/relationships/slide" Target="slides/slide10.xml"/><Relationship Id="rId7" Type="http://schemas.openxmlformats.org/officeDocument/2006/relationships/slide" Target="slides/slide7.xml"/><Relationship Id="rId3" Type="http://schemas.openxmlformats.org/officeDocument/2006/relationships/slide" Target="slides/slide3.xml"/><Relationship Id="rId1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14" Type="http://schemas.openxmlformats.org/officeDocument/2006/relationships/viewProps" Target="viewProps.xml"/><Relationship Id="rId15" Type="http://schemas.openxmlformats.org/officeDocument/2006/relationships/presProps" Target="presProps.xml"/><Relationship Id="rId16" Type="http://schemas.openxmlformats.org/officeDocument/2006/relationships/tableStyles" Target="tableStyles.xml"/><Relationship Id="rId17" Type="http://schemas.openxmlformats.org/officeDocument/2006/relationships/commentAuthors" Target="commentAuthors.xml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3979D-131D-4DD9-934D-BB722E5F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02D1D-4786-46F8-8BBB-5CBD7662AA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" name=""/>
        <p:cNvGrpSpPr/>
        <p:nvPr/>
      </p:nvGrpSpPr>
      <p:grpSpPr/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" name=""/>
        <p:cNvGrpSpPr/>
        <p:nvPr/>
      </p:nvGrpSpPr>
      <p:grpSpPr/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1" name=""/>
        <p:cNvGrpSpPr/>
        <p:nvPr/>
      </p:nvGrpSpPr>
      <p:grpSpPr/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" name=""/>
        <p:cNvGrpSpPr/>
        <p:nvPr/>
      </p:nvGrpSpPr>
      <p:grpSpPr/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" name=""/>
        <p:cNvGrpSpPr/>
        <p:nvPr/>
      </p:nvGrpSpPr>
      <p:grpSpPr/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7479318" y="4074174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1" name=""/>
        <p:cNvGrpSpPr/>
        <p:nvPr/>
      </p:nvGrpSpPr>
      <p:grpSpPr/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image" Target="../media/17490144346632168222.jpg"/><Relationship Id="rId2" Type="http://schemas.openxmlformats.org/officeDocument/2006/relationships/slideLayout" Target="../slideLayouts/slideLayout1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image" Target="../media/17201162672269184965.jpg"/><Relationship Id="rId2" Type="http://schemas.openxmlformats.org/officeDocument/2006/relationships/image" Target="../media/11132954417383700282.jpg"/><Relationship Id="rId3" Type="http://schemas.openxmlformats.org/officeDocument/2006/relationships/slideLayout" Target="../slideLayouts/slideLayout1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image" Target="../media/632237652316719803.jpg"/><Relationship Id="rId2" Type="http://schemas.openxmlformats.org/officeDocument/2006/relationships/slideLayout" Target="../slideLayouts/slideLayout11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image" Target="../media/1463800329823971821.jpg"/><Relationship Id="rId2" Type="http://schemas.openxmlformats.org/officeDocument/2006/relationships/image" Target="../media/9182820301464277445.jpg"/><Relationship Id="rId3" Type="http://schemas.openxmlformats.org/officeDocument/2006/relationships/image" Target="../media/10151358174388561477.jpg"/><Relationship Id="rId4" Type="http://schemas.openxmlformats.org/officeDocument/2006/relationships/slideLayout" Target="../slideLayouts/slideLayout11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Box 7"/>
          <p:cNvSpPr/>
          <p:nvPr/>
        </p:nvSpPr>
        <p:spPr>
          <a:xfrm>
            <a:off x="3783502" y="2358459"/>
            <a:ext cx="42202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OH-linkboy-SIG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/>
          <p:nvPr/>
        </p:nvSpPr>
        <p:spPr>
          <a:xfrm>
            <a:off x="5440998" y="4143422"/>
            <a:ext cx="1310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-24765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"/>
          <p:cNvSpPr/>
          <p:nvPr/>
        </p:nvSpPr>
        <p:spPr>
          <a:xfrm>
            <a:off x="4440023" y="2348858"/>
            <a:ext cx="2955087" cy="92333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algn="ctr" defTabSz="171450">
              <a:lnSpc>
                <a:spcPct val="125000"/>
              </a:lnSpc>
            </a:pPr>
            <a:r>
              <a:rPr lang="en-US" altLang="zh-CN" sz="4800" dirty="0">
                <a:solidFill>
                  <a:srgbClr val="18AFD2"/>
                </a:solidFill>
                <a:latin typeface="Arial Black" panose="020B0A04020102020204" charset="0"/>
                <a:ea typeface="微软雅黑" panose="020B0503020204020204" pitchFamily="34" charset="-122"/>
                <a:sym typeface="FZYouH_509R"/>
              </a:rPr>
              <a:t>THANKS</a:t>
            </a:r>
            <a:endParaRPr lang="en-US" altLang="zh-CN" sz="4800" dirty="0">
              <a:solidFill>
                <a:srgbClr val="18AFD2"/>
              </a:solidFill>
              <a:latin typeface="Arial Black" panose="020B0A04020102020204" charset="0"/>
              <a:ea typeface="微软雅黑" panose="020B0503020204020204" pitchFamily="34" charset="-122"/>
              <a:sym typeface="FZYouH_509R"/>
            </a:endParaRPr>
          </a:p>
        </p:txBody>
      </p:sp>
      <p:sp>
        <p:nvSpPr>
          <p:cNvPr id="3" name="Rectangle 1"/>
          <p:cNvSpPr/>
          <p:nvPr/>
        </p:nvSpPr>
        <p:spPr>
          <a:xfrm>
            <a:off x="2711450" y="4451668"/>
            <a:ext cx="6501130" cy="46164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ctr">
            <a:spAutoFit/>
          </a:bodyPr>
          <a:p>
            <a:pPr lvl="0" algn="ctr" defTabSz="171450">
              <a:lnSpc>
                <a:spcPct val="125000"/>
              </a:lnSpc>
            </a:pP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ea typeface="微软雅黑" panose="020B0503020204020204" pitchFamily="34" charset="-122"/>
                <a:sym typeface="FZYouH_509R"/>
              </a:rPr>
              <a:t>www.linkboy.cc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ea typeface="微软雅黑" panose="020B0503020204020204" pitchFamily="34" charset="-122"/>
              <a:sym typeface="FZYouH_509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矩形 23"/>
          <p:cNvSpPr/>
          <p:nvPr/>
        </p:nvSpPr>
        <p:spPr>
          <a:xfrm>
            <a:off x="-24765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/>
          <p:nvPr/>
        </p:nvSpPr>
        <p:spPr>
          <a:xfrm>
            <a:off x="360874" y="229317"/>
            <a:ext cx="4101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OpenHarmony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linkboy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SIG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0070C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Box 15"/>
          <p:cNvSpPr/>
          <p:nvPr/>
        </p:nvSpPr>
        <p:spPr>
          <a:xfrm>
            <a:off x="407035" y="1772920"/>
            <a:ext cx="11012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linkboy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是一门面向物联网、边缘计算、工控等领域的自研编程语言，前期已初步完成对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OpenHarmony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的适配。现计划成立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linkboy SIG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小组，主要有两方面定位：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5"/>
          <p:cNvSpPr/>
          <p:nvPr/>
        </p:nvSpPr>
        <p:spPr>
          <a:xfrm>
            <a:off x="479619" y="3356692"/>
            <a:ext cx="98698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）技术层面：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联合志愿者协同开展后续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linkboy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OpenHarmony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系统的适配和移植；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5"/>
          <p:cNvSpPr/>
          <p:nvPr/>
        </p:nvSpPr>
        <p:spPr>
          <a:xfrm>
            <a:off x="479619" y="4509217"/>
            <a:ext cx="85998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）应用层面：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linkboy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社区的已有用户群，推广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OpenHarmony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矩形 23"/>
          <p:cNvSpPr/>
          <p:nvPr/>
        </p:nvSpPr>
        <p:spPr>
          <a:xfrm>
            <a:off x="325755" y="-2730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linkboy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组件适配</a:t>
            </a:r>
            <a:endParaRPr lang="zh-CN" altLang="en-US"/>
          </a:p>
        </p:txBody>
      </p:sp>
      <p:sp>
        <p:nvSpPr>
          <p:cNvPr id="16" name="TextBox 15"/>
          <p:cNvSpPr/>
          <p:nvPr/>
        </p:nvSpPr>
        <p:spPr>
          <a:xfrm>
            <a:off x="360874" y="229317"/>
            <a:ext cx="5117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OpenHarmony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linkboy SIG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先期筹备单位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0070C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Content Placeholder 2"/>
          <p:cNvSpPr/>
          <p:nvPr/>
        </p:nvSpPr>
        <p:spPr>
          <a:xfrm>
            <a:off x="325755" y="1339215"/>
            <a:ext cx="5372100" cy="5310505"/>
          </a:xfrm>
          <a:prstGeom prst="rect">
            <a:avLst/>
          </a:prstGeom>
          <a:noFill/>
          <a:ln>
            <a:noFill/>
          </a:ln>
        </p:spPr>
        <p:txBody>
          <a:bodyPr wrap="square" lIns="90000" rIns="90000" anchor="t" anchorCtr="0"/>
          <a:lstStyle>
            <a:defPPr>
              <a:defRPr lang="en-US"/>
            </a:defPPr>
            <a:lvl1pPr>
              <a:defRPr sz="2000" b="1">
                <a:solidFill>
                  <a:srgbClr val="000000">
                    <a:lumMod val="75000"/>
                    <a:lumOff val="25000"/>
                  </a:srgb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indent="0" algn="l">
              <a:lnSpc>
                <a:spcPct val="120000"/>
              </a:lnSpc>
              <a:spcAft>
                <a:spcPts val="1000"/>
              </a:spcAft>
              <a:buFont typeface="Arial"/>
              <a:buNone/>
              <a:defRPr/>
            </a:pPr>
            <a:endParaRPr lang="zh-CN" altLang="en-US" sz="1600" b="0" spc="1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itle 11"/>
          <p:cNvSpPr/>
          <p:nvPr/>
        </p:nvSpPr>
        <p:spPr>
          <a:xfrm>
            <a:off x="1049985" y="724553"/>
            <a:ext cx="3542042" cy="518157"/>
          </a:xfrm>
          <a:prstGeom prst="rect">
            <a:avLst/>
          </a:prstGeom>
        </p:spPr>
        <p:txBody>
          <a:bodyPr vert="horz" wrap="square" lIns="90000" tIns="45720" rIns="90000" bIns="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1" dirty="0" smtClean="0">
                <a:latin typeface="微软雅黑" panose="020B0503020204020204" pitchFamily="34" charset="-122"/>
                <a:sym typeface="+mn-ea"/>
              </a:rPr>
              <a:t>linkboy SIG</a:t>
            </a:r>
            <a:r>
              <a:rPr kumimoji="0" lang="zh-CN" altLang="en-US" sz="1800" b="1" i="0" u="none" strike="noStrike" kern="1200" cap="none" spc="300" normalizeH="false" noProof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工作范围</a:t>
            </a:r>
            <a:endParaRPr kumimoji="0" lang="zh-CN" altLang="en-US" sz="1800" b="1" i="0" u="none" strike="noStrike" kern="1200" cap="none" spc="300" normalizeH="false" noProof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  <p:sp>
        <p:nvSpPr>
          <p:cNvPr id="3" name="TextBox 15"/>
          <p:cNvSpPr/>
          <p:nvPr/>
        </p:nvSpPr>
        <p:spPr>
          <a:xfrm>
            <a:off x="839470" y="1701165"/>
            <a:ext cx="438023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技术层面：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）编译器后端指令集适配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linkboy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组件适配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OpenHarmony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组件图形化封装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OpenHarmony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组件仿真支持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）各厂家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OpenHarmony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开发板图形化封装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其他技术开发工作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架构图-v2-2021.6.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447665" y="855980"/>
            <a:ext cx="5862320" cy="5793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矩形 23"/>
          <p:cNvSpPr/>
          <p:nvPr/>
        </p:nvSpPr>
        <p:spPr>
          <a:xfrm>
            <a:off x="325755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linkboy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组件适配</a:t>
            </a:r>
            <a:endParaRPr lang="zh-CN" altLang="en-US"/>
          </a:p>
        </p:txBody>
      </p:sp>
      <p:sp>
        <p:nvSpPr>
          <p:cNvPr id="16" name="TextBox 15"/>
          <p:cNvSpPr/>
          <p:nvPr/>
        </p:nvSpPr>
        <p:spPr>
          <a:xfrm>
            <a:off x="360874" y="229317"/>
            <a:ext cx="5117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OpenHarmony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linkboy SIG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先期筹备单位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0070C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Content Placeholder 2"/>
          <p:cNvSpPr/>
          <p:nvPr/>
        </p:nvSpPr>
        <p:spPr>
          <a:xfrm>
            <a:off x="325755" y="1339215"/>
            <a:ext cx="6614160" cy="5310505"/>
          </a:xfrm>
          <a:prstGeom prst="rect">
            <a:avLst/>
          </a:prstGeom>
          <a:noFill/>
          <a:ln>
            <a:noFill/>
          </a:ln>
        </p:spPr>
        <p:txBody>
          <a:bodyPr wrap="square" lIns="90000" rIns="90000" anchor="t" anchorCtr="0"/>
          <a:lstStyle>
            <a:defPPr>
              <a:defRPr lang="en-US"/>
            </a:defPPr>
            <a:lvl1pPr>
              <a:defRPr sz="2000" b="1">
                <a:solidFill>
                  <a:srgbClr val="000000">
                    <a:lumMod val="75000"/>
                    <a:lumOff val="25000"/>
                  </a:srgb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indent="0" algn="l">
              <a:lnSpc>
                <a:spcPct val="120000"/>
              </a:lnSpc>
              <a:spcAft>
                <a:spcPts val="1000"/>
              </a:spcAft>
              <a:buFont typeface="Arial"/>
              <a:buNone/>
              <a:defRPr/>
            </a:pPr>
            <a:endParaRPr lang="zh-CN" altLang="en-US" sz="1600" b="0" spc="1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itle 11"/>
          <p:cNvSpPr/>
          <p:nvPr/>
        </p:nvSpPr>
        <p:spPr>
          <a:xfrm>
            <a:off x="1049985" y="724553"/>
            <a:ext cx="3542042" cy="518157"/>
          </a:xfrm>
          <a:prstGeom prst="rect">
            <a:avLst/>
          </a:prstGeom>
        </p:spPr>
        <p:txBody>
          <a:bodyPr vert="horz" wrap="square" lIns="90000" tIns="45720" rIns="90000" bIns="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1" dirty="0" smtClean="0">
                <a:latin typeface="微软雅黑" panose="020B0503020204020204" pitchFamily="34" charset="-122"/>
                <a:sym typeface="+mn-ea"/>
              </a:rPr>
              <a:t>linkboy SIG</a:t>
            </a:r>
            <a:r>
              <a:rPr kumimoji="0" lang="zh-CN" altLang="en-US" sz="1800" b="1" i="0" u="none" strike="noStrike" kern="1200" cap="none" spc="300" normalizeH="false" noProof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工作范围</a:t>
            </a:r>
            <a:endParaRPr kumimoji="0" lang="zh-CN" altLang="en-US" sz="1800" b="1" i="0" u="none" strike="noStrike" kern="1200" cap="none" spc="300" normalizeH="false" noProof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  <p:sp>
        <p:nvSpPr>
          <p:cNvPr id="3" name="TextBox 15"/>
          <p:cNvSpPr/>
          <p:nvPr/>
        </p:nvSpPr>
        <p:spPr>
          <a:xfrm>
            <a:off x="541020" y="1701165"/>
            <a:ext cx="571055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应用层面：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）向客户推荐各厂家的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）开展青少年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OpenHarmony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编程活动、比赛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）开展中小学信息技术教师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OpenHarmony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培训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）面向大学开展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新工科，操作系统课程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）组织工程师开展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开发板测评，试用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其他推广工作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383655" y="2780030"/>
            <a:ext cx="5588635" cy="3833495"/>
          </a:xfrm>
          <a:prstGeom prst="rect">
            <a:avLst/>
          </a:prstGeom>
        </p:spPr>
      </p:pic>
      <p:pic>
        <p:nvPicPr>
          <p:cNvPr id="7" name="图片 6" descr="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103745" y="764540"/>
            <a:ext cx="3977640" cy="19062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" name="矩形 180"/>
          <p:cNvSpPr/>
          <p:nvPr/>
        </p:nvSpPr>
        <p:spPr>
          <a:xfrm>
            <a:off x="0" y="4508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0070C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0" name="TextBox 179"/>
          <p:cNvSpPr/>
          <p:nvPr/>
        </p:nvSpPr>
        <p:spPr>
          <a:xfrm>
            <a:off x="360874" y="229317"/>
            <a:ext cx="26543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linkboy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SIG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工作思路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5"/>
          <p:cNvSpPr/>
          <p:nvPr/>
        </p:nvSpPr>
        <p:spPr>
          <a:xfrm>
            <a:off x="146685" y="2132965"/>
            <a:ext cx="53473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技术层面：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）每两周开展线上进度会议，报告项目进展；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）定期组织未来功能讨论，增加新特性；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）组织专人进行代码需求整理，问题记录；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）其他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5"/>
          <p:cNvSpPr/>
          <p:nvPr/>
        </p:nvSpPr>
        <p:spPr>
          <a:xfrm>
            <a:off x="5494020" y="2132965"/>
            <a:ext cx="66814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应用层面：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）适时开展面向青少年的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OpenHarmony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编程挑战赛；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）组建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OpenHarmony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推广群，发动各地教师开展讲座；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）联合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OpenHarmony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生态厂家开展板卡测评，体验等；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）其他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" name="矩形 180"/>
          <p:cNvSpPr/>
          <p:nvPr/>
        </p:nvSpPr>
        <p:spPr>
          <a:xfrm>
            <a:off x="0" y="4445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0070C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0" name="TextBox 179"/>
          <p:cNvSpPr/>
          <p:nvPr/>
        </p:nvSpPr>
        <p:spPr>
          <a:xfrm>
            <a:off x="360874" y="229317"/>
            <a:ext cx="27298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linkboy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SIG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目前进度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5"/>
          <p:cNvSpPr/>
          <p:nvPr/>
        </p:nvSpPr>
        <p:spPr>
          <a:xfrm>
            <a:off x="191135" y="1556385"/>
            <a:ext cx="589597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目前进度：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）已初步完成对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硬件驱动层封装；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）支持常见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GPIO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UART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）可图形化编辑程序并下载到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hi3861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）支持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hi3861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开发板的模拟仿真；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）已支持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linkboy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内置的大部分模块；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）不需要用户安装华为工具链，降低使用门槛；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5 数码管显示光照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807710" y="980440"/>
            <a:ext cx="6102985" cy="57289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" name="矩形 18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0070C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0" name="TextBox 179"/>
          <p:cNvSpPr/>
          <p:nvPr/>
        </p:nvSpPr>
        <p:spPr>
          <a:xfrm>
            <a:off x="360874" y="229317"/>
            <a:ext cx="34918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linkboy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SIG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开发板支持情况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5"/>
          <p:cNvSpPr/>
          <p:nvPr/>
        </p:nvSpPr>
        <p:spPr>
          <a:xfrm>
            <a:off x="191135" y="1556385"/>
            <a:ext cx="589597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目前已支持：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hi3861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hi3861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芯片的润和开发板；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hi3861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芯片的小熊派开发板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1 开发板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63340" y="980440"/>
            <a:ext cx="2157730" cy="1652905"/>
          </a:xfrm>
          <a:prstGeom prst="rect">
            <a:avLst/>
          </a:prstGeom>
        </p:spPr>
      </p:pic>
      <p:pic>
        <p:nvPicPr>
          <p:cNvPr id="6" name="图片 5" descr="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719705" y="4004945"/>
            <a:ext cx="3301365" cy="2637155"/>
          </a:xfrm>
          <a:prstGeom prst="rect">
            <a:avLst/>
          </a:prstGeom>
        </p:spPr>
      </p:pic>
      <p:pic>
        <p:nvPicPr>
          <p:cNvPr id="4" name="图片 3" descr="6 红外遥控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456045" y="980440"/>
            <a:ext cx="5393055" cy="54413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" name="矩形 180"/>
          <p:cNvSpPr/>
          <p:nvPr/>
        </p:nvSpPr>
        <p:spPr>
          <a:xfrm>
            <a:off x="-24765" y="4445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0070C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0" name="TextBox 179"/>
          <p:cNvSpPr/>
          <p:nvPr/>
        </p:nvSpPr>
        <p:spPr>
          <a:xfrm>
            <a:off x="360874" y="229317"/>
            <a:ext cx="39998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linkboy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SIG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应用场景和未来展望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5"/>
          <p:cNvSpPr/>
          <p:nvPr/>
        </p:nvSpPr>
        <p:spPr>
          <a:xfrm>
            <a:off x="146685" y="1628775"/>
            <a:ext cx="534733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）物联网行业，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）边缘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）嵌入式体系；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）工业控制领域；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）教育类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中小学创客教育；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）教育类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大学新工科教育；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5"/>
          <p:cNvSpPr/>
          <p:nvPr/>
        </p:nvSpPr>
        <p:spPr>
          <a:xfrm>
            <a:off x="5485765" y="1628775"/>
            <a:ext cx="66814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未来展望：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）增加对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hi3518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芯片支持；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）增加对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OpnHarmony L1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L3 …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等级别支持；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）增加对鸿蒙操作系统支持，快速开发原子化服务等；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 bwMode="auto">
          <a:xfrm>
            <a:off x="609600" y="-1068"/>
            <a:ext cx="10091951" cy="647016"/>
          </a:xfrm>
          <a:prstGeom prst="rect">
            <a:avLst/>
          </a:prstGeom>
        </p:spPr>
        <p:txBody>
          <a:bodyPr/>
          <a:lstStyle/>
          <a:p>
            <a:r>
              <a:rPr sz="2800">
                <a:solidFill>
                  <a:srgbClr val="2B3033"/>
                </a:solidFill>
              </a:rPr>
              <a:t>对接单位及其贡献模块详情表</a:t>
            </a:r>
            <a:endParaRPr sz="2800">
              <a:solidFill>
                <a:srgbClr val="2B3033"/>
              </a:solidFill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-14451" y="594272"/>
          <a:ext cx="12203430" cy="6229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1991826"/>
                <a:gridCol w="1355913"/>
                <a:gridCol w="1355913"/>
                <a:gridCol w="1355913"/>
                <a:gridCol w="1355913"/>
                <a:gridCol w="1355913"/>
                <a:gridCol w="1355913"/>
                <a:gridCol w="1355913"/>
              </a:tblGrid>
              <a:tr h="926839">
                <a:tc>
                  <a:txBody>
                    <a:bodyPr/>
                    <a:p>
                      <a:pPr algn="ctr"/>
                      <a: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t>单位/个人名称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t>对接人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t>贡献功</a:t>
                      </a:r>
                    </a:p>
                    <a:p>
                      <a:pPr algn="ctr"/>
                      <a:r>
                        <a:t>能模块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t>工作</a:t>
                      </a:r>
                    </a:p>
                    <a:p>
                      <a:pPr algn="ctr"/>
                      <a:r>
                        <a:t>范围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t>预计投</a:t>
                      </a:r>
                    </a:p>
                    <a:p>
                      <a:pPr algn="ctr"/>
                      <a:r>
                        <a:t>入人力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t>预计开</a:t>
                      </a:r>
                    </a:p>
                    <a:p>
                      <a:pPr algn="ctr"/>
                      <a:r>
                        <a:t>始时间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t>预计完</a:t>
                      </a:r>
                    </a:p>
                    <a:p>
                      <a:pPr algn="ctr"/>
                      <a:r>
                        <a:t>成时间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t>贡献能力具体描述</a:t>
                      </a:r>
                    </a:p>
                  </a:txBody>
                  <a:tcPr anchor="ctr"/>
                </a:tc>
              </a:tr>
              <a:tr h="902909">
                <a:tc>
                  <a:txBody>
                    <a:bodyPr/>
                    <a:p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>
                          <a:ea typeface="宋体" panose="02010600030101010101" pitchFamily="2" charset="-122"/>
                        </a:rPr>
                        <a:t>中科院计算所</a:t>
                      </a:r>
                      <a:endParaRPr lang="zh-CN"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目前本项目为个人业余项目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与所在单位无关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)</a:t>
                      </a:r>
                      <a:endParaRPr lang="en-US" altLang="zh-CN">
                        <a:solidFill>
                          <a:srgbClr val="FF0000"/>
                        </a:solidFill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>
                          <a:ea typeface="宋体" panose="02010600030101010101" pitchFamily="2" charset="-122"/>
                        </a:rPr>
                        <a:t>王强</a:t>
                      </a:r>
                      <a:endParaRPr 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>
                          <a:ea typeface="宋体" panose="02010600030101010101" pitchFamily="2" charset="-122"/>
                        </a:rPr>
                        <a:t>编译器移植支持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OpenHarmony</a:t>
                      </a:r>
                      <a:r>
                        <a:rPr lang="zh-CN">
                          <a:ea typeface="宋体" panose="02010600030101010101" pitchFamily="2" charset="-122"/>
                        </a:rPr>
                        <a:t>系统</a:t>
                      </a:r>
                      <a:endParaRPr 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>
                          <a:ea typeface="宋体" panose="02010600030101010101" pitchFamily="2" charset="-122"/>
                        </a:rPr>
                        <a:t>后端指令集移植，组件适配，代码测试</a:t>
                      </a:r>
                      <a:endParaRPr 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/>
                        <a:t>2021.7.20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/>
                        <a:t>2021.8.20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C#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编译器移植，基于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C/C++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虚拟机代码移植；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1235075">
                <a:tc>
                  <a:txBody>
                    <a:bodyPr/>
                    <a:p/>
                  </a:txBody>
                  <a:tcPr/>
                </a:tc>
                <a:tc>
                  <a:txBody>
                    <a:bodyPr/>
                    <a:p>
                      <a:r>
                        <a:rPr lang="zh-CN">
                          <a:ea typeface="宋体" panose="02010600030101010101" pitchFamily="2" charset="-122"/>
                        </a:rPr>
                        <a:t>中科智芯</a:t>
                      </a:r>
                      <a:endParaRPr 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t>刘丛敏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t>硬件接口驱动和文档撰写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t>底层驱动调试, 文档撰写, 课程编排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800">
                          <a:sym typeface="+mn-ea"/>
                        </a:rPr>
                        <a:t>2021.7.20</a:t>
                      </a:r>
                      <a:endParaRPr lang="en-US" sz="1800"/>
                    </a:p>
                    <a:p/>
                  </a:txBody>
                  <a:tcPr/>
                </a:tc>
                <a:tc>
                  <a:txBody>
                    <a:bodyPr/>
                    <a:p>
                      <a:r>
                        <a:t>2021.9.15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t>具有一定的硬件排错和驱动编写能力, 相关教程与文档的撰写</a:t>
                      </a:r>
                    </a:p>
                  </a:txBody>
                  <a:tcPr/>
                </a:tc>
              </a:tr>
              <a:tr h="868220">
                <a:tc>
                  <a:txBody>
                    <a:bodyPr/>
                    <a:p/>
                  </a:txBody>
                  <a:tcPr/>
                </a:tc>
                <a:tc>
                  <a:txBody>
                    <a:bodyPr/>
                    <a:p/>
                  </a:txBody>
                  <a:tcPr/>
                </a:tc>
                <a:tc>
                  <a:txBody>
                    <a:bodyPr/>
                    <a:p/>
                  </a:txBody>
                  <a:tcPr/>
                </a:tc>
                <a:tc>
                  <a:txBody>
                    <a:bodyPr/>
                    <a:p/>
                  </a:txBody>
                  <a:tcPr/>
                </a:tc>
                <a:tc>
                  <a:txBody>
                    <a:bodyPr/>
                    <a:p/>
                  </a:txBody>
                  <a:tcPr/>
                </a:tc>
                <a:tc>
                  <a:txBody>
                    <a:bodyPr/>
                    <a:p/>
                  </a:txBody>
                  <a:tcPr/>
                </a:tc>
                <a:tc>
                  <a:txBody>
                    <a:bodyPr/>
                    <a:p/>
                  </a:txBody>
                  <a:tcPr/>
                </a:tc>
                <a:tc>
                  <a:txBody>
                    <a:bodyPr/>
                    <a:p/>
                  </a:txBody>
                  <a:tcPr/>
                </a:tc>
                <a:tc>
                  <a:txBody>
                    <a:bodyPr/>
                    <a:p/>
                  </a:txBody>
                  <a:tcPr/>
                </a:tc>
              </a:tr>
              <a:tr h="868220">
                <a:tc>
                  <a:txBody>
                    <a:bodyPr/>
                    <a:p/>
                  </a:txBody>
                  <a:tcPr/>
                </a:tc>
                <a:tc>
                  <a:txBody>
                    <a:bodyPr/>
                    <a:p/>
                  </a:txBody>
                  <a:tcPr/>
                </a:tc>
                <a:tc>
                  <a:txBody>
                    <a:bodyPr/>
                    <a:p/>
                  </a:txBody>
                  <a:tcPr/>
                </a:tc>
                <a:tc>
                  <a:txBody>
                    <a:bodyPr/>
                    <a:p/>
                  </a:txBody>
                  <a:tcPr/>
                </a:tc>
                <a:tc>
                  <a:txBody>
                    <a:bodyPr/>
                    <a:p/>
                  </a:txBody>
                  <a:tcPr/>
                </a:tc>
                <a:tc>
                  <a:txBody>
                    <a:bodyPr/>
                    <a:p/>
                  </a:txBody>
                  <a:tcPr/>
                </a:tc>
                <a:tc>
                  <a:txBody>
                    <a:bodyPr/>
                    <a:p/>
                  </a:txBody>
                  <a:tcPr/>
                </a:tc>
                <a:tc>
                  <a:txBody>
                    <a:bodyPr/>
                    <a:p/>
                  </a:txBody>
                  <a:tcPr/>
                </a:tc>
                <a:tc>
                  <a:txBody>
                    <a:bodyPr/>
                    <a:p/>
                  </a:txBody>
                  <a:tcPr/>
                </a:tc>
              </a:tr>
              <a:tr h="868220">
                <a:tc>
                  <a:txBody>
                    <a:bodyPr/>
                    <a:p/>
                  </a:txBody>
                  <a:tcPr/>
                </a:tc>
                <a:tc>
                  <a:txBody>
                    <a:bodyPr/>
                    <a:p/>
                  </a:txBody>
                  <a:tcPr/>
                </a:tc>
                <a:tc>
                  <a:txBody>
                    <a:bodyPr/>
                    <a:p/>
                  </a:txBody>
                  <a:tcPr/>
                </a:tc>
                <a:tc>
                  <a:txBody>
                    <a:bodyPr/>
                    <a:p/>
                  </a:txBody>
                  <a:tcPr/>
                </a:tc>
                <a:tc>
                  <a:txBody>
                    <a:bodyPr/>
                    <a:p/>
                  </a:txBody>
                  <a:tcPr/>
                </a:tc>
                <a:tc>
                  <a:txBody>
                    <a:bodyPr/>
                    <a:p/>
                  </a:txBody>
                  <a:tcPr/>
                </a:tc>
                <a:tc>
                  <a:txBody>
                    <a:bodyPr/>
                    <a:p/>
                  </a:txBody>
                  <a:tcPr/>
                </a:tc>
                <a:tc>
                  <a:txBody>
                    <a:bodyPr/>
                    <a:p/>
                  </a:txBody>
                  <a:tcPr/>
                </a:tc>
                <a:tc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3020039506871641222.jp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波形">
      <a:fillStyleLst>
        <a:solidFill>
          <a:schemeClr val="phClr"/>
        </a:solidFill>
        <a:gradFill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lin/>
        </a:gradFill>
        <a:blipFill rotWithShape="1">
          <a:blip xmlns:r="http://schemas.openxmlformats.org/officeDocument/2006/relationships" r:embed="rId1"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