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4F532-1189-4555-9766-406666E3EEC9}" type="datetimeFigureOut">
              <a:rPr lang="zh-CN" altLang="en-US" smtClean="0"/>
              <a:t>2021/7/15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6055F-212C-4D3F-B88A-F97842DABD1C}" type="slidenum">
              <a:rPr lang="zh-CN" altLang="en-US" smtClean="0"/>
              <a:t>‹#›</a:t>
            </a:fld>
            <a:endParaRPr lang="zh-CN" altLang="en-US"/>
          </a:p>
        </p:txBody>
      </p:sp>
    </p:spTree>
    <p:extLst>
      <p:ext uri="{BB962C8B-B14F-4D97-AF65-F5344CB8AC3E}">
        <p14:creationId xmlns:p14="http://schemas.microsoft.com/office/powerpoint/2010/main" val="1220619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16055F-212C-4D3F-B88A-F97842DABD1C}" type="slidenum">
              <a:rPr lang="zh-CN" altLang="en-US" smtClean="0"/>
              <a:t>1</a:t>
            </a:fld>
            <a:endParaRPr lang="zh-CN" altLang="en-US"/>
          </a:p>
        </p:txBody>
      </p:sp>
    </p:spTree>
    <p:extLst>
      <p:ext uri="{BB962C8B-B14F-4D97-AF65-F5344CB8AC3E}">
        <p14:creationId xmlns:p14="http://schemas.microsoft.com/office/powerpoint/2010/main" val="4287580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16055F-212C-4D3F-B88A-F97842DABD1C}" type="slidenum">
              <a:rPr lang="zh-CN" altLang="en-US" smtClean="0"/>
              <a:t>2</a:t>
            </a:fld>
            <a:endParaRPr lang="zh-CN" altLang="en-US"/>
          </a:p>
        </p:txBody>
      </p:sp>
    </p:spTree>
    <p:extLst>
      <p:ext uri="{BB962C8B-B14F-4D97-AF65-F5344CB8AC3E}">
        <p14:creationId xmlns:p14="http://schemas.microsoft.com/office/powerpoint/2010/main" val="190515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16055F-212C-4D3F-B88A-F97842DABD1C}" type="slidenum">
              <a:rPr lang="zh-CN" altLang="en-US" smtClean="0"/>
              <a:t>3</a:t>
            </a:fld>
            <a:endParaRPr lang="zh-CN" altLang="en-US"/>
          </a:p>
        </p:txBody>
      </p:sp>
    </p:spTree>
    <p:extLst>
      <p:ext uri="{BB962C8B-B14F-4D97-AF65-F5344CB8AC3E}">
        <p14:creationId xmlns:p14="http://schemas.microsoft.com/office/powerpoint/2010/main" val="201892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16055F-212C-4D3F-B88A-F97842DABD1C}" type="slidenum">
              <a:rPr lang="zh-CN" altLang="en-US" smtClean="0"/>
              <a:t>4</a:t>
            </a:fld>
            <a:endParaRPr lang="zh-CN" altLang="en-US"/>
          </a:p>
        </p:txBody>
      </p:sp>
    </p:spTree>
    <p:extLst>
      <p:ext uri="{BB962C8B-B14F-4D97-AF65-F5344CB8AC3E}">
        <p14:creationId xmlns:p14="http://schemas.microsoft.com/office/powerpoint/2010/main" val="3563121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16055F-212C-4D3F-B88A-F97842DABD1C}" type="slidenum">
              <a:rPr lang="zh-CN" altLang="en-US" smtClean="0"/>
              <a:t>5</a:t>
            </a:fld>
            <a:endParaRPr lang="zh-CN" altLang="en-US"/>
          </a:p>
        </p:txBody>
      </p:sp>
    </p:spTree>
    <p:extLst>
      <p:ext uri="{BB962C8B-B14F-4D97-AF65-F5344CB8AC3E}">
        <p14:creationId xmlns:p14="http://schemas.microsoft.com/office/powerpoint/2010/main" val="2452451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16055F-212C-4D3F-B88A-F97842DABD1C}" type="slidenum">
              <a:rPr lang="zh-CN" altLang="en-US" smtClean="0"/>
              <a:t>6</a:t>
            </a:fld>
            <a:endParaRPr lang="zh-CN" altLang="en-US"/>
          </a:p>
        </p:txBody>
      </p:sp>
    </p:spTree>
    <p:extLst>
      <p:ext uri="{BB962C8B-B14F-4D97-AF65-F5344CB8AC3E}">
        <p14:creationId xmlns:p14="http://schemas.microsoft.com/office/powerpoint/2010/main" val="3293958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16055F-212C-4D3F-B88A-F97842DABD1C}" type="slidenum">
              <a:rPr lang="zh-CN" altLang="en-US" smtClean="0"/>
              <a:t>7</a:t>
            </a:fld>
            <a:endParaRPr lang="zh-CN" altLang="en-US"/>
          </a:p>
        </p:txBody>
      </p:sp>
    </p:spTree>
    <p:extLst>
      <p:ext uri="{BB962C8B-B14F-4D97-AF65-F5344CB8AC3E}">
        <p14:creationId xmlns:p14="http://schemas.microsoft.com/office/powerpoint/2010/main" val="173538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D8C22A5-72F6-42AA-8D17-02D3C66CDAB1}" type="datetimeFigureOut">
              <a:rPr lang="zh-CN" altLang="en-US" smtClean="0"/>
              <a:t>2021/7/15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159229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8C22A5-72F6-42AA-8D17-02D3C66CDAB1}" type="datetimeFigureOut">
              <a:rPr lang="zh-CN" altLang="en-US" smtClean="0"/>
              <a:t>2021/7/15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279097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8C22A5-72F6-42AA-8D17-02D3C66CDAB1}" type="datetimeFigureOut">
              <a:rPr lang="zh-CN" altLang="en-US" smtClean="0"/>
              <a:t>2021/7/15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255466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8C22A5-72F6-42AA-8D17-02D3C66CDAB1}" type="datetimeFigureOut">
              <a:rPr lang="zh-CN" altLang="en-US" smtClean="0"/>
              <a:t>2021/7/15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323508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8C22A5-72F6-42AA-8D17-02D3C66CDAB1}" type="datetimeFigureOut">
              <a:rPr lang="zh-CN" altLang="en-US" smtClean="0"/>
              <a:t>2021/7/15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273339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D8C22A5-72F6-42AA-8D17-02D3C66CDAB1}" type="datetimeFigureOut">
              <a:rPr lang="zh-CN" altLang="en-US" smtClean="0"/>
              <a:t>2021/7/15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371897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D8C22A5-72F6-42AA-8D17-02D3C66CDAB1}" type="datetimeFigureOut">
              <a:rPr lang="zh-CN" altLang="en-US" smtClean="0"/>
              <a:t>2021/7/15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428890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D8C22A5-72F6-42AA-8D17-02D3C66CDAB1}" type="datetimeFigureOut">
              <a:rPr lang="zh-CN" altLang="en-US" smtClean="0"/>
              <a:t>2021/7/15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4503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8C22A5-72F6-42AA-8D17-02D3C66CDAB1}" type="datetimeFigureOut">
              <a:rPr lang="zh-CN" altLang="en-US" smtClean="0"/>
              <a:t>2021/7/15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26610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8C22A5-72F6-42AA-8D17-02D3C66CDAB1}" type="datetimeFigureOut">
              <a:rPr lang="zh-CN" altLang="en-US" smtClean="0"/>
              <a:t>2021/7/15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85460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8C22A5-72F6-42AA-8D17-02D3C66CDAB1}" type="datetimeFigureOut">
              <a:rPr lang="zh-CN" altLang="en-US" smtClean="0"/>
              <a:t>2021/7/15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259538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C22A5-72F6-42AA-8D17-02D3C66CDAB1}" type="datetimeFigureOut">
              <a:rPr lang="zh-CN" altLang="en-US" smtClean="0"/>
              <a:t>2021/7/15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0CB2D-E114-4389-9785-96261E67A6A3}" type="slidenum">
              <a:rPr lang="zh-CN" altLang="en-US" smtClean="0"/>
              <a:t>‹#›</a:t>
            </a:fld>
            <a:endParaRPr lang="zh-CN" altLang="en-US"/>
          </a:p>
        </p:txBody>
      </p:sp>
    </p:spTree>
    <p:extLst>
      <p:ext uri="{BB962C8B-B14F-4D97-AF65-F5344CB8AC3E}">
        <p14:creationId xmlns:p14="http://schemas.microsoft.com/office/powerpoint/2010/main" val="4190017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ee.com/openharmony/docs/blob/master/zh-cn/contribute/%E5%8F%82%E4%B8%8E%E8%B4%A1%E7%8C%AE.m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ee.com/openharmony/community/tree/master/si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cid:image003.jpg@01D7740D.C4BE6D50"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ee.com/openharmony/docs/blob/master/zh-cn/contribute/%E8%B4%A1%E7%8C%AE%E6%B5%81%E7%A8%8B.md"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cid:image006.png@01D77341.29233280" TargetMode="External"/><Relationship Id="rId5" Type="http://schemas.openxmlformats.org/officeDocument/2006/relationships/image" Target="../media/image4.png"/><Relationship Id="rId4" Type="http://schemas.openxmlformats.org/officeDocument/2006/relationships/hyperlink" Target="https://gitee.com/openharmony/docs/blob/master/zh-cn/contribute/%E8%B4%A1%E7%8C%AE%E4%BB%A3%E7%A0%81.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1641230" y="866522"/>
            <a:ext cx="9237784" cy="4346340"/>
            <a:chOff x="1649046" y="303815"/>
            <a:chExt cx="9237784" cy="4346340"/>
          </a:xfrm>
        </p:grpSpPr>
        <p:grpSp>
          <p:nvGrpSpPr>
            <p:cNvPr id="51" name="组合 50"/>
            <p:cNvGrpSpPr/>
            <p:nvPr/>
          </p:nvGrpSpPr>
          <p:grpSpPr>
            <a:xfrm>
              <a:off x="1649046" y="719015"/>
              <a:ext cx="9237784" cy="3931140"/>
              <a:chOff x="1649046" y="719015"/>
              <a:chExt cx="9237784" cy="3931140"/>
            </a:xfrm>
          </p:grpSpPr>
          <p:sp>
            <p:nvSpPr>
              <p:cNvPr id="48" name="矩形 47"/>
              <p:cNvSpPr/>
              <p:nvPr/>
            </p:nvSpPr>
            <p:spPr>
              <a:xfrm>
                <a:off x="1649046" y="719015"/>
                <a:ext cx="1977292" cy="393114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ln>
                      <a:solidFill>
                        <a:schemeClr val="tx1"/>
                      </a:solidFill>
                    </a:ln>
                  </a:rPr>
                  <a:t>启动</a:t>
                </a:r>
                <a:endParaRPr lang="zh-CN" altLang="en-US" dirty="0">
                  <a:ln>
                    <a:solidFill>
                      <a:schemeClr val="tx1"/>
                    </a:solidFill>
                  </a:ln>
                </a:endParaRPr>
              </a:p>
            </p:txBody>
          </p:sp>
          <p:sp>
            <p:nvSpPr>
              <p:cNvPr id="2" name="矩形 1"/>
              <p:cNvSpPr/>
              <p:nvPr/>
            </p:nvSpPr>
            <p:spPr>
              <a:xfrm>
                <a:off x="1789722" y="1250459"/>
                <a:ext cx="1617784" cy="640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方正兰亭黑简体" panose="02000000000000000000" pitchFamily="2" charset="-122"/>
                    <a:ea typeface="方正兰亭黑简体" panose="02000000000000000000" pitchFamily="2" charset="-122"/>
                  </a:rPr>
                  <a:t>签署原创声明</a:t>
                </a:r>
                <a:endParaRPr lang="zh-CN" altLang="en-US" sz="1200" dirty="0">
                  <a:solidFill>
                    <a:schemeClr val="tx1"/>
                  </a:solidFill>
                  <a:latin typeface="方正兰亭黑简体" panose="02000000000000000000" pitchFamily="2" charset="-122"/>
                  <a:ea typeface="方正兰亭黑简体" panose="02000000000000000000" pitchFamily="2" charset="-122"/>
                </a:endParaRPr>
              </a:p>
            </p:txBody>
          </p:sp>
          <p:sp>
            <p:nvSpPr>
              <p:cNvPr id="5" name="矩形 4"/>
              <p:cNvSpPr/>
              <p:nvPr/>
            </p:nvSpPr>
            <p:spPr>
              <a:xfrm>
                <a:off x="4212492" y="1250459"/>
                <a:ext cx="1617784" cy="640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方正兰亭黑简体" panose="02000000000000000000" pitchFamily="2" charset="-122"/>
                    <a:ea typeface="方正兰亭黑简体" panose="02000000000000000000" pitchFamily="2" charset="-122"/>
                  </a:rPr>
                  <a:t>查找对应代码仓及</a:t>
                </a:r>
                <a:r>
                  <a:rPr lang="en-US" altLang="zh-CN" sz="1200" dirty="0" smtClean="0">
                    <a:solidFill>
                      <a:schemeClr val="tx1"/>
                    </a:solidFill>
                    <a:latin typeface="方正兰亭黑简体" panose="02000000000000000000" pitchFamily="2" charset="-122"/>
                    <a:ea typeface="方正兰亭黑简体" panose="02000000000000000000" pitchFamily="2" charset="-122"/>
                  </a:rPr>
                  <a:t>SIG Leader</a:t>
                </a:r>
                <a:endParaRPr lang="zh-CN" altLang="en-US" sz="1200" dirty="0">
                  <a:solidFill>
                    <a:schemeClr val="tx1"/>
                  </a:solidFill>
                  <a:latin typeface="方正兰亭黑简体" panose="02000000000000000000" pitchFamily="2" charset="-122"/>
                  <a:ea typeface="方正兰亭黑简体" panose="02000000000000000000" pitchFamily="2" charset="-122"/>
                </a:endParaRPr>
              </a:p>
            </p:txBody>
          </p:sp>
          <p:sp>
            <p:nvSpPr>
              <p:cNvPr id="6" name="矩形 5"/>
              <p:cNvSpPr/>
              <p:nvPr/>
            </p:nvSpPr>
            <p:spPr>
              <a:xfrm>
                <a:off x="4212492" y="2403228"/>
                <a:ext cx="1617784" cy="640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方正兰亭黑简体" panose="02000000000000000000" pitchFamily="2" charset="-122"/>
                    <a:ea typeface="方正兰亭黑简体" panose="02000000000000000000" pitchFamily="2" charset="-122"/>
                  </a:rPr>
                  <a:t>联系</a:t>
                </a:r>
                <a:r>
                  <a:rPr lang="en-US" altLang="zh-CN" sz="1200" dirty="0" smtClean="0">
                    <a:solidFill>
                      <a:schemeClr val="tx1"/>
                    </a:solidFill>
                    <a:latin typeface="方正兰亭黑简体" panose="02000000000000000000" pitchFamily="2" charset="-122"/>
                    <a:ea typeface="方正兰亭黑简体" panose="02000000000000000000" pitchFamily="2" charset="-122"/>
                  </a:rPr>
                  <a:t>SIG Leader</a:t>
                </a:r>
                <a:r>
                  <a:rPr lang="zh-CN" altLang="en-US" sz="1200" dirty="0" smtClean="0">
                    <a:solidFill>
                      <a:schemeClr val="tx1"/>
                    </a:solidFill>
                    <a:latin typeface="方正兰亭黑简体" panose="02000000000000000000" pitchFamily="2" charset="-122"/>
                    <a:ea typeface="方正兰亭黑简体" panose="02000000000000000000" pitchFamily="2" charset="-122"/>
                  </a:rPr>
                  <a:t>沟通申请孵化项目</a:t>
                </a:r>
                <a:endParaRPr lang="zh-CN" altLang="en-US" sz="1200" dirty="0">
                  <a:solidFill>
                    <a:schemeClr val="tx1"/>
                  </a:solidFill>
                  <a:latin typeface="方正兰亭黑简体" panose="02000000000000000000" pitchFamily="2" charset="-122"/>
                  <a:ea typeface="方正兰亭黑简体" panose="02000000000000000000" pitchFamily="2" charset="-122"/>
                </a:endParaRPr>
              </a:p>
            </p:txBody>
          </p:sp>
          <p:sp>
            <p:nvSpPr>
              <p:cNvPr id="7" name="矩形 6"/>
              <p:cNvSpPr/>
              <p:nvPr/>
            </p:nvSpPr>
            <p:spPr>
              <a:xfrm>
                <a:off x="4212492" y="3555997"/>
                <a:ext cx="1617784" cy="640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方正兰亭黑简体" panose="02000000000000000000" pitchFamily="2" charset="-122"/>
                    <a:ea typeface="方正兰亭黑简体" panose="02000000000000000000" pitchFamily="2" charset="-122"/>
                  </a:rPr>
                  <a:t>创建</a:t>
                </a:r>
                <a:r>
                  <a:rPr lang="en-US" altLang="zh-CN" sz="1200" dirty="0" smtClean="0">
                    <a:solidFill>
                      <a:schemeClr val="tx1"/>
                    </a:solidFill>
                    <a:latin typeface="方正兰亭黑简体" panose="02000000000000000000" pitchFamily="2" charset="-122"/>
                    <a:ea typeface="方正兰亭黑简体" panose="02000000000000000000" pitchFamily="2" charset="-122"/>
                  </a:rPr>
                  <a:t>SIG</a:t>
                </a:r>
                <a:r>
                  <a:rPr lang="zh-CN" altLang="en-US" sz="1200" dirty="0" smtClean="0">
                    <a:solidFill>
                      <a:schemeClr val="tx1"/>
                    </a:solidFill>
                    <a:latin typeface="方正兰亭黑简体" panose="02000000000000000000" pitchFamily="2" charset="-122"/>
                    <a:ea typeface="方正兰亭黑简体" panose="02000000000000000000" pitchFamily="2" charset="-122"/>
                  </a:rPr>
                  <a:t>孵化项目</a:t>
                </a:r>
                <a:endParaRPr lang="zh-CN" altLang="en-US" sz="1200" dirty="0">
                  <a:solidFill>
                    <a:schemeClr val="tx1"/>
                  </a:solidFill>
                  <a:latin typeface="方正兰亭黑简体" panose="02000000000000000000" pitchFamily="2" charset="-122"/>
                  <a:ea typeface="方正兰亭黑简体" panose="02000000000000000000" pitchFamily="2" charset="-122"/>
                </a:endParaRPr>
              </a:p>
            </p:txBody>
          </p:sp>
          <p:sp>
            <p:nvSpPr>
              <p:cNvPr id="10" name="矩形 9"/>
              <p:cNvSpPr/>
              <p:nvPr/>
            </p:nvSpPr>
            <p:spPr>
              <a:xfrm>
                <a:off x="6412523" y="1250461"/>
                <a:ext cx="1617784" cy="640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方正兰亭黑简体" panose="02000000000000000000" pitchFamily="2" charset="-122"/>
                    <a:ea typeface="方正兰亭黑简体" panose="02000000000000000000" pitchFamily="2" charset="-122"/>
                  </a:rPr>
                  <a:t>SIG</a:t>
                </a:r>
                <a:r>
                  <a:rPr lang="zh-CN" altLang="en-US" sz="1200" dirty="0" smtClean="0">
                    <a:solidFill>
                      <a:schemeClr val="tx1"/>
                    </a:solidFill>
                    <a:latin typeface="方正兰亭黑简体" panose="02000000000000000000" pitchFamily="2" charset="-122"/>
                    <a:ea typeface="方正兰亭黑简体" panose="02000000000000000000" pitchFamily="2" charset="-122"/>
                  </a:rPr>
                  <a:t>仓代码合入</a:t>
                </a:r>
                <a:endParaRPr lang="zh-CN" altLang="en-US" sz="1200" dirty="0">
                  <a:solidFill>
                    <a:schemeClr val="tx1"/>
                  </a:solidFill>
                  <a:latin typeface="方正兰亭黑简体" panose="02000000000000000000" pitchFamily="2" charset="-122"/>
                  <a:ea typeface="方正兰亭黑简体" panose="02000000000000000000" pitchFamily="2" charset="-122"/>
                </a:endParaRPr>
              </a:p>
            </p:txBody>
          </p:sp>
          <p:sp>
            <p:nvSpPr>
              <p:cNvPr id="11" name="矩形 10"/>
              <p:cNvSpPr/>
              <p:nvPr/>
            </p:nvSpPr>
            <p:spPr>
              <a:xfrm>
                <a:off x="6412523" y="2401272"/>
                <a:ext cx="1617784" cy="640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方正兰亭黑简体" panose="02000000000000000000" pitchFamily="2" charset="-122"/>
                    <a:ea typeface="方正兰亭黑简体" panose="02000000000000000000" pitchFamily="2" charset="-122"/>
                  </a:rPr>
                  <a:t>催熟</a:t>
                </a:r>
                <a:r>
                  <a:rPr lang="en-US" altLang="zh-CN" sz="1200" dirty="0" smtClean="0">
                    <a:solidFill>
                      <a:schemeClr val="tx1"/>
                    </a:solidFill>
                    <a:latin typeface="方正兰亭黑简体" panose="02000000000000000000" pitchFamily="2" charset="-122"/>
                    <a:ea typeface="方正兰亭黑简体" panose="02000000000000000000" pitchFamily="2" charset="-122"/>
                  </a:rPr>
                  <a:t>SIG</a:t>
                </a:r>
                <a:r>
                  <a:rPr lang="zh-CN" altLang="en-US" sz="1200" dirty="0" smtClean="0">
                    <a:solidFill>
                      <a:schemeClr val="tx1"/>
                    </a:solidFill>
                    <a:latin typeface="方正兰亭黑简体" panose="02000000000000000000" pitchFamily="2" charset="-122"/>
                    <a:ea typeface="方正兰亭黑简体" panose="02000000000000000000" pitchFamily="2" charset="-122"/>
                  </a:rPr>
                  <a:t>孵化项目</a:t>
                </a:r>
                <a:endParaRPr lang="zh-CN" altLang="en-US" sz="1200" dirty="0">
                  <a:solidFill>
                    <a:schemeClr val="tx1"/>
                  </a:solidFill>
                  <a:latin typeface="方正兰亭黑简体" panose="02000000000000000000" pitchFamily="2" charset="-122"/>
                  <a:ea typeface="方正兰亭黑简体" panose="02000000000000000000" pitchFamily="2" charset="-122"/>
                </a:endParaRPr>
              </a:p>
            </p:txBody>
          </p:sp>
          <p:sp>
            <p:nvSpPr>
              <p:cNvPr id="13" name="矩形 12"/>
              <p:cNvSpPr/>
              <p:nvPr/>
            </p:nvSpPr>
            <p:spPr>
              <a:xfrm>
                <a:off x="8975969" y="2403229"/>
                <a:ext cx="1617784" cy="640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方正兰亭黑简体" panose="02000000000000000000" pitchFamily="2" charset="-122"/>
                    <a:ea typeface="方正兰亭黑简体" panose="02000000000000000000" pitchFamily="2" charset="-122"/>
                  </a:rPr>
                  <a:t>PMC</a:t>
                </a:r>
                <a:r>
                  <a:rPr lang="zh-CN" altLang="en-US" sz="1200" dirty="0" smtClean="0">
                    <a:solidFill>
                      <a:schemeClr val="tx1"/>
                    </a:solidFill>
                    <a:latin typeface="方正兰亭黑简体" panose="02000000000000000000" pitchFamily="2" charset="-122"/>
                    <a:ea typeface="方正兰亭黑简体" panose="02000000000000000000" pitchFamily="2" charset="-122"/>
                  </a:rPr>
                  <a:t>审核毕业申请</a:t>
                </a:r>
                <a:endParaRPr lang="zh-CN" altLang="en-US" sz="1200" dirty="0">
                  <a:solidFill>
                    <a:schemeClr val="tx1"/>
                  </a:solidFill>
                  <a:latin typeface="方正兰亭黑简体" panose="02000000000000000000" pitchFamily="2" charset="-122"/>
                  <a:ea typeface="方正兰亭黑简体" panose="02000000000000000000" pitchFamily="2" charset="-122"/>
                </a:endParaRPr>
              </a:p>
            </p:txBody>
          </p:sp>
          <p:sp>
            <p:nvSpPr>
              <p:cNvPr id="14" name="矩形 13"/>
              <p:cNvSpPr/>
              <p:nvPr/>
            </p:nvSpPr>
            <p:spPr>
              <a:xfrm>
                <a:off x="8975969" y="1250461"/>
                <a:ext cx="1617784" cy="640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方正兰亭黑简体" panose="02000000000000000000" pitchFamily="2" charset="-122"/>
                    <a:ea typeface="方正兰亭黑简体" panose="02000000000000000000" pitchFamily="2" charset="-122"/>
                  </a:rPr>
                  <a:t>提交毕业申请</a:t>
                </a:r>
                <a:endParaRPr lang="zh-CN" altLang="en-US" sz="1200" dirty="0">
                  <a:solidFill>
                    <a:schemeClr val="tx1"/>
                  </a:solidFill>
                  <a:latin typeface="方正兰亭黑简体" panose="02000000000000000000" pitchFamily="2" charset="-122"/>
                  <a:ea typeface="方正兰亭黑简体" panose="02000000000000000000" pitchFamily="2" charset="-122"/>
                </a:endParaRPr>
              </a:p>
            </p:txBody>
          </p:sp>
          <p:sp>
            <p:nvSpPr>
              <p:cNvPr id="15" name="矩形 14"/>
              <p:cNvSpPr/>
              <p:nvPr/>
            </p:nvSpPr>
            <p:spPr>
              <a:xfrm>
                <a:off x="8975969" y="3556000"/>
                <a:ext cx="1617784" cy="640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方正兰亭黑简体" panose="02000000000000000000" pitchFamily="2" charset="-122"/>
                    <a:ea typeface="方正兰亭黑简体" panose="02000000000000000000" pitchFamily="2" charset="-122"/>
                  </a:rPr>
                  <a:t>项目合入主干</a:t>
                </a:r>
                <a:endParaRPr lang="zh-CN" altLang="en-US" sz="1200" dirty="0">
                  <a:solidFill>
                    <a:schemeClr val="tx1"/>
                  </a:solidFill>
                  <a:latin typeface="方正兰亭黑简体" panose="02000000000000000000" pitchFamily="2" charset="-122"/>
                  <a:ea typeface="方正兰亭黑简体" panose="02000000000000000000" pitchFamily="2" charset="-122"/>
                </a:endParaRPr>
              </a:p>
            </p:txBody>
          </p:sp>
          <p:cxnSp>
            <p:nvCxnSpPr>
              <p:cNvPr id="17" name="直接箭头连接符 16"/>
              <p:cNvCxnSpPr>
                <a:stCxn id="2" idx="3"/>
                <a:endCxn id="5" idx="1"/>
              </p:cNvCxnSpPr>
              <p:nvPr/>
            </p:nvCxnSpPr>
            <p:spPr>
              <a:xfrm>
                <a:off x="3407506" y="1570890"/>
                <a:ext cx="8049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6" idx="0"/>
              </p:cNvCxnSpPr>
              <p:nvPr/>
            </p:nvCxnSpPr>
            <p:spPr>
              <a:xfrm>
                <a:off x="5021384" y="1891320"/>
                <a:ext cx="0" cy="511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2"/>
                <a:endCxn id="7" idx="0"/>
              </p:cNvCxnSpPr>
              <p:nvPr/>
            </p:nvCxnSpPr>
            <p:spPr>
              <a:xfrm>
                <a:off x="5021384" y="3044089"/>
                <a:ext cx="0" cy="511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7" idx="2"/>
                <a:endCxn id="10" idx="1"/>
              </p:cNvCxnSpPr>
              <p:nvPr/>
            </p:nvCxnSpPr>
            <p:spPr>
              <a:xfrm rot="5400000" flipH="1" flipV="1">
                <a:off x="4403970" y="2188305"/>
                <a:ext cx="2625966" cy="1391139"/>
              </a:xfrm>
              <a:prstGeom prst="bentConnector4">
                <a:avLst>
                  <a:gd name="adj1" fmla="val -8705"/>
                  <a:gd name="adj2" fmla="val 790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2"/>
                <a:endCxn id="11" idx="0"/>
              </p:cNvCxnSpPr>
              <p:nvPr/>
            </p:nvCxnSpPr>
            <p:spPr>
              <a:xfrm>
                <a:off x="7221415" y="1891322"/>
                <a:ext cx="0" cy="509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1" idx="2"/>
                <a:endCxn id="14" idx="1"/>
              </p:cNvCxnSpPr>
              <p:nvPr/>
            </p:nvCxnSpPr>
            <p:spPr>
              <a:xfrm rot="5400000" flipH="1" flipV="1">
                <a:off x="7363071" y="1429236"/>
                <a:ext cx="1471241" cy="1754554"/>
              </a:xfrm>
              <a:prstGeom prst="bentConnector4">
                <a:avLst>
                  <a:gd name="adj1" fmla="val -15538"/>
                  <a:gd name="adj2" fmla="val 730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4" idx="2"/>
                <a:endCxn id="13" idx="0"/>
              </p:cNvCxnSpPr>
              <p:nvPr/>
            </p:nvCxnSpPr>
            <p:spPr>
              <a:xfrm>
                <a:off x="9784861" y="1891322"/>
                <a:ext cx="0" cy="511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3" idx="2"/>
                <a:endCxn id="15" idx="0"/>
              </p:cNvCxnSpPr>
              <p:nvPr/>
            </p:nvCxnSpPr>
            <p:spPr>
              <a:xfrm>
                <a:off x="9784861" y="3044090"/>
                <a:ext cx="0" cy="511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4007338" y="719015"/>
                <a:ext cx="4183186" cy="393114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ln>
                      <a:solidFill>
                        <a:schemeClr val="tx1"/>
                      </a:solidFill>
                    </a:ln>
                  </a:rPr>
                  <a:t>孵化</a:t>
                </a:r>
                <a:endParaRPr lang="zh-CN" altLang="en-US" dirty="0">
                  <a:ln>
                    <a:solidFill>
                      <a:schemeClr val="tx1"/>
                    </a:solidFill>
                  </a:ln>
                </a:endParaRPr>
              </a:p>
            </p:txBody>
          </p:sp>
          <p:sp>
            <p:nvSpPr>
              <p:cNvPr id="50" name="矩形 49"/>
              <p:cNvSpPr/>
              <p:nvPr/>
            </p:nvSpPr>
            <p:spPr>
              <a:xfrm>
                <a:off x="8395678" y="719015"/>
                <a:ext cx="2491152" cy="393114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ln>
                      <a:solidFill>
                        <a:schemeClr val="tx1"/>
                      </a:solidFill>
                    </a:ln>
                  </a:rPr>
                  <a:t>毕业</a:t>
                </a:r>
                <a:endParaRPr lang="zh-CN" altLang="en-US" dirty="0">
                  <a:ln>
                    <a:solidFill>
                      <a:schemeClr val="tx1"/>
                    </a:solidFill>
                  </a:ln>
                </a:endParaRPr>
              </a:p>
            </p:txBody>
          </p:sp>
        </p:grpSp>
        <p:sp>
          <p:nvSpPr>
            <p:cNvPr id="53" name="椭圆形标注 52"/>
            <p:cNvSpPr/>
            <p:nvPr/>
          </p:nvSpPr>
          <p:spPr>
            <a:xfrm>
              <a:off x="6639167" y="3283435"/>
              <a:ext cx="1555262" cy="742462"/>
            </a:xfrm>
            <a:prstGeom prst="wedgeEllipseCallout">
              <a:avLst>
                <a:gd name="adj1" fmla="val -30883"/>
                <a:gd name="adj2" fmla="val -9223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方正兰亭黑简体" panose="02000000000000000000" pitchFamily="2" charset="-122"/>
                  <a:ea typeface="方正兰亭黑简体" panose="02000000000000000000" pitchFamily="2" charset="-122"/>
                </a:rPr>
                <a:t>满足</a:t>
              </a:r>
              <a:r>
                <a:rPr lang="en-US" altLang="zh-CN" sz="1200" dirty="0" smtClean="0">
                  <a:solidFill>
                    <a:schemeClr val="tx1"/>
                  </a:solidFill>
                  <a:latin typeface="方正兰亭黑简体" panose="02000000000000000000" pitchFamily="2" charset="-122"/>
                  <a:ea typeface="方正兰亭黑简体" panose="02000000000000000000" pitchFamily="2" charset="-122"/>
                </a:rPr>
                <a:t>《SIG_</a:t>
              </a:r>
              <a:r>
                <a:rPr lang="zh-CN" altLang="en-US" sz="1200" dirty="0" smtClean="0">
                  <a:solidFill>
                    <a:schemeClr val="tx1"/>
                  </a:solidFill>
                  <a:latin typeface="方正兰亭黑简体" panose="02000000000000000000" pitchFamily="2" charset="-122"/>
                  <a:ea typeface="方正兰亭黑简体" panose="02000000000000000000" pitchFamily="2" charset="-122"/>
                </a:rPr>
                <a:t>项目孵化出口标准</a:t>
              </a:r>
              <a:r>
                <a:rPr lang="en-US" altLang="zh-CN" sz="1200" dirty="0" smtClean="0">
                  <a:solidFill>
                    <a:schemeClr val="tx1"/>
                  </a:solidFill>
                  <a:latin typeface="方正兰亭黑简体" panose="02000000000000000000" pitchFamily="2" charset="-122"/>
                  <a:ea typeface="方正兰亭黑简体" panose="02000000000000000000" pitchFamily="2" charset="-122"/>
                </a:rPr>
                <a:t>》</a:t>
              </a:r>
              <a:endParaRPr lang="zh-CN" altLang="en-US" sz="1200" dirty="0">
                <a:solidFill>
                  <a:schemeClr val="tx1"/>
                </a:solidFill>
                <a:latin typeface="方正兰亭黑简体" panose="02000000000000000000" pitchFamily="2" charset="-122"/>
                <a:ea typeface="方正兰亭黑简体" panose="02000000000000000000" pitchFamily="2" charset="-122"/>
              </a:endParaRPr>
            </a:p>
          </p:txBody>
        </p:sp>
        <p:sp>
          <p:nvSpPr>
            <p:cNvPr id="54" name="椭圆形标注 53"/>
            <p:cNvSpPr/>
            <p:nvPr/>
          </p:nvSpPr>
          <p:spPr>
            <a:xfrm>
              <a:off x="6494583" y="303815"/>
              <a:ext cx="1798518" cy="742462"/>
            </a:xfrm>
            <a:prstGeom prst="wedgeEllipseCallout">
              <a:avLst>
                <a:gd name="adj1" fmla="val -35908"/>
                <a:gd name="adj2" fmla="val 90922"/>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方正兰亭黑简体" panose="02000000000000000000" pitchFamily="2" charset="-122"/>
                  <a:ea typeface="方正兰亭黑简体" panose="02000000000000000000" pitchFamily="2" charset="-122"/>
                </a:rPr>
                <a:t>满足</a:t>
              </a:r>
              <a:r>
                <a:rPr lang="en-US" altLang="zh-CN" sz="1200" dirty="0" smtClean="0">
                  <a:solidFill>
                    <a:schemeClr val="tx1"/>
                  </a:solidFill>
                  <a:latin typeface="方正兰亭黑简体" panose="02000000000000000000" pitchFamily="2" charset="-122"/>
                  <a:ea typeface="方正兰亭黑简体" panose="02000000000000000000" pitchFamily="2" charset="-122"/>
                </a:rPr>
                <a:t>《SIG</a:t>
              </a:r>
              <a:r>
                <a:rPr lang="zh-CN" altLang="en-US" sz="1200" dirty="0" smtClean="0">
                  <a:solidFill>
                    <a:schemeClr val="tx1"/>
                  </a:solidFill>
                  <a:latin typeface="方正兰亭黑简体" panose="02000000000000000000" pitchFamily="2" charset="-122"/>
                  <a:ea typeface="方正兰亭黑简体" panose="02000000000000000000" pitchFamily="2" charset="-122"/>
                </a:rPr>
                <a:t>入口</a:t>
              </a:r>
              <a:r>
                <a:rPr lang="en-US" altLang="zh-CN" sz="1200" dirty="0" smtClean="0">
                  <a:solidFill>
                    <a:schemeClr val="tx1"/>
                  </a:solidFill>
                  <a:latin typeface="方正兰亭黑简体" panose="02000000000000000000" pitchFamily="2" charset="-122"/>
                  <a:ea typeface="方正兰亭黑简体" panose="02000000000000000000" pitchFamily="2" charset="-122"/>
                </a:rPr>
                <a:t>-Checklist》</a:t>
              </a:r>
              <a:endParaRPr lang="zh-CN" altLang="en-US" sz="1200" dirty="0">
                <a:solidFill>
                  <a:schemeClr val="tx1"/>
                </a:solidFill>
                <a:latin typeface="方正兰亭黑简体" panose="02000000000000000000" pitchFamily="2" charset="-122"/>
                <a:ea typeface="方正兰亭黑简体" panose="02000000000000000000" pitchFamily="2" charset="-122"/>
              </a:endParaRPr>
            </a:p>
          </p:txBody>
        </p:sp>
      </p:grpSp>
      <p:sp>
        <p:nvSpPr>
          <p:cNvPr id="56" name="矩形 55"/>
          <p:cNvSpPr/>
          <p:nvPr/>
        </p:nvSpPr>
        <p:spPr>
          <a:xfrm>
            <a:off x="246800" y="184745"/>
            <a:ext cx="1826141" cy="584775"/>
          </a:xfrm>
          <a:prstGeom prst="rect">
            <a:avLst/>
          </a:prstGeom>
        </p:spPr>
        <p:txBody>
          <a:bodyPr wrap="none">
            <a:spAutoFit/>
          </a:bodyPr>
          <a:lstStyle/>
          <a:p>
            <a:r>
              <a:rPr lang="zh-CN" altLang="en-US" sz="3200" dirty="0" smtClean="0">
                <a:latin typeface="方正兰亭黑简体" panose="02000000000000000000" pitchFamily="2" charset="-122"/>
                <a:ea typeface="方正兰亭黑简体" panose="02000000000000000000" pitchFamily="2" charset="-122"/>
              </a:rPr>
              <a:t>基本流程</a:t>
            </a:r>
            <a:endParaRPr lang="zh-CN" altLang="en-US" sz="3200" dirty="0"/>
          </a:p>
        </p:txBody>
      </p:sp>
    </p:spTree>
    <p:extLst>
      <p:ext uri="{BB962C8B-B14F-4D97-AF65-F5344CB8AC3E}">
        <p14:creationId xmlns:p14="http://schemas.microsoft.com/office/powerpoint/2010/main" val="167090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8400" y="219781"/>
            <a:ext cx="2646878" cy="584775"/>
          </a:xfrm>
          <a:prstGeom prst="rect">
            <a:avLst/>
          </a:prstGeom>
        </p:spPr>
        <p:txBody>
          <a:bodyPr wrap="none">
            <a:spAutoFit/>
          </a:bodyPr>
          <a:lstStyle/>
          <a:p>
            <a:r>
              <a:rPr lang="zh-CN" altLang="en-US" sz="3200" dirty="0" smtClean="0">
                <a:solidFill>
                  <a:schemeClr val="tx1"/>
                </a:solidFill>
                <a:latin typeface="方正兰亭黑简体" panose="02000000000000000000" pitchFamily="2" charset="-122"/>
                <a:ea typeface="方正兰亭黑简体" panose="02000000000000000000" pitchFamily="2" charset="-122"/>
              </a:rPr>
              <a:t>签署原创声明</a:t>
            </a:r>
            <a:endParaRPr lang="zh-CN" altLang="en-US" sz="3200" dirty="0"/>
          </a:p>
        </p:txBody>
      </p:sp>
      <p:pic>
        <p:nvPicPr>
          <p:cNvPr id="1026" name="图片 2"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14" y="2365009"/>
            <a:ext cx="55546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43968" y="1277761"/>
            <a:ext cx="10663477" cy="646331"/>
          </a:xfrm>
          <a:prstGeom prst="rect">
            <a:avLst/>
          </a:prstGeom>
        </p:spPr>
        <p:txBody>
          <a:bodyPr wrap="square">
            <a:spAutoFit/>
          </a:bodyPr>
          <a:lstStyle/>
          <a:p>
            <a:r>
              <a:rPr lang="en-US" altLang="zh-CN" u="sng" dirty="0" smtClean="0">
                <a:solidFill>
                  <a:srgbClr val="0563C1"/>
                </a:solidFill>
                <a:latin typeface="Calibri" panose="020F0502020204030204" pitchFamily="34" charset="0"/>
                <a:hlinkClick r:id="rId4"/>
              </a:rPr>
              <a:t>https</a:t>
            </a:r>
            <a:r>
              <a:rPr lang="en-US" altLang="zh-CN" u="sng" dirty="0">
                <a:solidFill>
                  <a:srgbClr val="0563C1"/>
                </a:solidFill>
                <a:latin typeface="Calibri" panose="020F0502020204030204" pitchFamily="34" charset="0"/>
                <a:hlinkClick r:id="rId4"/>
              </a:rPr>
              <a:t>://gitee.com/openharmony/docs/blob/master/zh-cn/contribute/%E5%8F%82%E4%B8%8E%E8%B4%A1%E7%8C%AE.md</a:t>
            </a:r>
            <a:endParaRPr lang="zh-CN" altLang="en-US" dirty="0"/>
          </a:p>
        </p:txBody>
      </p:sp>
      <p:sp>
        <p:nvSpPr>
          <p:cNvPr id="8" name="文本框 7"/>
          <p:cNvSpPr txBox="1"/>
          <p:nvPr/>
        </p:nvSpPr>
        <p:spPr>
          <a:xfrm>
            <a:off x="348400" y="1277761"/>
            <a:ext cx="1116947" cy="369332"/>
          </a:xfrm>
          <a:prstGeom prst="rect">
            <a:avLst/>
          </a:prstGeom>
          <a:noFill/>
        </p:spPr>
        <p:txBody>
          <a:bodyPr wrap="square" rtlCol="0">
            <a:spAutoFit/>
          </a:bodyPr>
          <a:lstStyle/>
          <a:p>
            <a:r>
              <a:rPr lang="zh-CN" altLang="en-US" dirty="0" smtClean="0">
                <a:latin typeface="方正兰亭黑简体" panose="02000000000000000000" pitchFamily="2" charset="-122"/>
                <a:ea typeface="方正兰亭黑简体" panose="02000000000000000000" pitchFamily="2" charset="-122"/>
              </a:rPr>
              <a:t>入口：</a:t>
            </a:r>
            <a:endParaRPr lang="zh-CN" altLang="en-US" dirty="0">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1392474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8400" y="219781"/>
            <a:ext cx="1766830" cy="584775"/>
          </a:xfrm>
          <a:prstGeom prst="rect">
            <a:avLst/>
          </a:prstGeom>
        </p:spPr>
        <p:txBody>
          <a:bodyPr wrap="none">
            <a:spAutoFit/>
          </a:bodyPr>
          <a:lstStyle/>
          <a:p>
            <a:r>
              <a:rPr lang="en-US" altLang="zh-CN" sz="3200" dirty="0" smtClean="0">
                <a:solidFill>
                  <a:schemeClr val="tx1"/>
                </a:solidFill>
                <a:latin typeface="方正兰亭黑简体" panose="02000000000000000000" pitchFamily="2" charset="-122"/>
                <a:ea typeface="方正兰亭黑简体" panose="02000000000000000000" pitchFamily="2" charset="-122"/>
              </a:rPr>
              <a:t>SIG</a:t>
            </a:r>
            <a:r>
              <a:rPr lang="zh-CN" altLang="en-US" sz="3200" dirty="0" smtClean="0">
                <a:solidFill>
                  <a:schemeClr val="tx1"/>
                </a:solidFill>
                <a:latin typeface="方正兰亭黑简体" panose="02000000000000000000" pitchFamily="2" charset="-122"/>
                <a:ea typeface="方正兰亭黑简体" panose="02000000000000000000" pitchFamily="2" charset="-122"/>
              </a:rPr>
              <a:t>列表</a:t>
            </a:r>
            <a:endParaRPr lang="zh-CN" altLang="en-US" sz="3200" dirty="0"/>
          </a:p>
        </p:txBody>
      </p:sp>
      <p:sp>
        <p:nvSpPr>
          <p:cNvPr id="2" name="Rectangle 2"/>
          <p:cNvSpPr>
            <a:spLocks noChangeArrowheads="1"/>
          </p:cNvSpPr>
          <p:nvPr/>
        </p:nvSpPr>
        <p:spPr bwMode="auto">
          <a:xfrm>
            <a:off x="348400" y="796312"/>
            <a:ext cx="111871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查找对应的代码仓及对应的</a:t>
            </a: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SIG Leader </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hlinkClick r:id="rId3"/>
              </a:rPr>
              <a:t>https://gitee.com/openharmony/community/tree/master/sig</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，现有的主仓代码库都有对应的</a:t>
            </a: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SIG Leader</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看护），大颗粒的代码贡献，可以先在码云上和</a:t>
            </a: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SIG Leader</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提前沟通。</a:t>
            </a:r>
            <a:endParaRPr kumimoji="0" lang="zh-CN" altLang="en-US" sz="800" b="0" i="0" u="none" strike="noStrike" cap="none" normalizeH="0" baseline="0" dirty="0" smtClean="0">
              <a:ln>
                <a:noFill/>
              </a:ln>
              <a:solidFill>
                <a:schemeClr val="tx1"/>
              </a:solidFill>
              <a:effectLst/>
            </a:endParaRPr>
          </a:p>
        </p:txBody>
      </p:sp>
      <p:pic>
        <p:nvPicPr>
          <p:cNvPr id="2049" name="图片 3" descr="cid:image003.jpg@01D7740D.C4BE6D50"/>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99200" y="1327776"/>
            <a:ext cx="11085507" cy="53866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48400" y="8751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016000" y="2008554"/>
            <a:ext cx="10183446" cy="7815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8659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8400" y="219781"/>
            <a:ext cx="5388013" cy="584775"/>
          </a:xfrm>
          <a:prstGeom prst="rect">
            <a:avLst/>
          </a:prstGeom>
        </p:spPr>
        <p:txBody>
          <a:bodyPr wrap="none">
            <a:spAutoFit/>
          </a:bodyPr>
          <a:lstStyle/>
          <a:p>
            <a:r>
              <a:rPr lang="en-US" altLang="zh-CN" sz="3200" dirty="0" smtClean="0">
                <a:solidFill>
                  <a:schemeClr val="tx1"/>
                </a:solidFill>
                <a:latin typeface="方正兰亭黑简体" panose="02000000000000000000" pitchFamily="2" charset="-122"/>
                <a:ea typeface="方正兰亭黑简体" panose="02000000000000000000" pitchFamily="2" charset="-122"/>
              </a:rPr>
              <a:t>SIG</a:t>
            </a:r>
            <a:r>
              <a:rPr lang="zh-CN" altLang="en-US" sz="3200" dirty="0" smtClean="0">
                <a:solidFill>
                  <a:schemeClr val="tx1"/>
                </a:solidFill>
                <a:latin typeface="方正兰亭黑简体" panose="02000000000000000000" pitchFamily="2" charset="-122"/>
                <a:ea typeface="方正兰亭黑简体" panose="02000000000000000000" pitchFamily="2" charset="-122"/>
              </a:rPr>
              <a:t>孵化项目入口</a:t>
            </a:r>
            <a:r>
              <a:rPr lang="en-US" altLang="zh-CN" sz="3200" dirty="0" smtClean="0">
                <a:solidFill>
                  <a:schemeClr val="tx1"/>
                </a:solidFill>
                <a:latin typeface="方正兰亭黑简体" panose="02000000000000000000" pitchFamily="2" charset="-122"/>
                <a:ea typeface="方正兰亭黑简体" panose="02000000000000000000" pitchFamily="2" charset="-122"/>
              </a:rPr>
              <a:t>-checklist</a:t>
            </a:r>
            <a:endParaRPr lang="zh-CN" altLang="en-US" sz="3200" dirty="0"/>
          </a:p>
        </p:txBody>
      </p:sp>
      <p:sp>
        <p:nvSpPr>
          <p:cNvPr id="5" name="Rectangle 3"/>
          <p:cNvSpPr>
            <a:spLocks noChangeArrowheads="1"/>
          </p:cNvSpPr>
          <p:nvPr/>
        </p:nvSpPr>
        <p:spPr bwMode="auto">
          <a:xfrm>
            <a:off x="348400" y="8751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889055433"/>
              </p:ext>
            </p:extLst>
          </p:nvPr>
        </p:nvGraphicFramePr>
        <p:xfrm>
          <a:off x="1128511" y="1068959"/>
          <a:ext cx="9215803" cy="4839471"/>
        </p:xfrm>
        <a:graphic>
          <a:graphicData uri="http://schemas.openxmlformats.org/drawingml/2006/table">
            <a:tbl>
              <a:tblPr/>
              <a:tblGrid>
                <a:gridCol w="1135685"/>
                <a:gridCol w="912271"/>
                <a:gridCol w="1545276"/>
                <a:gridCol w="5622571"/>
              </a:tblGrid>
              <a:tr h="302467">
                <a:tc>
                  <a:txBody>
                    <a:bodyPr/>
                    <a:lstStyle/>
                    <a:p>
                      <a:pPr algn="ctr" rtl="0" fontAlgn="ctr"/>
                      <a:r>
                        <a:rPr lang="zh-CN" altLang="en-US" sz="1400" b="1" i="0" u="none" strike="noStrike" dirty="0">
                          <a:solidFill>
                            <a:srgbClr val="FFFFFF"/>
                          </a:solidFill>
                          <a:effectLst/>
                          <a:latin typeface="方正兰亭黑简体" panose="02000000000000000000" pitchFamily="2" charset="-122"/>
                          <a:ea typeface="方正兰亭黑简体" panose="02000000000000000000" pitchFamily="2" charset="-122"/>
                        </a:rPr>
                        <a:t>场景</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方正兰亭黑简体" panose="02000000000000000000" pitchFamily="2" charset="-122"/>
                          <a:ea typeface="方正兰亭黑简体" panose="02000000000000000000" pitchFamily="2" charset="-122"/>
                        </a:rPr>
                        <a:t>大类</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方正兰亭黑简体" panose="02000000000000000000" pitchFamily="2" charset="-122"/>
                          <a:ea typeface="方正兰亭黑简体" panose="02000000000000000000" pitchFamily="2" charset="-122"/>
                        </a:rPr>
                        <a:t>子类</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方正兰亭黑简体" panose="02000000000000000000" pitchFamily="2" charset="-122"/>
                          <a:ea typeface="方正兰亭黑简体" panose="02000000000000000000" pitchFamily="2" charset="-122"/>
                        </a:rPr>
                        <a:t>要求</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302467">
                <a:tc>
                  <a:txBody>
                    <a:bodyPr/>
                    <a:lstStyle/>
                    <a:p>
                      <a:pPr algn="l" rtl="0" fontAlgn="ctr"/>
                      <a:r>
                        <a:rPr lang="zh-CN" altLang="en-US" sz="1100" b="0" i="0" u="none" strike="noStrike">
                          <a:effectLst/>
                          <a:latin typeface="方正兰亭黑简体" panose="02000000000000000000" pitchFamily="2" charset="-122"/>
                          <a:ea typeface="方正兰亭黑简体" panose="02000000000000000000" pitchFamily="2" charset="-122"/>
                        </a:rPr>
                        <a:t>进入</a:t>
                      </a:r>
                      <a:r>
                        <a:rPr lang="en-US" sz="1100" b="0" i="0" u="none" strike="noStrike">
                          <a:effectLst/>
                          <a:latin typeface="方正兰亭黑简体" panose="02000000000000000000" pitchFamily="2" charset="-122"/>
                          <a:ea typeface="方正兰亭黑简体" panose="02000000000000000000" pitchFamily="2" charset="-122"/>
                        </a:rPr>
                        <a:t>SIG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基础</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代码</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开源内容必须为源码。</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302467">
                <a:tc>
                  <a:txBody>
                    <a:bodyPr/>
                    <a:lstStyle/>
                    <a:p>
                      <a:pPr algn="l" rtl="0" fontAlgn="ctr"/>
                      <a:r>
                        <a:rPr lang="zh-CN" altLang="en-US" sz="1100" b="0" i="0" u="none" strike="noStrike">
                          <a:effectLst/>
                          <a:latin typeface="方正兰亭黑简体" panose="02000000000000000000" pitchFamily="2" charset="-122"/>
                          <a:ea typeface="方正兰亭黑简体" panose="02000000000000000000" pitchFamily="2" charset="-122"/>
                        </a:rPr>
                        <a:t>进入</a:t>
                      </a:r>
                      <a:r>
                        <a:rPr lang="en-US" sz="1100" b="0" i="0" u="none" strike="noStrike">
                          <a:effectLst/>
                          <a:latin typeface="方正兰亭黑简体" panose="02000000000000000000" pitchFamily="2" charset="-122"/>
                          <a:ea typeface="方正兰亭黑简体" panose="02000000000000000000" pitchFamily="2" charset="-122"/>
                        </a:rPr>
                        <a:t>SIG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法务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dirty="0">
                          <a:solidFill>
                            <a:srgbClr val="000000"/>
                          </a:solidFill>
                          <a:effectLst/>
                          <a:latin typeface="方正兰亭黑简体" panose="02000000000000000000" pitchFamily="2" charset="-122"/>
                          <a:ea typeface="方正兰亭黑简体" panose="02000000000000000000" pitchFamily="2" charset="-122"/>
                        </a:rPr>
                        <a:t>许可证</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开源代码包必须附有项目对应的开源许可证。</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512334">
                <a:tc>
                  <a:txBody>
                    <a:bodyPr/>
                    <a:lstStyle/>
                    <a:p>
                      <a:pPr algn="l" rtl="0" fontAlgn="ctr"/>
                      <a:r>
                        <a:rPr lang="zh-CN" altLang="en-US" sz="1100" b="0" i="0" u="none" strike="noStrike">
                          <a:effectLst/>
                          <a:latin typeface="方正兰亭黑简体" panose="02000000000000000000" pitchFamily="2" charset="-122"/>
                          <a:ea typeface="方正兰亭黑简体" panose="02000000000000000000" pitchFamily="2" charset="-122"/>
                        </a:rPr>
                        <a:t>进入</a:t>
                      </a:r>
                      <a:r>
                        <a:rPr lang="en-US" sz="1100" b="0" i="0" u="none" strike="noStrike">
                          <a:effectLst/>
                          <a:latin typeface="方正兰亭黑简体" panose="02000000000000000000" pitchFamily="2" charset="-122"/>
                          <a:ea typeface="方正兰亭黑简体" panose="02000000000000000000" pitchFamily="2" charset="-122"/>
                        </a:rPr>
                        <a:t>SIG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法务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知识产权</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开源包所有文件必须完成知识产权清理，包括软件授权、</a:t>
                      </a:r>
                      <a:r>
                        <a:rPr lang="en-US" altLang="zh-CN" sz="1100" b="0" i="0" u="none" strike="noStrike">
                          <a:solidFill>
                            <a:srgbClr val="000000"/>
                          </a:solidFill>
                          <a:effectLst/>
                          <a:latin typeface="方正兰亭黑简体" panose="02000000000000000000" pitchFamily="2" charset="-122"/>
                          <a:ea typeface="方正兰亭黑简体" panose="02000000000000000000" pitchFamily="2" charset="-122"/>
                        </a:rPr>
                        <a:t>CLA</a:t>
                      </a: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a:t>
                      </a:r>
                      <a:r>
                        <a:rPr lang="en-US" altLang="zh-CN" sz="1100" b="0" i="0" u="none" strike="noStrike">
                          <a:solidFill>
                            <a:srgbClr val="000000"/>
                          </a:solidFill>
                          <a:effectLst/>
                          <a:latin typeface="方正兰亭黑简体" panose="02000000000000000000" pitchFamily="2" charset="-122"/>
                          <a:ea typeface="方正兰亭黑简体" panose="02000000000000000000" pitchFamily="2" charset="-122"/>
                        </a:rPr>
                        <a:t>Corp CLA</a:t>
                      </a: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、许可证和依赖项。相对于软件授权，个人</a:t>
                      </a:r>
                      <a:r>
                        <a:rPr lang="en-US" altLang="zh-CN" sz="1100" b="0" i="0" u="none" strike="noStrike">
                          <a:solidFill>
                            <a:srgbClr val="000000"/>
                          </a:solidFill>
                          <a:effectLst/>
                          <a:latin typeface="方正兰亭黑简体" panose="02000000000000000000" pitchFamily="2" charset="-122"/>
                          <a:ea typeface="方正兰亭黑简体" panose="02000000000000000000" pitchFamily="2" charset="-122"/>
                        </a:rPr>
                        <a:t>CLA</a:t>
                      </a: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或公司</a:t>
                      </a:r>
                      <a:r>
                        <a:rPr lang="en-US" altLang="zh-CN" sz="1100" b="0" i="0" u="none" strike="noStrike">
                          <a:solidFill>
                            <a:srgbClr val="000000"/>
                          </a:solidFill>
                          <a:effectLst/>
                          <a:latin typeface="方正兰亭黑简体" panose="02000000000000000000" pitchFamily="2" charset="-122"/>
                          <a:ea typeface="方正兰亭黑简体" panose="02000000000000000000" pitchFamily="2" charset="-122"/>
                        </a:rPr>
                        <a:t>CLA</a:t>
                      </a: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都是首选，所有作者都必须签署个人</a:t>
                      </a:r>
                      <a:r>
                        <a:rPr lang="en-US" altLang="zh-CN" sz="1100" b="0" i="0" u="none" strike="noStrike">
                          <a:solidFill>
                            <a:srgbClr val="000000"/>
                          </a:solidFill>
                          <a:effectLst/>
                          <a:latin typeface="方正兰亭黑简体" panose="02000000000000000000" pitchFamily="2" charset="-122"/>
                          <a:ea typeface="方正兰亭黑简体" panose="02000000000000000000" pitchFamily="2" charset="-122"/>
                        </a:rPr>
                        <a:t>CLA</a:t>
                      </a: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，或所有</a:t>
                      </a:r>
                      <a:r>
                        <a:rPr lang="en-US" altLang="zh-CN" sz="1100" b="0" i="0" u="none" strike="noStrike">
                          <a:solidFill>
                            <a:srgbClr val="000000"/>
                          </a:solidFill>
                          <a:effectLst/>
                          <a:latin typeface="方正兰亭黑简体" panose="02000000000000000000" pitchFamily="2" charset="-122"/>
                          <a:ea typeface="方正兰亭黑简体" panose="02000000000000000000" pitchFamily="2" charset="-122"/>
                        </a:rPr>
                        <a:t>IP</a:t>
                      </a: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所有者必须签署这三个文件之一；许可证及其依赖的软件许可证必须与</a:t>
                      </a:r>
                      <a:r>
                        <a:rPr lang="en-US" altLang="zh-CN" sz="1100" b="0" i="0" u="none" strike="noStrike">
                          <a:solidFill>
                            <a:srgbClr val="000000"/>
                          </a:solidFill>
                          <a:effectLst/>
                          <a:latin typeface="方正兰亭黑简体" panose="02000000000000000000" pitchFamily="2" charset="-122"/>
                          <a:ea typeface="方正兰亭黑简体" panose="02000000000000000000" pitchFamily="2" charset="-122"/>
                        </a:rPr>
                        <a:t>OpenHarmony</a:t>
                      </a: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项目的许可证兼容。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04934">
                <a:tc>
                  <a:txBody>
                    <a:bodyPr/>
                    <a:lstStyle/>
                    <a:p>
                      <a:pPr algn="l" rtl="0" fontAlgn="ctr"/>
                      <a:r>
                        <a:rPr lang="zh-CN" altLang="en-US" sz="1100" b="0" i="0" u="none" strike="noStrike">
                          <a:effectLst/>
                          <a:latin typeface="方正兰亭黑简体" panose="02000000000000000000" pitchFamily="2" charset="-122"/>
                          <a:ea typeface="方正兰亭黑简体" panose="02000000000000000000" pitchFamily="2" charset="-122"/>
                        </a:rPr>
                        <a:t>进入</a:t>
                      </a:r>
                      <a:r>
                        <a:rPr lang="en-US" sz="1100" b="0" i="0" u="none" strike="noStrike">
                          <a:effectLst/>
                          <a:latin typeface="方正兰亭黑简体" panose="02000000000000000000" pitchFamily="2" charset="-122"/>
                          <a:ea typeface="方正兰亭黑简体" panose="02000000000000000000" pitchFamily="2" charset="-122"/>
                        </a:rPr>
                        <a:t>SIG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法务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贸易合规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dirty="0">
                          <a:solidFill>
                            <a:srgbClr val="000000"/>
                          </a:solidFill>
                          <a:effectLst/>
                          <a:latin typeface="方正兰亭黑简体" panose="02000000000000000000" pitchFamily="2" charset="-122"/>
                          <a:ea typeface="方正兰亭黑简体" panose="02000000000000000000" pitchFamily="2" charset="-122"/>
                        </a:rPr>
                        <a:t>如开源的内容直接或间接涉及加密功能，必须提供</a:t>
                      </a:r>
                      <a:r>
                        <a:rPr lang="en-US" altLang="zh-CN" sz="1100" b="0" i="0" u="none" strike="noStrike" dirty="0">
                          <a:solidFill>
                            <a:srgbClr val="000000"/>
                          </a:solidFill>
                          <a:effectLst/>
                          <a:latin typeface="方正兰亭黑简体" panose="02000000000000000000" pitchFamily="2" charset="-122"/>
                          <a:ea typeface="方正兰亭黑简体" panose="02000000000000000000" pitchFamily="2" charset="-122"/>
                        </a:rPr>
                        <a:t>A</a:t>
                      </a:r>
                      <a:r>
                        <a:rPr lang="zh-CN" altLang="en-US" sz="1100" b="0" i="0" u="none" strike="noStrike" dirty="0">
                          <a:solidFill>
                            <a:srgbClr val="000000"/>
                          </a:solidFill>
                          <a:effectLst/>
                          <a:latin typeface="方正兰亭黑简体" panose="02000000000000000000" pitchFamily="2" charset="-122"/>
                          <a:ea typeface="方正兰亭黑简体" panose="02000000000000000000" pitchFamily="2" charset="-122"/>
                        </a:rPr>
                        <a:t>国的</a:t>
                      </a:r>
                      <a:r>
                        <a:rPr lang="en-US" altLang="zh-CN" sz="1100" b="0" i="0" u="none" strike="noStrike" dirty="0">
                          <a:solidFill>
                            <a:srgbClr val="000000"/>
                          </a:solidFill>
                          <a:effectLst/>
                          <a:latin typeface="方正兰亭黑简体" panose="02000000000000000000" pitchFamily="2" charset="-122"/>
                          <a:ea typeface="方正兰亭黑简体" panose="02000000000000000000" pitchFamily="2" charset="-122"/>
                        </a:rPr>
                        <a:t>BIS</a:t>
                      </a:r>
                      <a:r>
                        <a:rPr lang="zh-CN" altLang="en-US" sz="1100" b="0" i="0" u="none" strike="noStrike" dirty="0">
                          <a:solidFill>
                            <a:srgbClr val="000000"/>
                          </a:solidFill>
                          <a:effectLst/>
                          <a:latin typeface="方正兰亭黑简体" panose="02000000000000000000" pitchFamily="2" charset="-122"/>
                          <a:ea typeface="方正兰亭黑简体" panose="02000000000000000000" pitchFamily="2" charset="-122"/>
                        </a:rPr>
                        <a:t>和</a:t>
                      </a:r>
                      <a:r>
                        <a:rPr lang="en-US" altLang="zh-CN" sz="1100" b="0" i="0" u="none" strike="noStrike" dirty="0">
                          <a:solidFill>
                            <a:srgbClr val="000000"/>
                          </a:solidFill>
                          <a:effectLst/>
                          <a:latin typeface="方正兰亭黑简体" panose="02000000000000000000" pitchFamily="2" charset="-122"/>
                          <a:ea typeface="方正兰亭黑简体" panose="02000000000000000000" pitchFamily="2" charset="-122"/>
                        </a:rPr>
                        <a:t>ENC</a:t>
                      </a:r>
                      <a:r>
                        <a:rPr lang="zh-CN" altLang="en-US" sz="1100" b="0" i="0" u="none" strike="noStrike" dirty="0">
                          <a:solidFill>
                            <a:srgbClr val="000000"/>
                          </a:solidFill>
                          <a:effectLst/>
                          <a:latin typeface="方正兰亭黑简体" panose="02000000000000000000" pitchFamily="2" charset="-122"/>
                          <a:ea typeface="方正兰亭黑简体" panose="02000000000000000000" pitchFamily="2" charset="-122"/>
                        </a:rPr>
                        <a:t>报备信息。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302467">
                <a:tc>
                  <a:txBody>
                    <a:bodyPr/>
                    <a:lstStyle/>
                    <a:p>
                      <a:pPr algn="l" rtl="0" fontAlgn="ctr"/>
                      <a:r>
                        <a:rPr lang="zh-CN" altLang="en-US" sz="1100" b="0" i="0" u="none" strike="noStrike">
                          <a:effectLst/>
                          <a:latin typeface="方正兰亭黑简体" panose="02000000000000000000" pitchFamily="2" charset="-122"/>
                          <a:ea typeface="方正兰亭黑简体" panose="02000000000000000000" pitchFamily="2" charset="-122"/>
                        </a:rPr>
                        <a:t>进入</a:t>
                      </a:r>
                      <a:r>
                        <a:rPr lang="en-US" sz="1100" b="0" i="0" u="none" strike="noStrike">
                          <a:effectLst/>
                          <a:latin typeface="方正兰亭黑简体" panose="02000000000000000000" pitchFamily="2" charset="-122"/>
                          <a:ea typeface="方正兰亭黑简体" panose="02000000000000000000" pitchFamily="2" charset="-122"/>
                        </a:rPr>
                        <a:t>SIG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法务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开源义务履行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使用第三方开源软件必须严格履行其许可证的义务。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302467">
                <a:tc>
                  <a:txBody>
                    <a:bodyPr/>
                    <a:lstStyle/>
                    <a:p>
                      <a:pPr algn="l" rtl="0" fontAlgn="ctr"/>
                      <a:r>
                        <a:rPr lang="zh-CN" altLang="en-US" sz="1100" b="0" i="0" u="none" strike="noStrike">
                          <a:effectLst/>
                          <a:latin typeface="方正兰亭黑简体" panose="02000000000000000000" pitchFamily="2" charset="-122"/>
                          <a:ea typeface="方正兰亭黑简体" panose="02000000000000000000" pitchFamily="2" charset="-122"/>
                        </a:rPr>
                        <a:t>进入</a:t>
                      </a:r>
                      <a:r>
                        <a:rPr lang="en-US" sz="1100" b="0" i="0" u="none" strike="noStrike">
                          <a:effectLst/>
                          <a:latin typeface="方正兰亭黑简体" panose="02000000000000000000" pitchFamily="2" charset="-122"/>
                          <a:ea typeface="方正兰亭黑简体" panose="02000000000000000000" pitchFamily="2" charset="-122"/>
                        </a:rPr>
                        <a:t>SIG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法务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专利保护</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开源代码包中不得包含未经授权专利。</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04934">
                <a:tc>
                  <a:txBody>
                    <a:bodyPr/>
                    <a:lstStyle/>
                    <a:p>
                      <a:pPr algn="l" rtl="0" fontAlgn="ctr"/>
                      <a:r>
                        <a:rPr lang="zh-CN" altLang="en-US" sz="1100" b="0" i="0" u="none" strike="noStrike">
                          <a:effectLst/>
                          <a:latin typeface="方正兰亭黑简体" panose="02000000000000000000" pitchFamily="2" charset="-122"/>
                          <a:ea typeface="方正兰亭黑简体" panose="02000000000000000000" pitchFamily="2" charset="-122"/>
                        </a:rPr>
                        <a:t>进入</a:t>
                      </a:r>
                      <a:r>
                        <a:rPr lang="en-US" sz="1100" b="0" i="0" u="none" strike="noStrike">
                          <a:effectLst/>
                          <a:latin typeface="方正兰亭黑简体" panose="02000000000000000000" pitchFamily="2" charset="-122"/>
                          <a:ea typeface="方正兰亭黑简体" panose="02000000000000000000" pitchFamily="2" charset="-122"/>
                        </a:rPr>
                        <a:t>SIG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法务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商标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开源代码包的名称应及时申请商标保护，未经授权不得使用第三方商标，避免商标风险。</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302467">
                <a:tc>
                  <a:txBody>
                    <a:bodyPr/>
                    <a:lstStyle/>
                    <a:p>
                      <a:pPr algn="l" rtl="0" fontAlgn="ctr"/>
                      <a:r>
                        <a:rPr lang="zh-CN" altLang="en-US" sz="1100" b="0" i="0" u="none" strike="noStrike">
                          <a:effectLst/>
                          <a:latin typeface="方正兰亭黑简体" panose="02000000000000000000" pitchFamily="2" charset="-122"/>
                          <a:ea typeface="方正兰亭黑简体" panose="02000000000000000000" pitchFamily="2" charset="-122"/>
                        </a:rPr>
                        <a:t>进入</a:t>
                      </a:r>
                      <a:r>
                        <a:rPr lang="en-US" sz="1100" b="0" i="0" u="none" strike="noStrike">
                          <a:effectLst/>
                          <a:latin typeface="方正兰亭黑简体" panose="02000000000000000000" pitchFamily="2" charset="-122"/>
                          <a:ea typeface="方正兰亭黑简体" panose="02000000000000000000" pitchFamily="2" charset="-122"/>
                        </a:rPr>
                        <a:t>SIG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质量</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代码质量</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必须支持基于源码编译运行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302467">
                <a:tc>
                  <a:txBody>
                    <a:bodyPr/>
                    <a:lstStyle/>
                    <a:p>
                      <a:pPr algn="l" rtl="0" fontAlgn="ctr"/>
                      <a:r>
                        <a:rPr lang="zh-CN" altLang="en-US" sz="1100" b="0" i="0" u="none" strike="noStrike">
                          <a:effectLst/>
                          <a:latin typeface="方正兰亭黑简体" panose="02000000000000000000" pitchFamily="2" charset="-122"/>
                          <a:ea typeface="方正兰亭黑简体" panose="02000000000000000000" pitchFamily="2" charset="-122"/>
                        </a:rPr>
                        <a:t>进入</a:t>
                      </a:r>
                      <a:r>
                        <a:rPr lang="en-US" sz="1100" b="0" i="0" u="none" strike="noStrike">
                          <a:effectLst/>
                          <a:latin typeface="方正兰亭黑简体" panose="02000000000000000000" pitchFamily="2" charset="-122"/>
                          <a:ea typeface="方正兰亭黑简体" panose="02000000000000000000" pitchFamily="2" charset="-122"/>
                        </a:rPr>
                        <a:t>SIG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质量</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a:solidFill>
                            <a:srgbClr val="000000"/>
                          </a:solidFill>
                          <a:effectLst/>
                          <a:latin typeface="方正兰亭黑简体" panose="02000000000000000000" pitchFamily="2" charset="-122"/>
                          <a:ea typeface="方正兰亭黑简体" panose="02000000000000000000" pitchFamily="2" charset="-122"/>
                        </a:rPr>
                        <a:t>安全</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rtl="0" fontAlgn="ctr"/>
                      <a:r>
                        <a:rPr lang="zh-CN" altLang="en-US" sz="1100" b="0" i="0" u="none" strike="noStrike" dirty="0">
                          <a:solidFill>
                            <a:srgbClr val="000000"/>
                          </a:solidFill>
                          <a:effectLst/>
                          <a:latin typeface="方正兰亭黑简体" panose="02000000000000000000" pitchFamily="2" charset="-122"/>
                          <a:ea typeface="方正兰亭黑简体" panose="02000000000000000000" pitchFamily="2" charset="-122"/>
                        </a:rPr>
                        <a:t>使用病毒扫描工具扫描项目代码且确认无病毒。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bl>
          </a:graphicData>
        </a:graphic>
      </p:graphicFrame>
    </p:spTree>
    <p:extLst>
      <p:ext uri="{BB962C8B-B14F-4D97-AF65-F5344CB8AC3E}">
        <p14:creationId xmlns:p14="http://schemas.microsoft.com/office/powerpoint/2010/main" val="898797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8400" y="219781"/>
            <a:ext cx="5173211" cy="584775"/>
          </a:xfrm>
          <a:prstGeom prst="rect">
            <a:avLst/>
          </a:prstGeom>
        </p:spPr>
        <p:txBody>
          <a:bodyPr wrap="none">
            <a:spAutoFit/>
          </a:bodyPr>
          <a:lstStyle/>
          <a:p>
            <a:r>
              <a:rPr lang="en-US" altLang="zh-CN" sz="3200" dirty="0" smtClean="0">
                <a:solidFill>
                  <a:schemeClr val="tx1"/>
                </a:solidFill>
                <a:latin typeface="方正兰亭黑简体" panose="02000000000000000000" pitchFamily="2" charset="-122"/>
                <a:ea typeface="方正兰亭黑简体" panose="02000000000000000000" pitchFamily="2" charset="-122"/>
              </a:rPr>
              <a:t>SIG</a:t>
            </a:r>
            <a:r>
              <a:rPr lang="zh-CN" altLang="en-US" sz="3200" dirty="0" smtClean="0">
                <a:solidFill>
                  <a:schemeClr val="tx1"/>
                </a:solidFill>
                <a:latin typeface="方正兰亭黑简体" panose="02000000000000000000" pitchFamily="2" charset="-122"/>
                <a:ea typeface="方正兰亭黑简体" panose="02000000000000000000" pitchFamily="2" charset="-122"/>
              </a:rPr>
              <a:t>孵化项目</a:t>
            </a:r>
            <a:r>
              <a:rPr lang="zh-CN" altLang="en-US" sz="3200" dirty="0" smtClean="0">
                <a:latin typeface="方正兰亭黑简体" panose="02000000000000000000" pitchFamily="2" charset="-122"/>
                <a:ea typeface="方正兰亭黑简体" panose="02000000000000000000" pitchFamily="2" charset="-122"/>
              </a:rPr>
              <a:t>出口质量要求</a:t>
            </a:r>
            <a:endParaRPr lang="zh-CN" altLang="en-US" sz="3200" dirty="0"/>
          </a:p>
        </p:txBody>
      </p:sp>
      <p:sp>
        <p:nvSpPr>
          <p:cNvPr id="5" name="Rectangle 3"/>
          <p:cNvSpPr>
            <a:spLocks noChangeArrowheads="1"/>
          </p:cNvSpPr>
          <p:nvPr/>
        </p:nvSpPr>
        <p:spPr bwMode="auto">
          <a:xfrm>
            <a:off x="348400" y="8751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50218620"/>
              </p:ext>
            </p:extLst>
          </p:nvPr>
        </p:nvGraphicFramePr>
        <p:xfrm>
          <a:off x="478425" y="804556"/>
          <a:ext cx="11559832" cy="6701558"/>
        </p:xfrm>
        <a:graphic>
          <a:graphicData uri="http://schemas.openxmlformats.org/drawingml/2006/table">
            <a:tbl>
              <a:tblPr/>
              <a:tblGrid>
                <a:gridCol w="600098"/>
                <a:gridCol w="549641"/>
                <a:gridCol w="841498"/>
                <a:gridCol w="5533292"/>
                <a:gridCol w="4035303"/>
              </a:tblGrid>
              <a:tr h="122686">
                <a:tc>
                  <a:txBody>
                    <a:bodyPr/>
                    <a:lstStyle/>
                    <a:p>
                      <a:pPr algn="l" rtl="0" fontAlgn="ctr"/>
                      <a:r>
                        <a:rPr lang="zh-CN" altLang="en-US" sz="1000" b="1" i="0" u="none" strike="noStrike" dirty="0">
                          <a:solidFill>
                            <a:srgbClr val="FFFFFF"/>
                          </a:solidFill>
                          <a:effectLst/>
                          <a:latin typeface="方正兰亭黑简体" panose="02000000000000000000" pitchFamily="2" charset="-122"/>
                          <a:ea typeface="方正兰亭黑简体" panose="02000000000000000000" pitchFamily="2" charset="-122"/>
                        </a:rPr>
                        <a:t>场景</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rtl="0" fontAlgn="ctr"/>
                      <a:r>
                        <a:rPr lang="zh-CN" altLang="en-US" sz="1000" b="1" i="0" u="none" strike="noStrike">
                          <a:solidFill>
                            <a:srgbClr val="FFFFFF"/>
                          </a:solidFill>
                          <a:effectLst/>
                          <a:latin typeface="方正兰亭黑简体" panose="02000000000000000000" pitchFamily="2" charset="-122"/>
                          <a:ea typeface="方正兰亭黑简体" panose="02000000000000000000" pitchFamily="2" charset="-122"/>
                        </a:rPr>
                        <a:t>大类</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rtl="0" fontAlgn="ctr"/>
                      <a:r>
                        <a:rPr lang="zh-CN" altLang="en-US" sz="1000" b="1" i="0" u="none" strike="noStrike" dirty="0">
                          <a:solidFill>
                            <a:srgbClr val="FFFFFF"/>
                          </a:solidFill>
                          <a:effectLst/>
                          <a:latin typeface="方正兰亭黑简体" panose="02000000000000000000" pitchFamily="2" charset="-122"/>
                          <a:ea typeface="方正兰亭黑简体" panose="02000000000000000000" pitchFamily="2" charset="-122"/>
                        </a:rPr>
                        <a:t>子类</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rtl="0" fontAlgn="ctr"/>
                      <a:r>
                        <a:rPr lang="zh-CN" altLang="en-US" sz="1000" b="1" i="0" u="none" strike="noStrike">
                          <a:solidFill>
                            <a:srgbClr val="FFFFFF"/>
                          </a:solidFill>
                          <a:effectLst/>
                          <a:latin typeface="方正兰亭黑简体" panose="02000000000000000000" pitchFamily="2" charset="-122"/>
                          <a:ea typeface="方正兰亭黑简体" panose="02000000000000000000" pitchFamily="2" charset="-122"/>
                        </a:rPr>
                        <a:t>要求</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rtl="0" fontAlgn="ctr"/>
                      <a:r>
                        <a:rPr lang="zh-CN" altLang="en-US" sz="1000" b="1" i="0" u="none" strike="noStrike" dirty="0">
                          <a:solidFill>
                            <a:srgbClr val="FFFFFF"/>
                          </a:solidFill>
                          <a:effectLst/>
                          <a:latin typeface="方正兰亭黑简体" panose="02000000000000000000" pitchFamily="2" charset="-122"/>
                          <a:ea typeface="方正兰亭黑简体" panose="02000000000000000000" pitchFamily="2" charset="-122"/>
                        </a:rPr>
                        <a:t>审查方式</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22686">
                <a:tc>
                  <a:txBody>
                    <a:bodyPr/>
                    <a:lstStyle/>
                    <a:p>
                      <a:pPr algn="l" rtl="0" fontAlgn="ctr"/>
                      <a:r>
                        <a:rPr lang="en-US" sz="1000" b="0" i="0" u="none" strike="noStrike" dirty="0">
                          <a:effectLst/>
                          <a:latin typeface="方正兰亭黑简体" panose="02000000000000000000" pitchFamily="2" charset="-122"/>
                          <a:ea typeface="方正兰亭黑简体" panose="02000000000000000000" pitchFamily="2" charset="-122"/>
                        </a:rPr>
                        <a:t>SIG</a:t>
                      </a:r>
                      <a:r>
                        <a:rPr lang="zh-CN" altLang="en-US" sz="1000" b="0" i="0" u="none" strike="noStrike" dirty="0">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基础</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代码</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项目编码必须满足社区编码规范，通过社区代码质量扫描。</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工具：通过社区代码基础质量门禁</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2727">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基础</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资料</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项目首页简明扼要地描述本项目的功能。</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a:t>
                      </a:r>
                      <a:r>
                        <a:rPr lang="en-US" altLang="zh-CN" sz="1000" b="0" i="0" u="none" strike="noStrike">
                          <a:effectLst/>
                          <a:latin typeface="方正兰亭黑简体" panose="02000000000000000000" pitchFamily="2" charset="-122"/>
                          <a:ea typeface="方正兰亭黑简体" panose="02000000000000000000" pitchFamily="2" charset="-122"/>
                        </a:rPr>
                        <a:t>+</a:t>
                      </a:r>
                      <a:r>
                        <a:rPr lang="zh-CN" altLang="en-US" sz="1000" b="0" i="0" u="none" strike="noStrike">
                          <a:effectLst/>
                          <a:latin typeface="方正兰亭黑简体" panose="02000000000000000000" pitchFamily="2" charset="-122"/>
                          <a:ea typeface="方正兰亭黑简体" panose="02000000000000000000" pitchFamily="2" charset="-122"/>
                        </a:rPr>
                        <a:t>人工：通过社区</a:t>
                      </a:r>
                      <a:r>
                        <a:rPr lang="en-US" altLang="zh-CN" sz="1000" b="0" i="0" u="none" strike="noStrike">
                          <a:effectLst/>
                          <a:latin typeface="方正兰亭黑简体" panose="02000000000000000000" pitchFamily="2" charset="-122"/>
                          <a:ea typeface="方正兰亭黑简体" panose="02000000000000000000" pitchFamily="2" charset="-122"/>
                        </a:rPr>
                        <a:t>OAT</a:t>
                      </a:r>
                      <a:r>
                        <a:rPr lang="zh-CN" altLang="en-US" sz="1000" b="0" i="0" u="none" strike="noStrike">
                          <a:effectLst/>
                          <a:latin typeface="方正兰亭黑简体" panose="02000000000000000000" pitchFamily="2" charset="-122"/>
                          <a:ea typeface="方正兰亭黑简体" panose="02000000000000000000" pitchFamily="2" charset="-122"/>
                        </a:rPr>
                        <a:t>工具门禁，检查</a:t>
                      </a:r>
                      <a:r>
                        <a:rPr lang="en-US" altLang="zh-CN" sz="1000" b="0" i="0" u="none" strike="noStrike">
                          <a:effectLst/>
                          <a:latin typeface="方正兰亭黑简体" panose="02000000000000000000" pitchFamily="2" charset="-122"/>
                          <a:ea typeface="方正兰亭黑简体" panose="02000000000000000000" pitchFamily="2" charset="-122"/>
                        </a:rPr>
                        <a:t>README</a:t>
                      </a:r>
                      <a:r>
                        <a:rPr lang="zh-CN" altLang="en-US" sz="1000" b="0" i="0" u="none" strike="noStrike">
                          <a:effectLst/>
                          <a:latin typeface="方正兰亭黑简体" panose="02000000000000000000" pitchFamily="2" charset="-122"/>
                          <a:ea typeface="方正兰亭黑简体" panose="02000000000000000000" pitchFamily="2" charset="-122"/>
                        </a:rPr>
                        <a:t>文档命名及归档位置；人工检查</a:t>
                      </a:r>
                      <a:r>
                        <a:rPr lang="en-US" altLang="zh-CN" sz="1000" b="0" i="0" u="none" strike="noStrike">
                          <a:effectLst/>
                          <a:latin typeface="方正兰亭黑简体" panose="02000000000000000000" pitchFamily="2" charset="-122"/>
                          <a:ea typeface="方正兰亭黑简体" panose="02000000000000000000" pitchFamily="2" charset="-122"/>
                        </a:rPr>
                        <a:t>README</a:t>
                      </a:r>
                      <a:r>
                        <a:rPr lang="zh-CN" altLang="en-US" sz="1000" b="0" i="0" u="none" strike="noStrike">
                          <a:effectLst/>
                          <a:latin typeface="方正兰亭黑简体" panose="02000000000000000000" pitchFamily="2" charset="-122"/>
                          <a:ea typeface="方正兰亭黑简体" panose="02000000000000000000" pitchFamily="2" charset="-122"/>
                        </a:rPr>
                        <a:t>文档内容是否清晰描述本项目的功能</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基础</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资料</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项目在清晰的位置提供构建本项目的指导文档。</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人工：检查</a:t>
                      </a:r>
                      <a:r>
                        <a:rPr lang="en-US" altLang="zh-CN" sz="1000" b="0" i="0" u="none" strike="noStrike">
                          <a:effectLst/>
                          <a:latin typeface="方正兰亭黑简体" panose="02000000000000000000" pitchFamily="2" charset="-122"/>
                          <a:ea typeface="方正兰亭黑简体" panose="02000000000000000000" pitchFamily="2" charset="-122"/>
                        </a:rPr>
                        <a:t>README</a:t>
                      </a:r>
                      <a:r>
                        <a:rPr lang="zh-CN" altLang="en-US" sz="1000" b="0" i="0" u="none" strike="noStrike">
                          <a:effectLst/>
                          <a:latin typeface="方正兰亭黑简体" panose="02000000000000000000" pitchFamily="2" charset="-122"/>
                          <a:ea typeface="方正兰亭黑简体" panose="02000000000000000000" pitchFamily="2" charset="-122"/>
                        </a:rPr>
                        <a:t>是否包含构建指导</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基础</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资料</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项目在清晰的位置提供本项目的对外接口文档。</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人工：检查是否包含对外</a:t>
                      </a:r>
                      <a:r>
                        <a:rPr lang="en-US" altLang="zh-CN" sz="1000" b="0" i="0" u="none" strike="noStrike">
                          <a:effectLst/>
                          <a:latin typeface="方正兰亭黑简体" panose="02000000000000000000" pitchFamily="2" charset="-122"/>
                          <a:ea typeface="方正兰亭黑简体" panose="02000000000000000000" pitchFamily="2" charset="-122"/>
                        </a:rPr>
                        <a:t>API</a:t>
                      </a:r>
                      <a:r>
                        <a:rPr lang="zh-CN" altLang="en-US" sz="1000" b="0" i="0" u="none" strike="noStrike">
                          <a:effectLst/>
                          <a:latin typeface="方正兰亭黑简体" panose="02000000000000000000" pitchFamily="2" charset="-122"/>
                          <a:ea typeface="方正兰亭黑简体" panose="02000000000000000000" pitchFamily="2" charset="-122"/>
                        </a:rPr>
                        <a:t>文档</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基础</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资料</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提供英文文档，并能处理反馈的英文问题。</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人工：检查英文资料以及</a:t>
                      </a:r>
                      <a:r>
                        <a:rPr lang="en-US" altLang="zh-CN" sz="1000" b="0" i="0" u="none" strike="noStrike">
                          <a:effectLst/>
                          <a:latin typeface="方正兰亭黑简体" panose="02000000000000000000" pitchFamily="2" charset="-122"/>
                          <a:ea typeface="方正兰亭黑简体" panose="02000000000000000000" pitchFamily="2" charset="-122"/>
                        </a:rPr>
                        <a:t>Issue</a:t>
                      </a:r>
                      <a:r>
                        <a:rPr lang="zh-CN" altLang="en-US" sz="1000" b="0" i="0" u="none" strike="noStrike">
                          <a:effectLst/>
                          <a:latin typeface="方正兰亭黑简体" panose="02000000000000000000" pitchFamily="2" charset="-122"/>
                          <a:ea typeface="方正兰亭黑简体" panose="02000000000000000000" pitchFamily="2" charset="-122"/>
                        </a:rPr>
                        <a:t>中英文问题的答复</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2727">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法务</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许可证</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项目包含的许可证为</a:t>
                      </a:r>
                      <a:r>
                        <a:rPr lang="en-US" altLang="zh-CN" sz="1000" b="0" i="0" u="none" strike="noStrike" dirty="0">
                          <a:effectLst/>
                          <a:latin typeface="方正兰亭黑简体" panose="02000000000000000000" pitchFamily="2" charset="-122"/>
                          <a:ea typeface="方正兰亭黑简体" panose="02000000000000000000" pitchFamily="2" charset="-122"/>
                        </a:rPr>
                        <a:t>OSI</a:t>
                      </a:r>
                      <a:r>
                        <a:rPr lang="zh-CN" altLang="en-US" sz="1000" b="0" i="0" u="none" strike="noStrike" dirty="0">
                          <a:effectLst/>
                          <a:latin typeface="方正兰亭黑简体" panose="02000000000000000000" pitchFamily="2" charset="-122"/>
                          <a:ea typeface="方正兰亭黑简体" panose="02000000000000000000" pitchFamily="2" charset="-122"/>
                        </a:rPr>
                        <a:t>批准的，且其许可证及其依赖软件的许可证不会比</a:t>
                      </a:r>
                      <a:r>
                        <a:rPr lang="en-US" altLang="zh-CN" sz="1000" b="0" i="0" u="none" strike="noStrike" dirty="0" err="1">
                          <a:effectLst/>
                          <a:latin typeface="方正兰亭黑简体" panose="02000000000000000000" pitchFamily="2" charset="-122"/>
                          <a:ea typeface="方正兰亭黑简体" panose="02000000000000000000" pitchFamily="2" charset="-122"/>
                        </a:rPr>
                        <a:t>OpenHarmony</a:t>
                      </a:r>
                      <a:r>
                        <a:rPr lang="zh-CN" altLang="en-US" sz="1000" b="0" i="0" u="none" strike="noStrike" dirty="0">
                          <a:effectLst/>
                          <a:latin typeface="方正兰亭黑简体" panose="02000000000000000000" pitchFamily="2" charset="-122"/>
                          <a:ea typeface="方正兰亭黑简体" panose="02000000000000000000" pitchFamily="2" charset="-122"/>
                        </a:rPr>
                        <a:t>项目的许可证添加更多的限制。</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a:t>
                      </a:r>
                      <a:r>
                        <a:rPr lang="en-US" altLang="zh-CN" sz="1000" b="0" i="0" u="none" strike="noStrike">
                          <a:effectLst/>
                          <a:latin typeface="方正兰亭黑简体" panose="02000000000000000000" pitchFamily="2" charset="-122"/>
                          <a:ea typeface="方正兰亭黑简体" panose="02000000000000000000" pitchFamily="2" charset="-122"/>
                        </a:rPr>
                        <a:t>+</a:t>
                      </a:r>
                      <a:r>
                        <a:rPr lang="zh-CN" altLang="en-US" sz="1000" b="0" i="0" u="none" strike="noStrike">
                          <a:effectLst/>
                          <a:latin typeface="方正兰亭黑简体" panose="02000000000000000000" pitchFamily="2" charset="-122"/>
                          <a:ea typeface="方正兰亭黑简体" panose="02000000000000000000" pitchFamily="2" charset="-122"/>
                        </a:rPr>
                        <a:t>人工：通过社区</a:t>
                      </a:r>
                      <a:r>
                        <a:rPr lang="en-US" altLang="zh-CN" sz="1000" b="0" i="0" u="none" strike="noStrike">
                          <a:effectLst/>
                          <a:latin typeface="方正兰亭黑简体" panose="02000000000000000000" pitchFamily="2" charset="-122"/>
                          <a:ea typeface="方正兰亭黑简体" panose="02000000000000000000" pitchFamily="2" charset="-122"/>
                        </a:rPr>
                        <a:t>OAT</a:t>
                      </a:r>
                      <a:r>
                        <a:rPr lang="zh-CN" altLang="en-US" sz="1000" b="0" i="0" u="none" strike="noStrike">
                          <a:effectLst/>
                          <a:latin typeface="方正兰亭黑简体" panose="02000000000000000000" pitchFamily="2" charset="-122"/>
                          <a:ea typeface="方正兰亭黑简体" panose="02000000000000000000" pitchFamily="2" charset="-122"/>
                        </a:rPr>
                        <a:t>工具门禁，检查项目的许可证兼容性，如果存在问题人工与律师确认</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2727">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法务</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许可证</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项目依赖的库必须是开源软件，可公开获得。</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a:t>
                      </a:r>
                      <a:r>
                        <a:rPr lang="en-US" altLang="zh-CN" sz="1000" b="0" i="0" u="none" strike="noStrike">
                          <a:effectLst/>
                          <a:latin typeface="方正兰亭黑简体" panose="02000000000000000000" pitchFamily="2" charset="-122"/>
                          <a:ea typeface="方正兰亭黑简体" panose="02000000000000000000" pitchFamily="2" charset="-122"/>
                        </a:rPr>
                        <a:t>+</a:t>
                      </a:r>
                      <a:r>
                        <a:rPr lang="zh-CN" altLang="en-US" sz="1000" b="0" i="0" u="none" strike="noStrike">
                          <a:effectLst/>
                          <a:latin typeface="方正兰亭黑简体" panose="02000000000000000000" pitchFamily="2" charset="-122"/>
                          <a:ea typeface="方正兰亭黑简体" panose="02000000000000000000" pitchFamily="2" charset="-122"/>
                        </a:rPr>
                        <a:t>人工：通过社区</a:t>
                      </a:r>
                      <a:r>
                        <a:rPr lang="en-US" altLang="zh-CN" sz="1000" b="0" i="0" u="none" strike="noStrike">
                          <a:effectLst/>
                          <a:latin typeface="方正兰亭黑简体" panose="02000000000000000000" pitchFamily="2" charset="-122"/>
                          <a:ea typeface="方正兰亭黑简体" panose="02000000000000000000" pitchFamily="2" charset="-122"/>
                        </a:rPr>
                        <a:t>FOSSSCAN</a:t>
                      </a:r>
                      <a:r>
                        <a:rPr lang="zh-CN" altLang="en-US" sz="1000" b="0" i="0" u="none" strike="noStrike">
                          <a:effectLst/>
                          <a:latin typeface="方正兰亭黑简体" panose="02000000000000000000" pitchFamily="2" charset="-122"/>
                          <a:ea typeface="方正兰亭黑简体" panose="02000000000000000000" pitchFamily="2" charset="-122"/>
                        </a:rPr>
                        <a:t>门禁扫描三方代码匹配度，人工确认是否是开源软件</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法务</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许可证</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项目的许可证文件在项目仓库中的标准位置并且命名符合社区规范。</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工具：通过社区</a:t>
                      </a:r>
                      <a:r>
                        <a:rPr lang="en-US" altLang="zh-CN" sz="1000" b="0" i="0" u="none" strike="noStrike">
                          <a:effectLst/>
                          <a:latin typeface="方正兰亭黑简体" panose="02000000000000000000" pitchFamily="2" charset="-122"/>
                          <a:ea typeface="方正兰亭黑简体" panose="02000000000000000000" pitchFamily="2" charset="-122"/>
                        </a:rPr>
                        <a:t>OAT</a:t>
                      </a:r>
                      <a:r>
                        <a:rPr lang="zh-CN" altLang="en-US" sz="1000" b="0" i="0" u="none" strike="noStrike">
                          <a:effectLst/>
                          <a:latin typeface="方正兰亭黑简体" panose="02000000000000000000" pitchFamily="2" charset="-122"/>
                          <a:ea typeface="方正兰亭黑简体" panose="02000000000000000000" pitchFamily="2" charset="-122"/>
                        </a:rPr>
                        <a:t>工具门禁，检查项目的</a:t>
                      </a:r>
                      <a:r>
                        <a:rPr lang="en-US" altLang="zh-CN" sz="1000" b="0" i="0" u="none" strike="noStrike">
                          <a:effectLst/>
                          <a:latin typeface="方正兰亭黑简体" panose="02000000000000000000" pitchFamily="2" charset="-122"/>
                          <a:ea typeface="方正兰亭黑简体" panose="02000000000000000000" pitchFamily="2" charset="-122"/>
                        </a:rPr>
                        <a:t>LICENSE</a:t>
                      </a:r>
                      <a:r>
                        <a:rPr lang="zh-CN" altLang="en-US" sz="1000" b="0" i="0" u="none" strike="noStrike">
                          <a:effectLst/>
                          <a:latin typeface="方正兰亭黑简体" panose="02000000000000000000" pitchFamily="2" charset="-122"/>
                          <a:ea typeface="方正兰亭黑简体" panose="02000000000000000000" pitchFamily="2" charset="-122"/>
                        </a:rPr>
                        <a:t>文件</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2727">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法务</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知识产权</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项目的所有源码必须包含许可头与版权声明。</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工具：通过社区</a:t>
                      </a:r>
                      <a:r>
                        <a:rPr lang="en-US" altLang="zh-CN" sz="1000" b="0" i="0" u="none" strike="noStrike">
                          <a:effectLst/>
                          <a:latin typeface="方正兰亭黑简体" panose="02000000000000000000" pitchFamily="2" charset="-122"/>
                          <a:ea typeface="方正兰亭黑简体" panose="02000000000000000000" pitchFamily="2" charset="-122"/>
                        </a:rPr>
                        <a:t>OAT</a:t>
                      </a:r>
                      <a:r>
                        <a:rPr lang="zh-CN" altLang="en-US" sz="1000" b="0" i="0" u="none" strike="noStrike">
                          <a:effectLst/>
                          <a:latin typeface="方正兰亭黑简体" panose="02000000000000000000" pitchFamily="2" charset="-122"/>
                          <a:ea typeface="方正兰亭黑简体" panose="02000000000000000000" pitchFamily="2" charset="-122"/>
                        </a:rPr>
                        <a:t>工具门禁，检查项目所有文件是否包含正确的许可头与版权头</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法务</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知识产权</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项目新开发代码为独立自主开发。</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工具：通过社区</a:t>
                      </a:r>
                      <a:r>
                        <a:rPr lang="en-US" altLang="zh-CN" sz="1000" b="0" i="0" u="none" strike="noStrike">
                          <a:effectLst/>
                          <a:latin typeface="方正兰亭黑简体" panose="02000000000000000000" pitchFamily="2" charset="-122"/>
                          <a:ea typeface="方正兰亭黑简体" panose="02000000000000000000" pitchFamily="2" charset="-122"/>
                        </a:rPr>
                        <a:t>FOSSSCAN</a:t>
                      </a:r>
                      <a:r>
                        <a:rPr lang="zh-CN" altLang="en-US" sz="1000" b="0" i="0" u="none" strike="noStrike">
                          <a:effectLst/>
                          <a:latin typeface="方正兰亭黑简体" panose="02000000000000000000" pitchFamily="2" charset="-122"/>
                          <a:ea typeface="方正兰亭黑简体" panose="02000000000000000000" pitchFamily="2" charset="-122"/>
                        </a:rPr>
                        <a:t>门禁扫描自研代码，不存在三方代码片断</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2727">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法务</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知识产权</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a:t>
                      </a:r>
                      <a:r>
                        <a:rPr lang="en-US" sz="1000" b="0" i="0" u="none" strike="noStrike" dirty="0">
                          <a:effectLst/>
                          <a:latin typeface="方正兰亭黑简体" panose="02000000000000000000" pitchFamily="2" charset="-122"/>
                          <a:ea typeface="方正兰亭黑简体" panose="02000000000000000000" pitchFamily="2" charset="-122"/>
                        </a:rPr>
                        <a:t>Committer</a:t>
                      </a:r>
                      <a:r>
                        <a:rPr lang="zh-CN" altLang="en-US" sz="1000" b="0" i="0" u="none" strike="noStrike" dirty="0">
                          <a:effectLst/>
                          <a:latin typeface="方正兰亭黑简体" panose="02000000000000000000" pitchFamily="2" charset="-122"/>
                          <a:ea typeface="方正兰亭黑简体" panose="02000000000000000000" pitchFamily="2" charset="-122"/>
                        </a:rPr>
                        <a:t>都签署</a:t>
                      </a:r>
                      <a:r>
                        <a:rPr lang="en-US" sz="1000" b="0" i="0" u="none" strike="noStrike" dirty="0">
                          <a:effectLst/>
                          <a:latin typeface="方正兰亭黑简体" panose="02000000000000000000" pitchFamily="2" charset="-122"/>
                          <a:ea typeface="方正兰亭黑简体" panose="02000000000000000000" pitchFamily="2" charset="-122"/>
                        </a:rPr>
                        <a:t>CLA</a:t>
                      </a:r>
                      <a:r>
                        <a:rPr lang="zh-CN" altLang="en-US" sz="1000" b="0" i="0" u="none" strike="noStrike" dirty="0">
                          <a:effectLst/>
                          <a:latin typeface="方正兰亭黑简体" panose="02000000000000000000" pitchFamily="2" charset="-122"/>
                          <a:ea typeface="方正兰亭黑简体" panose="02000000000000000000" pitchFamily="2" charset="-122"/>
                        </a:rPr>
                        <a:t>协议</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a:t>
                      </a:r>
                      <a:r>
                        <a:rPr lang="en-US" altLang="zh-CN" sz="1000" b="0" i="0" u="none" strike="noStrike">
                          <a:effectLst/>
                          <a:latin typeface="方正兰亭黑简体" panose="02000000000000000000" pitchFamily="2" charset="-122"/>
                          <a:ea typeface="方正兰亭黑简体" panose="02000000000000000000" pitchFamily="2" charset="-122"/>
                        </a:rPr>
                        <a:t>+</a:t>
                      </a:r>
                      <a:r>
                        <a:rPr lang="zh-CN" altLang="en-US" sz="1000" b="0" i="0" u="none" strike="noStrike">
                          <a:effectLst/>
                          <a:latin typeface="方正兰亭黑简体" panose="02000000000000000000" pitchFamily="2" charset="-122"/>
                          <a:ea typeface="方正兰亭黑简体" panose="02000000000000000000" pitchFamily="2" charset="-122"/>
                        </a:rPr>
                        <a:t>人工：工具检测代码提交者是否签署</a:t>
                      </a:r>
                      <a:r>
                        <a:rPr lang="en-US" altLang="zh-CN" sz="1000" b="0" i="0" u="none" strike="noStrike">
                          <a:effectLst/>
                          <a:latin typeface="方正兰亭黑简体" panose="02000000000000000000" pitchFamily="2" charset="-122"/>
                          <a:ea typeface="方正兰亭黑简体" panose="02000000000000000000" pitchFamily="2" charset="-122"/>
                        </a:rPr>
                        <a:t>CLA</a:t>
                      </a:r>
                      <a:r>
                        <a:rPr lang="zh-CN" altLang="en-US" sz="1000" b="0" i="0" u="none" strike="noStrike">
                          <a:effectLst/>
                          <a:latin typeface="方正兰亭黑简体" panose="02000000000000000000" pitchFamily="2" charset="-122"/>
                          <a:ea typeface="方正兰亭黑简体" panose="02000000000000000000" pitchFamily="2" charset="-122"/>
                        </a:rPr>
                        <a:t>，人工审核</a:t>
                      </a:r>
                      <a:r>
                        <a:rPr lang="en-US" altLang="zh-CN" sz="1000" b="0" i="0" u="none" strike="noStrike">
                          <a:effectLst/>
                          <a:latin typeface="方正兰亭黑简体" panose="02000000000000000000" pitchFamily="2" charset="-122"/>
                          <a:ea typeface="方正兰亭黑简体" panose="02000000000000000000" pitchFamily="2" charset="-122"/>
                        </a:rPr>
                        <a:t>CLA</a:t>
                      </a:r>
                      <a:r>
                        <a:rPr lang="zh-CN" altLang="en-US" sz="1000" b="0" i="0" u="none" strike="noStrike">
                          <a:effectLst/>
                          <a:latin typeface="方正兰亭黑简体" panose="02000000000000000000" pitchFamily="2" charset="-122"/>
                          <a:ea typeface="方正兰亭黑简体" panose="02000000000000000000" pitchFamily="2" charset="-122"/>
                        </a:rPr>
                        <a:t>协议签署</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法务</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独立性</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项目独立于任何公司或组织的影响，项目成员至少来自两个不同的组织或个人</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人工：人工审核项目成员</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7975">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质量</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可构建</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项目必须支持从源代码构建出可工作的系统，且应该仅使用业界可公开获得的构建工具。</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a:t>
                      </a:r>
                      <a:r>
                        <a:rPr lang="en-US" altLang="zh-CN" sz="1000" b="0" i="0" u="none" strike="noStrike">
                          <a:effectLst/>
                          <a:latin typeface="方正兰亭黑简体" panose="02000000000000000000" pitchFamily="2" charset="-122"/>
                          <a:ea typeface="方正兰亭黑简体" panose="02000000000000000000" pitchFamily="2" charset="-122"/>
                        </a:rPr>
                        <a:t>+</a:t>
                      </a:r>
                      <a:r>
                        <a:rPr lang="zh-CN" altLang="en-US" sz="1000" b="0" i="0" u="none" strike="noStrike">
                          <a:effectLst/>
                          <a:latin typeface="方正兰亭黑简体" panose="02000000000000000000" pitchFamily="2" charset="-122"/>
                          <a:ea typeface="方正兰亭黑简体" panose="02000000000000000000" pitchFamily="2" charset="-122"/>
                        </a:rPr>
                        <a:t>人工：参考构建指导即可快速完成自动化构建 </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2727">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质量</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可测试</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项目必须提供完备的测试用例，覆盖大部分逻辑分支及所有外部接口，且支持</a:t>
                      </a:r>
                      <a:r>
                        <a:rPr lang="en-US" altLang="zh-CN" sz="1000" b="0" i="0" u="none" strike="noStrike" dirty="0" err="1">
                          <a:effectLst/>
                          <a:latin typeface="方正兰亭黑简体" panose="02000000000000000000" pitchFamily="2" charset="-122"/>
                          <a:ea typeface="方正兰亭黑简体" panose="02000000000000000000" pitchFamily="2" charset="-122"/>
                        </a:rPr>
                        <a:t>OpenHarmony</a:t>
                      </a:r>
                      <a:r>
                        <a:rPr lang="zh-CN" altLang="en-US" sz="1000" b="0" i="0" u="none" strike="noStrike" dirty="0">
                          <a:effectLst/>
                          <a:latin typeface="方正兰亭黑简体" panose="02000000000000000000" pitchFamily="2" charset="-122"/>
                          <a:ea typeface="方正兰亭黑简体" panose="02000000000000000000" pitchFamily="2" charset="-122"/>
                        </a:rPr>
                        <a:t>社区测试套件实现构建自动测试。</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工具：自动化测试套件，覆盖率</a:t>
                      </a:r>
                      <a:r>
                        <a:rPr lang="en-US" altLang="zh-CN" sz="1000" b="0" i="0" u="none" strike="noStrike">
                          <a:effectLst/>
                          <a:latin typeface="方正兰亭黑简体" panose="02000000000000000000" pitchFamily="2" charset="-122"/>
                          <a:ea typeface="方正兰亭黑简体" panose="02000000000000000000" pitchFamily="2" charset="-122"/>
                        </a:rPr>
                        <a:t>&gt;85%</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7975">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质量</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安全</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项目使用的加密算法必须是安全的、公开的加密算法及协议，不得使用已被破解的加密算法及协议。</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工具：安全扫描工具</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2727">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质量</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安全</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项目必须使用密码学安全的随机数生成器生成所有加密密钥和随机数，并且不得使用密码学不安全的生成器</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工具：安全扫描工具</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7975">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质量</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安全</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项目被公开超过</a:t>
                      </a:r>
                      <a:r>
                        <a:rPr lang="en-US" altLang="zh-CN" sz="1000" b="0" i="0" u="none" strike="noStrike" dirty="0">
                          <a:effectLst/>
                          <a:latin typeface="方正兰亭黑简体" panose="02000000000000000000" pitchFamily="2" charset="-122"/>
                          <a:ea typeface="方正兰亭黑简体" panose="02000000000000000000" pitchFamily="2" charset="-122"/>
                        </a:rPr>
                        <a:t>60</a:t>
                      </a:r>
                      <a:r>
                        <a:rPr lang="zh-CN" altLang="en-US" sz="1000" b="0" i="0" u="none" strike="noStrike" dirty="0">
                          <a:effectLst/>
                          <a:latin typeface="方正兰亭黑简体" panose="02000000000000000000" pitchFamily="2" charset="-122"/>
                          <a:ea typeface="方正兰亭黑简体" panose="02000000000000000000" pitchFamily="2" charset="-122"/>
                        </a:rPr>
                        <a:t>天的中等或更高严重程度的漏洞必须被修复，所有致命漏洞必须完成修复。</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工具：安全扫描工具</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7975">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质量</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兼容性</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项目高度重视后向兼容，明确记录了任何不兼容的变更，并提供工具和文档帮助用户升级。</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工具：自动化测试套件</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项目运作</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问题响应</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项目必须提供</a:t>
                      </a:r>
                      <a:r>
                        <a:rPr lang="en-US" altLang="zh-CN" sz="1000" b="0" i="0" u="none" strike="noStrike">
                          <a:effectLst/>
                          <a:latin typeface="方正兰亭黑简体" panose="02000000000000000000" pitchFamily="2" charset="-122"/>
                          <a:ea typeface="方正兰亭黑简体" panose="02000000000000000000" pitchFamily="2" charset="-122"/>
                        </a:rPr>
                        <a:t>Issues</a:t>
                      </a:r>
                      <a:r>
                        <a:rPr lang="zh-CN" altLang="en-US" sz="1000" b="0" i="0" u="none" strike="noStrike">
                          <a:effectLst/>
                          <a:latin typeface="方正兰亭黑简体" panose="02000000000000000000" pitchFamily="2" charset="-122"/>
                          <a:ea typeface="方正兰亭黑简体" panose="02000000000000000000" pitchFamily="2" charset="-122"/>
                        </a:rPr>
                        <a:t>跟踪所有问题。</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人工：审核</a:t>
                      </a:r>
                      <a:r>
                        <a:rPr lang="en-US" sz="1000" b="0" i="0" u="none" strike="noStrike">
                          <a:effectLst/>
                          <a:latin typeface="方正兰亭黑简体" panose="02000000000000000000" pitchFamily="2" charset="-122"/>
                          <a:ea typeface="方正兰亭黑简体" panose="02000000000000000000" pitchFamily="2" charset="-122"/>
                        </a:rPr>
                        <a:t>Issues</a:t>
                      </a:r>
                      <a:r>
                        <a:rPr lang="zh-CN" altLang="en-US" sz="1000" b="0" i="0" u="none" strike="noStrike">
                          <a:effectLst/>
                          <a:latin typeface="方正兰亭黑简体" panose="02000000000000000000" pitchFamily="2" charset="-122"/>
                          <a:ea typeface="方正兰亭黑简体" panose="02000000000000000000" pitchFamily="2" charset="-122"/>
                        </a:rPr>
                        <a:t>清单</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项目运作</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问题响应</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项目必须响应过去</a:t>
                      </a:r>
                      <a:r>
                        <a:rPr lang="en-US" altLang="zh-CN" sz="1000" b="0" i="0" u="none" strike="noStrike" dirty="0">
                          <a:effectLst/>
                          <a:latin typeface="方正兰亭黑简体" panose="02000000000000000000" pitchFamily="2" charset="-122"/>
                          <a:ea typeface="方正兰亭黑简体" panose="02000000000000000000" pitchFamily="2" charset="-122"/>
                        </a:rPr>
                        <a:t>2~12</a:t>
                      </a:r>
                      <a:r>
                        <a:rPr lang="zh-CN" altLang="en-US" sz="1000" b="0" i="0" u="none" strike="noStrike" dirty="0">
                          <a:effectLst/>
                          <a:latin typeface="方正兰亭黑简体" panose="02000000000000000000" pitchFamily="2" charset="-122"/>
                          <a:ea typeface="方正兰亭黑简体" panose="02000000000000000000" pitchFamily="2" charset="-122"/>
                        </a:rPr>
                        <a:t>个月的大多数</a:t>
                      </a:r>
                      <a:r>
                        <a:rPr lang="en-US" altLang="zh-CN" sz="1000" b="0" i="0" u="none" strike="noStrike" dirty="0">
                          <a:effectLst/>
                          <a:latin typeface="方正兰亭黑简体" panose="02000000000000000000" pitchFamily="2" charset="-122"/>
                          <a:ea typeface="方正兰亭黑简体" panose="02000000000000000000" pitchFamily="2" charset="-122"/>
                        </a:rPr>
                        <a:t>Issues</a:t>
                      </a:r>
                      <a:r>
                        <a:rPr lang="zh-CN" altLang="en-US" sz="1000" b="0" i="0" u="none" strike="noStrike" dirty="0">
                          <a:effectLst/>
                          <a:latin typeface="方正兰亭黑简体" panose="02000000000000000000" pitchFamily="2" charset="-122"/>
                          <a:ea typeface="方正兰亭黑简体" panose="02000000000000000000" pitchFamily="2" charset="-122"/>
                        </a:rPr>
                        <a:t>（</a:t>
                      </a:r>
                      <a:r>
                        <a:rPr lang="en-US" altLang="zh-CN" sz="1000" b="0" i="0" u="none" strike="noStrike" dirty="0">
                          <a:effectLst/>
                          <a:latin typeface="方正兰亭黑简体" panose="02000000000000000000" pitchFamily="2" charset="-122"/>
                          <a:ea typeface="方正兰亭黑简体" panose="02000000000000000000" pitchFamily="2" charset="-122"/>
                        </a:rPr>
                        <a:t>&gt;80%)</a:t>
                      </a:r>
                      <a:r>
                        <a:rPr lang="zh-CN" altLang="en-US" sz="1000" b="0" i="0" u="none" strike="noStrike" dirty="0">
                          <a:effectLst/>
                          <a:latin typeface="方正兰亭黑简体" panose="02000000000000000000" pitchFamily="2" charset="-122"/>
                          <a:ea typeface="方正兰亭黑简体" panose="02000000000000000000" pitchFamily="2" charset="-122"/>
                        </a:rPr>
                        <a:t>。</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a:t>
                      </a:r>
                      <a:r>
                        <a:rPr lang="en-US" altLang="zh-CN" sz="1000" b="0" i="0" u="none" strike="noStrike">
                          <a:effectLst/>
                          <a:latin typeface="方正兰亭黑简体" panose="02000000000000000000" pitchFamily="2" charset="-122"/>
                          <a:ea typeface="方正兰亭黑简体" panose="02000000000000000000" pitchFamily="2" charset="-122"/>
                        </a:rPr>
                        <a:t>+</a:t>
                      </a:r>
                      <a:r>
                        <a:rPr lang="zh-CN" altLang="en-US" sz="1000" b="0" i="0" u="none" strike="noStrike">
                          <a:effectLst/>
                          <a:latin typeface="方正兰亭黑简体" panose="02000000000000000000" pitchFamily="2" charset="-122"/>
                          <a:ea typeface="方正兰亭黑简体" panose="02000000000000000000" pitchFamily="2" charset="-122"/>
                        </a:rPr>
                        <a:t>人工：社区</a:t>
                      </a:r>
                      <a:r>
                        <a:rPr lang="en-US" altLang="zh-CN" sz="1000" b="0" i="0" u="none" strike="noStrike">
                          <a:effectLst/>
                          <a:latin typeface="方正兰亭黑简体" panose="02000000000000000000" pitchFamily="2" charset="-122"/>
                          <a:ea typeface="方正兰亭黑简体" panose="02000000000000000000" pitchFamily="2" charset="-122"/>
                        </a:rPr>
                        <a:t>Issue</a:t>
                      </a:r>
                      <a:r>
                        <a:rPr lang="zh-CN" altLang="en-US" sz="1000" b="0" i="0" u="none" strike="noStrike">
                          <a:effectLst/>
                          <a:latin typeface="方正兰亭黑简体" panose="02000000000000000000" pitchFamily="2" charset="-122"/>
                          <a:ea typeface="方正兰亭黑简体" panose="02000000000000000000" pitchFamily="2" charset="-122"/>
                        </a:rPr>
                        <a:t>平台统计问题关闭情况，人工审核</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项目运作</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问题响应</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项目在过去</a:t>
                      </a:r>
                      <a:r>
                        <a:rPr lang="en-US" altLang="zh-CN" sz="1000" b="0" i="0" u="none" strike="noStrike" dirty="0">
                          <a:effectLst/>
                          <a:latin typeface="方正兰亭黑简体" panose="02000000000000000000" pitchFamily="2" charset="-122"/>
                          <a:ea typeface="方正兰亭黑简体" panose="02000000000000000000" pitchFamily="2" charset="-122"/>
                        </a:rPr>
                        <a:t>6</a:t>
                      </a:r>
                      <a:r>
                        <a:rPr lang="zh-CN" altLang="en-US" sz="1000" b="0" i="0" u="none" strike="noStrike" dirty="0">
                          <a:effectLst/>
                          <a:latin typeface="方正兰亭黑简体" panose="02000000000000000000" pitchFamily="2" charset="-122"/>
                          <a:ea typeface="方正兰亭黑简体" panose="02000000000000000000" pitchFamily="2" charset="-122"/>
                        </a:rPr>
                        <a:t>个月收到的任何漏洞报告的初始响应时间必须小于或等于</a:t>
                      </a:r>
                      <a:r>
                        <a:rPr lang="en-US" altLang="zh-CN" sz="1000" b="0" i="0" u="none" strike="noStrike" dirty="0">
                          <a:effectLst/>
                          <a:latin typeface="方正兰亭黑简体" panose="02000000000000000000" pitchFamily="2" charset="-122"/>
                          <a:ea typeface="方正兰亭黑简体" panose="02000000000000000000" pitchFamily="2" charset="-122"/>
                        </a:rPr>
                        <a:t>14</a:t>
                      </a:r>
                      <a:r>
                        <a:rPr lang="zh-CN" altLang="en-US" sz="1000" b="0" i="0" u="none" strike="noStrike" dirty="0">
                          <a:effectLst/>
                          <a:latin typeface="方正兰亭黑简体" panose="02000000000000000000" pitchFamily="2" charset="-122"/>
                          <a:ea typeface="方正兰亭黑简体" panose="02000000000000000000" pitchFamily="2" charset="-122"/>
                        </a:rPr>
                        <a:t>天。</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人工：审核漏洞报告的响应记录</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2727">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配置管理</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变更控制</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项目的源代码库必须记录所有的变更，包括什么人什么时候修改了什么，所有代码必须明确记录其来源，对于贡献者的提交要详细记录其代码来源信息。</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人工：人工审核代码变更日志</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配置管理</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版本发布过程</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项目的发布过程是文档化的，且可重复发布生成一致的发布包。</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a:t>
                      </a:r>
                      <a:r>
                        <a:rPr lang="en-US" altLang="zh-CN" sz="1000" b="0" i="0" u="none" strike="noStrike">
                          <a:effectLst/>
                          <a:latin typeface="方正兰亭黑简体" panose="02000000000000000000" pitchFamily="2" charset="-122"/>
                          <a:ea typeface="方正兰亭黑简体" panose="02000000000000000000" pitchFamily="2" charset="-122"/>
                        </a:rPr>
                        <a:t>+</a:t>
                      </a:r>
                      <a:r>
                        <a:rPr lang="zh-CN" altLang="en-US" sz="1000" b="0" i="0" u="none" strike="noStrike">
                          <a:effectLst/>
                          <a:latin typeface="方正兰亭黑简体" panose="02000000000000000000" pitchFamily="2" charset="-122"/>
                          <a:ea typeface="方正兰亭黑简体" panose="02000000000000000000" pitchFamily="2" charset="-122"/>
                        </a:rPr>
                        <a:t>人工：参考构建指导完成版本发布，并且发布包内容一致。</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7975">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配置管理</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版本格式</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项目发布的版本由源码组成，要求使用标准和开放的存档格式进行分发，确保持续可读。</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人工：审核发布包内容</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配置管理</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版本签名</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项目发布的版本与提供数字签名并带有哈希值以验证其内容。</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工具</a:t>
                      </a:r>
                      <a:r>
                        <a:rPr lang="en-US" altLang="zh-CN" sz="1000" b="0" i="0" u="none" strike="noStrike">
                          <a:effectLst/>
                          <a:latin typeface="方正兰亭黑简体" panose="02000000000000000000" pitchFamily="2" charset="-122"/>
                          <a:ea typeface="方正兰亭黑简体" panose="02000000000000000000" pitchFamily="2" charset="-122"/>
                        </a:rPr>
                        <a:t>+</a:t>
                      </a:r>
                      <a:r>
                        <a:rPr lang="zh-CN" altLang="en-US" sz="1000" b="0" i="0" u="none" strike="noStrike">
                          <a:effectLst/>
                          <a:latin typeface="方正兰亭黑简体" panose="02000000000000000000" pitchFamily="2" charset="-122"/>
                          <a:ea typeface="方正兰亭黑简体" panose="02000000000000000000" pitchFamily="2" charset="-122"/>
                        </a:rPr>
                        <a:t>人工：参考指导生成哈希值并与发布的哈希值对比</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配置管理</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版本号</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项目发布的版本都必须具有唯一版本标识符，且满足社区版本命名规则。</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人工：审核版本号与社区命名规则是否一致</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2727">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配置管理</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版本说明</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项目发布的版本都必须提供清晰明了的版本变更说明，明确升级带来什么影响，以便用户决定是否升级。如涉及安全漏洞修复，须明确列举修改了哪些公开的漏洞。</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人工：审核</a:t>
                      </a:r>
                      <a:r>
                        <a:rPr lang="en-US" sz="1000" b="0" i="0" u="none" strike="noStrike">
                          <a:effectLst/>
                          <a:latin typeface="方正兰亭黑简体" panose="02000000000000000000" pitchFamily="2" charset="-122"/>
                          <a:ea typeface="方正兰亭黑简体" panose="02000000000000000000" pitchFamily="2" charset="-122"/>
                        </a:rPr>
                        <a:t>RELEASE NOTES</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协作</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文化</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项目的所有重要讨论都以书面方式记录在项目的正式沟通渠道上。</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人工：审核项目会议纪要</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686">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协作</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文化</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项目维护一个具备决策权的贡献者的公开列表，</a:t>
                      </a:r>
                      <a:r>
                        <a:rPr lang="en-US" altLang="zh-CN"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管理小组由这些贡献者组成。</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人工：审核人员清单</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2727">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协作</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文化</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项目的决策由</a:t>
                      </a:r>
                      <a:r>
                        <a:rPr lang="en-US" altLang="zh-CN"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协商一致给出，决策结论记录在项目的正式沟通渠道上，并充分考虑了社区成员的意见。</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人工：审核项目会议纪要</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7975">
                <a:tc>
                  <a:txBody>
                    <a:bodyPr/>
                    <a:lstStyle/>
                    <a:p>
                      <a:pPr algn="l" rtl="0" fontAlgn="ctr"/>
                      <a:r>
                        <a:rPr lang="en-US" sz="1000" b="0" i="0" u="none" strike="noStrike">
                          <a:effectLst/>
                          <a:latin typeface="方正兰亭黑简体" panose="02000000000000000000" pitchFamily="2" charset="-122"/>
                          <a:ea typeface="方正兰亭黑简体" panose="02000000000000000000" pitchFamily="2" charset="-122"/>
                        </a:rPr>
                        <a:t>SIG</a:t>
                      </a:r>
                      <a:r>
                        <a:rPr lang="zh-CN" altLang="en-US" sz="1000" b="0" i="0" u="none" strike="noStrike">
                          <a:effectLst/>
                          <a:latin typeface="方正兰亭黑简体" panose="02000000000000000000" pitchFamily="2" charset="-122"/>
                          <a:ea typeface="方正兰亭黑简体" panose="02000000000000000000" pitchFamily="2" charset="-122"/>
                        </a:rPr>
                        <a:t>毕业</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协作</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文化</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a:effectLst/>
                          <a:latin typeface="方正兰亭黑简体" panose="02000000000000000000" pitchFamily="2" charset="-122"/>
                          <a:ea typeface="方正兰亭黑简体" panose="02000000000000000000" pitchFamily="2" charset="-122"/>
                        </a:rPr>
                        <a:t>项目运作中对于讨论不充分或意见不完全一致的问题，使用记录在案的投票规则建立共识。</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000" b="0" i="0" u="none" strike="noStrike" dirty="0">
                          <a:effectLst/>
                          <a:latin typeface="方正兰亭黑简体" panose="02000000000000000000" pitchFamily="2" charset="-122"/>
                          <a:ea typeface="方正兰亭黑简体" panose="02000000000000000000" pitchFamily="2" charset="-122"/>
                        </a:rPr>
                        <a:t>人工：审核项目会议纪要</a:t>
                      </a:r>
                    </a:p>
                  </a:txBody>
                  <a:tcPr marL="3358" marR="3358" marT="33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07283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8400" y="219781"/>
            <a:ext cx="2997937" cy="584775"/>
          </a:xfrm>
          <a:prstGeom prst="rect">
            <a:avLst/>
          </a:prstGeom>
        </p:spPr>
        <p:txBody>
          <a:bodyPr wrap="none">
            <a:spAutoFit/>
          </a:bodyPr>
          <a:lstStyle/>
          <a:p>
            <a:r>
              <a:rPr lang="en-US" altLang="zh-CN" sz="3200" dirty="0" smtClean="0">
                <a:latin typeface="方正兰亭黑简体" panose="02000000000000000000" pitchFamily="2" charset="-122"/>
                <a:ea typeface="方正兰亭黑简体" panose="02000000000000000000" pitchFamily="2" charset="-122"/>
              </a:rPr>
              <a:t>SIG</a:t>
            </a:r>
            <a:r>
              <a:rPr lang="zh-CN" altLang="en-US" sz="3200" dirty="0" smtClean="0">
                <a:latin typeface="方正兰亭黑简体" panose="02000000000000000000" pitchFamily="2" charset="-122"/>
                <a:ea typeface="方正兰亭黑简体" panose="02000000000000000000" pitchFamily="2" charset="-122"/>
              </a:rPr>
              <a:t>软件仓</a:t>
            </a:r>
            <a:r>
              <a:rPr lang="zh-CN" altLang="en-US" sz="3200" dirty="0" smtClean="0">
                <a:latin typeface="方正兰亭黑简体" panose="02000000000000000000" pitchFamily="2" charset="-122"/>
                <a:ea typeface="方正兰亭黑简体" panose="02000000000000000000" pitchFamily="2" charset="-122"/>
              </a:rPr>
              <a:t>信息</a:t>
            </a:r>
            <a:endParaRPr lang="zh-CN" altLang="en-US" sz="3200" dirty="0"/>
          </a:p>
        </p:txBody>
      </p:sp>
      <p:sp>
        <p:nvSpPr>
          <p:cNvPr id="5" name="Rectangle 3"/>
          <p:cNvSpPr>
            <a:spLocks noChangeArrowheads="1"/>
          </p:cNvSpPr>
          <p:nvPr/>
        </p:nvSpPr>
        <p:spPr bwMode="auto">
          <a:xfrm>
            <a:off x="348400" y="8751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3"/>
          <p:cNvSpPr>
            <a:spLocks noChangeArrowheads="1"/>
          </p:cNvSpPr>
          <p:nvPr/>
        </p:nvSpPr>
        <p:spPr bwMode="auto">
          <a:xfrm>
            <a:off x="348400" y="68691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6" name="Picture 2" descr="C:\Users\c00402741\AppData\Roaming\eSpace_Desktop\UserData\c00402741\imagefiles\originalImgfiles\07102B9A-44E7-4305-B74C-0E8842572D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206" y="804556"/>
            <a:ext cx="11303240" cy="5877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975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8400" y="219781"/>
            <a:ext cx="4087979" cy="584775"/>
          </a:xfrm>
          <a:prstGeom prst="rect">
            <a:avLst/>
          </a:prstGeom>
        </p:spPr>
        <p:txBody>
          <a:bodyPr wrap="none">
            <a:spAutoFit/>
          </a:bodyPr>
          <a:lstStyle/>
          <a:p>
            <a:r>
              <a:rPr lang="zh-CN" altLang="en-US" sz="3200" dirty="0" smtClean="0">
                <a:latin typeface="方正兰亭黑简体" panose="02000000000000000000" pitchFamily="2" charset="-122"/>
                <a:ea typeface="方正兰亭黑简体" panose="02000000000000000000" pitchFamily="2" charset="-122"/>
              </a:rPr>
              <a:t>针对对应的仓提交</a:t>
            </a:r>
            <a:r>
              <a:rPr lang="en-US" altLang="zh-CN" sz="3200" dirty="0" smtClean="0">
                <a:latin typeface="方正兰亭黑简体" panose="02000000000000000000" pitchFamily="2" charset="-122"/>
                <a:ea typeface="方正兰亭黑简体" panose="02000000000000000000" pitchFamily="2" charset="-122"/>
              </a:rPr>
              <a:t>PR</a:t>
            </a:r>
            <a:endParaRPr lang="zh-CN" altLang="en-US" sz="3200" dirty="0"/>
          </a:p>
        </p:txBody>
      </p:sp>
      <p:sp>
        <p:nvSpPr>
          <p:cNvPr id="5" name="Rectangle 3"/>
          <p:cNvSpPr>
            <a:spLocks noChangeArrowheads="1"/>
          </p:cNvSpPr>
          <p:nvPr/>
        </p:nvSpPr>
        <p:spPr bwMode="auto">
          <a:xfrm>
            <a:off x="348400" y="8751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1070707" y="985185"/>
            <a:ext cx="10574215" cy="646331"/>
          </a:xfrm>
          <a:prstGeom prst="rect">
            <a:avLst/>
          </a:prstGeom>
        </p:spPr>
        <p:txBody>
          <a:bodyPr wrap="square">
            <a:spAutoFit/>
          </a:bodyPr>
          <a:lstStyle/>
          <a:p>
            <a:r>
              <a:rPr lang="en-US" altLang="zh-CN" u="sng" dirty="0">
                <a:solidFill>
                  <a:srgbClr val="0563C1"/>
                </a:solidFill>
                <a:latin typeface="Calibri" panose="020F0502020204030204" pitchFamily="34" charset="0"/>
                <a:hlinkClick r:id="rId3"/>
              </a:rPr>
              <a:t>https://gitee.com/openharmony/docs/blob/master/zh-cn/contribute/%E8%B4%A1%E7%8C%AE%E6%B5%81%E7%A8%8B.md</a:t>
            </a:r>
            <a:endParaRPr lang="zh-CN" altLang="en-US" dirty="0"/>
          </a:p>
        </p:txBody>
      </p:sp>
      <p:sp>
        <p:nvSpPr>
          <p:cNvPr id="6" name="文本框 5"/>
          <p:cNvSpPr txBox="1"/>
          <p:nvPr/>
        </p:nvSpPr>
        <p:spPr>
          <a:xfrm>
            <a:off x="348400" y="985185"/>
            <a:ext cx="1116947" cy="369332"/>
          </a:xfrm>
          <a:prstGeom prst="rect">
            <a:avLst/>
          </a:prstGeom>
          <a:noFill/>
        </p:spPr>
        <p:txBody>
          <a:bodyPr wrap="square" rtlCol="0">
            <a:spAutoFit/>
          </a:bodyPr>
          <a:lstStyle/>
          <a:p>
            <a:r>
              <a:rPr lang="zh-CN" altLang="en-US" dirty="0">
                <a:latin typeface="方正兰亭黑简体" panose="02000000000000000000" pitchFamily="2" charset="-122"/>
                <a:ea typeface="方正兰亭黑简体" panose="02000000000000000000" pitchFamily="2" charset="-122"/>
              </a:rPr>
              <a:t>参考</a:t>
            </a:r>
            <a:r>
              <a:rPr lang="zh-CN" altLang="en-US" dirty="0" smtClean="0">
                <a:latin typeface="方正兰亭黑简体" panose="02000000000000000000" pitchFamily="2" charset="-122"/>
                <a:ea typeface="方正兰亭黑简体" panose="02000000000000000000" pitchFamily="2" charset="-122"/>
              </a:rPr>
              <a:t>：</a:t>
            </a:r>
            <a:endParaRPr lang="zh-CN" altLang="en-US" dirty="0">
              <a:latin typeface="方正兰亭黑简体" panose="02000000000000000000" pitchFamily="2" charset="-122"/>
              <a:ea typeface="方正兰亭黑简体" panose="02000000000000000000" pitchFamily="2" charset="-122"/>
            </a:endParaRPr>
          </a:p>
        </p:txBody>
      </p:sp>
      <p:sp>
        <p:nvSpPr>
          <p:cNvPr id="7" name="Rectangle 2"/>
          <p:cNvSpPr>
            <a:spLocks noChangeArrowheads="1"/>
          </p:cNvSpPr>
          <p:nvPr/>
        </p:nvSpPr>
        <p:spPr bwMode="auto">
          <a:xfrm>
            <a:off x="348400" y="2062351"/>
            <a:ext cx="112965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参考相关规范，如设计规范及代码风格。</a:t>
            </a: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hlinkClick r:id="rId4"/>
              </a:rPr>
              <a:t>https://gitee.com/openharmony/docs/blob/master/zh-cn/contribute/%E8%B4%A1%E7%8C%AE%E4%BB%A3%E7%A0%81.md</a:t>
            </a:r>
            <a:endParaRPr kumimoji="0" lang="en-US" altLang="zh-CN" sz="800" b="0" i="0" u="none" strike="noStrike" cap="none" normalizeH="0" baseline="0" dirty="0" smtClean="0">
              <a:ln>
                <a:noFill/>
              </a:ln>
              <a:solidFill>
                <a:schemeClr val="tx1"/>
              </a:solidFill>
              <a:effectLst/>
            </a:endParaRPr>
          </a:p>
        </p:txBody>
      </p:sp>
      <p:pic>
        <p:nvPicPr>
          <p:cNvPr id="5121" name="Picture 1" descr="cid:image006.png@01D77341.29233280"/>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226329" y="2630173"/>
            <a:ext cx="8420100" cy="41823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348400" y="68691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93640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1510</Words>
  <Application>Microsoft Office PowerPoint</Application>
  <PresentationFormat>宽屏</PresentationFormat>
  <Paragraphs>234</Paragraphs>
  <Slides>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方正兰亭黑简体</vt: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Caijun (Bruce)</dc:creator>
  <cp:lastModifiedBy>Caijun (Bruce)</cp:lastModifiedBy>
  <cp:revision>96</cp:revision>
  <dcterms:created xsi:type="dcterms:W3CDTF">2021-07-12T02:14:50Z</dcterms:created>
  <dcterms:modified xsi:type="dcterms:W3CDTF">2021-07-15T02:07:41Z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(2)KtQ772dmtGNmPJt+EpwXHyTdazfX/89DjV7QgCfSIInee5wfoxJNXx1gVteJYxqeV5Z/Gp+t
1aGE5o/HMiVve/o4a8RX0K5pkEhiK6GpotAM9k1fdRRDNQLmdLryqVdOFSxgGaIAEV0nSeXH
BcdBsJO2jqDkZ8F6QGka0O2i+cKWDLXOz5h/lwWtTCYwbXgvxmpxxPcavj1mr3MsbQ+xmiYi
KfvM8DX5JgV2RYAuTv</vt:lpwstr>
  </property>
  <property fmtid="{D5CDD505-2E9C-101B-9397-08002B2CF9AE}" pid="3" name="_2015_ms_pID_7253431">
    <vt:lpwstr>s0HmsLjC669L3NlP/3gvtnxbkab8RpEfGcggyqZu0TmNv3evMOcz2f
kcLLgjmdnei+IU/lGb/7wLrwqx+B50Ii9G6VpXosQBIWUV/EkdJ9KVbdTehr+GYKNLommcuu
QqWsJSHXlH4//nseS0OWvjejSvSd/J7p5a+C7SQhfjWtpus/oSSjbM4uedqhIgMuCCo=</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1625751015</vt:lpwstr>
  </property>
</Properties>
</file>