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634" r:id="rId4"/>
    <p:sldId id="651" r:id="rId5"/>
    <p:sldId id="652" r:id="rId6"/>
    <p:sldId id="653" r:id="rId7"/>
    <p:sldId id="649" r:id="rId8"/>
    <p:sldId id="617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7D31"/>
    <a:srgbClr val="638ACF"/>
    <a:srgbClr val="009999"/>
    <a:srgbClr val="29CAFF"/>
    <a:srgbClr val="00B0F0"/>
    <a:srgbClr val="1BAEB5"/>
    <a:srgbClr val="0097C0"/>
    <a:srgbClr val="75D0E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3855" autoAdjust="0"/>
  </p:normalViewPr>
  <p:slideViewPr>
    <p:cSldViewPr snapToGrid="0">
      <p:cViewPr varScale="1">
        <p:scale>
          <a:sx n="119" d="100"/>
          <a:sy n="119" d="100"/>
        </p:scale>
        <p:origin x="620" y="68"/>
      </p:cViewPr>
      <p:guideLst>
        <p:guide orient="horz" pos="2134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DD492-8D4E-4E1E-ABBC-7A7FC7A6A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89B3-8D2E-4BDC-9BC4-EC22764DE6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979D-131D-4DD9-934D-BB722E5FE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2D1D-4786-46F8-8BBB-5CBD7662AA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7479318" y="4074174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hyperlink" Target="https://gitee.com/delphi-tang/python-for-hos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68340" y="2358459"/>
            <a:ext cx="405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 Python SIG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3810" y="3581953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唐佐林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0874" y="229317"/>
            <a:ext cx="418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00585" y="1674273"/>
            <a:ext cx="4551125" cy="3934148"/>
            <a:chOff x="4169" y="1341"/>
            <a:chExt cx="7962" cy="6991"/>
          </a:xfrm>
        </p:grpSpPr>
        <p:sp>
          <p:nvSpPr>
            <p:cNvPr id="8" name="任意多边形 7"/>
            <p:cNvSpPr/>
            <p:nvPr/>
          </p:nvSpPr>
          <p:spPr>
            <a:xfrm rot="16200000">
              <a:off x="6764" y="3915"/>
              <a:ext cx="2686" cy="5372"/>
            </a:xfrm>
            <a:custGeom>
              <a:avLst/>
              <a:gdLst>
                <a:gd name="connsiteX0" fmla="*/ 2686 w 2686"/>
                <a:gd name="connsiteY0" fmla="*/ 5372 h 5372"/>
                <a:gd name="connsiteX1" fmla="*/ 0 w 2686"/>
                <a:gd name="connsiteY1" fmla="*/ 2686 h 5372"/>
                <a:gd name="connsiteX2" fmla="*/ 2686 w 2686"/>
                <a:gd name="connsiteY2" fmla="*/ 0 h 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" h="5372">
                  <a:moveTo>
                    <a:pt x="2686" y="5372"/>
                  </a:moveTo>
                  <a:cubicBezTo>
                    <a:pt x="1203" y="5372"/>
                    <a:pt x="0" y="4169"/>
                    <a:pt x="0" y="2686"/>
                  </a:cubicBezTo>
                  <a:cubicBezTo>
                    <a:pt x="0" y="1203"/>
                    <a:pt x="1203" y="0"/>
                    <a:pt x="2686" y="0"/>
                  </a:cubicBezTo>
                </a:path>
              </a:pathLst>
            </a:custGeom>
            <a:solidFill>
              <a:srgbClr val="49CBD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421" y="2572"/>
              <a:ext cx="2686" cy="5372"/>
            </a:xfrm>
            <a:custGeom>
              <a:avLst/>
              <a:gdLst>
                <a:gd name="connsiteX0" fmla="*/ 2686 w 2686"/>
                <a:gd name="connsiteY0" fmla="*/ 5372 h 5372"/>
                <a:gd name="connsiteX1" fmla="*/ 0 w 2686"/>
                <a:gd name="connsiteY1" fmla="*/ 2686 h 5372"/>
                <a:gd name="connsiteX2" fmla="*/ 2686 w 2686"/>
                <a:gd name="connsiteY2" fmla="*/ 0 h 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6" h="5372">
                  <a:moveTo>
                    <a:pt x="2686" y="5372"/>
                  </a:moveTo>
                  <a:cubicBezTo>
                    <a:pt x="1203" y="5372"/>
                    <a:pt x="0" y="4169"/>
                    <a:pt x="0" y="2686"/>
                  </a:cubicBezTo>
                  <a:cubicBezTo>
                    <a:pt x="0" y="1203"/>
                    <a:pt x="1203" y="0"/>
                    <a:pt x="2686" y="0"/>
                  </a:cubicBezTo>
                </a:path>
              </a:pathLst>
            </a:custGeom>
            <a:solidFill>
              <a:srgbClr val="49CBD5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32" y="2184"/>
              <a:ext cx="6148" cy="6148"/>
            </a:xfrm>
            <a:prstGeom prst="ellipse">
              <a:avLst/>
            </a:prstGeom>
            <a:noFill/>
            <a:ln>
              <a:solidFill>
                <a:srgbClr val="0090B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公板</a:t>
              </a:r>
              <a:r>
                <a:rPr lang="en-US" altLang="zh-CN" sz="110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</a:t>
              </a:r>
              <a:endPara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030" y="1341"/>
              <a:ext cx="1940" cy="1828"/>
            </a:xfrm>
            <a:prstGeom prst="ellipse">
              <a:avLst/>
            </a:prstGeom>
            <a:solidFill>
              <a:srgbClr val="009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169" y="5066"/>
              <a:ext cx="2203" cy="2203"/>
            </a:xfrm>
            <a:prstGeom prst="ellipse">
              <a:avLst/>
            </a:prstGeom>
            <a:solidFill>
              <a:srgbClr val="009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硬件设备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提供商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0097" y="5066"/>
              <a:ext cx="2034" cy="2034"/>
            </a:xfrm>
            <a:prstGeom prst="ellipse">
              <a:avLst/>
            </a:prstGeom>
            <a:solidFill>
              <a:srgbClr val="009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Harmony OS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759" y="3911"/>
              <a:ext cx="2694" cy="2694"/>
            </a:xfrm>
            <a:prstGeom prst="ellipse">
              <a:avLst/>
            </a:prstGeom>
            <a:solidFill>
              <a:srgbClr val="0090B1"/>
            </a:solidFill>
            <a:ln>
              <a:noFill/>
            </a:ln>
            <a:effectLst>
              <a:outerShdw blurRad="127000" dir="5400000" algn="ctr" rotWithShape="0">
                <a:srgbClr val="0090B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SIG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6327" y="2375535"/>
            <a:ext cx="6769844" cy="2740660"/>
            <a:chOff x="1564" y="2262"/>
            <a:chExt cx="10029" cy="4174"/>
          </a:xfrm>
        </p:grpSpPr>
        <p:sp>
          <p:nvSpPr>
            <p:cNvPr id="20" name="矩形 19"/>
            <p:cNvSpPr/>
            <p:nvPr/>
          </p:nvSpPr>
          <p:spPr>
            <a:xfrm>
              <a:off x="1564" y="2533"/>
              <a:ext cx="10029" cy="3903"/>
            </a:xfrm>
            <a:prstGeom prst="rect">
              <a:avLst/>
            </a:prstGeom>
            <a:noFill/>
            <a:ln>
              <a:solidFill>
                <a:srgbClr val="0090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4"/>
            <p:cNvSpPr txBox="1"/>
            <p:nvPr/>
          </p:nvSpPr>
          <p:spPr>
            <a:xfrm>
              <a:off x="1830" y="3059"/>
              <a:ext cx="9763" cy="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rtl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 组旨在构建围绕OpenHarmony的软硬件生态，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语言的支持和软件开发等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指导，并维护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接口的支持与定制，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OpenHarmony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上的应用开发。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rtl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rtl="0">
                <a:lnSpc>
                  <a:spcPct val="11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SIG将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开发者（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，教育培训，非专业开发者）能够关注</a:t>
              </a: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OpenHarmony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，并使用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OpenHarmony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衍生系统上的应用程序。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30" y="2262"/>
              <a:ext cx="2999" cy="606"/>
            </a:xfrm>
            <a:prstGeom prst="rect">
              <a:avLst/>
            </a:prstGeom>
            <a:solidFill>
              <a:srgbClr val="0090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SIG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定位</a:t>
              </a:r>
              <a:endParaRPr lang="zh-CN" altLang="en-US"/>
            </a:p>
          </p:txBody>
        </p:sp>
      </p:grp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60874" y="229317"/>
            <a:ext cx="469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工作范围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22"/>
          <p:cNvSpPr/>
          <p:nvPr>
            <p:custDataLst>
              <p:tags r:id="rId1"/>
            </p:custDataLst>
          </p:nvPr>
        </p:nvSpPr>
        <p:spPr>
          <a:xfrm rot="5400000">
            <a:off x="5637531" y="3200397"/>
            <a:ext cx="3527802" cy="670282"/>
          </a:xfrm>
          <a:custGeom>
            <a:avLst/>
            <a:gdLst>
              <a:gd name="connsiteX0" fmla="*/ 0 w 3527802"/>
              <a:gd name="connsiteY0" fmla="*/ 0 h 670282"/>
              <a:gd name="connsiteX1" fmla="*/ 3527802 w 3527802"/>
              <a:gd name="connsiteY1" fmla="*/ 0 h 670282"/>
              <a:gd name="connsiteX2" fmla="*/ 3527802 w 3527802"/>
              <a:gd name="connsiteY2" fmla="*/ 670282 h 670282"/>
              <a:gd name="connsiteX3" fmla="*/ 0 w 3527802"/>
              <a:gd name="connsiteY3" fmla="*/ 670282 h 670282"/>
              <a:gd name="connsiteX4" fmla="*/ 0 w 3527802"/>
              <a:gd name="connsiteY4" fmla="*/ 0 h 67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7802" h="670282">
                <a:moveTo>
                  <a:pt x="0" y="0"/>
                </a:moveTo>
                <a:lnTo>
                  <a:pt x="3527802" y="0"/>
                </a:lnTo>
                <a:lnTo>
                  <a:pt x="3527802" y="670282"/>
                </a:lnTo>
                <a:lnTo>
                  <a:pt x="0" y="670282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90000" tIns="7620" rIns="90000" bIns="7620" numCol="1" spcCol="1270" anchor="ctr" anchorCtr="0">
            <a:normAutofit/>
          </a:bodyPr>
          <a:lstStyle/>
          <a:p>
            <a:pPr lvl="0" algn="ctr" defTabSz="5334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zh-CN" b="1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Python </a:t>
            </a:r>
            <a:r>
              <a:rPr lang="en-US" altLang="zh-CN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SIG</a:t>
            </a:r>
            <a:r>
              <a:rPr lang="zh-CN" altLang="en-US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筹办单位</a:t>
            </a:r>
            <a:endParaRPr lang="zh-CN" altLang="en-US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4" name="Content Placeholder 2"/>
          <p:cNvSpPr txBox="1"/>
          <p:nvPr>
            <p:custDataLst>
              <p:tags r:id="rId2"/>
            </p:custDataLst>
          </p:nvPr>
        </p:nvSpPr>
        <p:spPr>
          <a:xfrm>
            <a:off x="325755" y="932812"/>
            <a:ext cx="6614160" cy="558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为OpenHarmony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维护</a:t>
            </a:r>
            <a:r>
              <a:rPr lang="en-US" altLang="zh-CN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1000"/>
              </a:spcAft>
              <a:defRPr/>
            </a:pPr>
            <a:r>
              <a:rPr lang="en-US" altLang="zh-CN" sz="14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sz="14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将维护OpenHarmony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执行环境</a:t>
            </a:r>
            <a:r>
              <a:rPr lang="zh-CN" altLang="en-US" sz="14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，建设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OpenHarmony的</a:t>
            </a: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软件开发接口</a:t>
            </a:r>
            <a:endParaRPr lang="zh-CN" altLang="en-US" sz="14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indent="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None/>
              <a:defRPr/>
            </a:pPr>
            <a:endParaRPr lang="zh-CN" altLang="en-US" sz="14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环境在不同的支持</a:t>
            </a:r>
            <a:r>
              <a:rPr lang="en-US" altLang="zh-CN" sz="1600" b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OpenHarmony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的设备上的适</a:t>
            </a: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配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SIG将不断更新（移植）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和支持能够运行OpenHarmony系统的硬件设备</a:t>
            </a: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Aft>
                <a:spcPts val="1000"/>
              </a:spcAft>
              <a:buClrTx/>
              <a:buSzTx/>
              <a:buFont typeface="Arial" panose="020B0604020202020204" pitchFamily="34" charset="0"/>
              <a:defRPr/>
            </a:pPr>
            <a:endParaRPr lang="zh-CN" altLang="en-US" sz="14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能力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SIG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将根据硬件选择性适配</a:t>
            </a:r>
            <a:r>
              <a:rPr lang="en-US" altLang="zh-CN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 b="0" spc="1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软件开发接口</a:t>
            </a:r>
            <a:r>
              <a:rPr lang="zh-CN" altLang="en-US" sz="1600" b="0" spc="15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Aft>
                <a:spcPts val="1000"/>
              </a:spcAft>
              <a:defRPr/>
            </a:pPr>
            <a:endParaRPr lang="zh-CN" altLang="en-US" sz="14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生态扩展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Aft>
                <a:spcPts val="1000"/>
              </a:spcAft>
              <a:defRPr/>
            </a:pP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积极与开发者、高校和相关客户合作，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推动</a:t>
            </a:r>
            <a:r>
              <a:rPr lang="en-US" altLang="zh-CN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在OpenHarmony上的</a:t>
            </a:r>
            <a:r>
              <a:rPr lang="zh-CN" altLang="en-US" sz="1600" b="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应用生态建设</a:t>
            </a:r>
            <a:endParaRPr lang="zh-CN" altLang="en-US" sz="1600" b="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Freeform 23"/>
          <p:cNvSpPr/>
          <p:nvPr>
            <p:custDataLst>
              <p:tags r:id="rId3"/>
            </p:custDataLst>
          </p:nvPr>
        </p:nvSpPr>
        <p:spPr>
          <a:xfrm>
            <a:off x="8187055" y="1991360"/>
            <a:ext cx="3577156" cy="670560"/>
          </a:xfrm>
          <a:custGeom>
            <a:avLst/>
            <a:gdLst>
              <a:gd name="connsiteX0" fmla="*/ 0 w 2198526"/>
              <a:gd name="connsiteY0" fmla="*/ 0 h 670282"/>
              <a:gd name="connsiteX1" fmla="*/ 2198526 w 2198526"/>
              <a:gd name="connsiteY1" fmla="*/ 0 h 670282"/>
              <a:gd name="connsiteX2" fmla="*/ 2198526 w 2198526"/>
              <a:gd name="connsiteY2" fmla="*/ 670282 h 670282"/>
              <a:gd name="connsiteX3" fmla="*/ 0 w 2198526"/>
              <a:gd name="connsiteY3" fmla="*/ 670282 h 670282"/>
              <a:gd name="connsiteX4" fmla="*/ 0 w 2198526"/>
              <a:gd name="connsiteY4" fmla="*/ 0 h 67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526" h="670282">
                <a:moveTo>
                  <a:pt x="0" y="0"/>
                </a:moveTo>
                <a:lnTo>
                  <a:pt x="2198526" y="0"/>
                </a:lnTo>
                <a:lnTo>
                  <a:pt x="2198526" y="670282"/>
                </a:lnTo>
                <a:lnTo>
                  <a:pt x="0" y="670282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90000" tIns="46800" rIns="90000" bIns="46800" numCol="1" spcCol="1270" anchor="ctr" anchorCtr="0">
            <a:normAutofit/>
          </a:bodyPr>
          <a:lstStyle/>
          <a:p>
            <a:pPr marL="0" marR="0" lvl="0" indent="0" algn="ctr" defTabSz="533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成都狄泰未来科技有限公司</a:t>
            </a:r>
            <a:endParaRPr kumimoji="0" lang="zh-CN" altLang="en-US" sz="1800" b="1" i="0" u="none" strike="noStrike" kern="1200" cap="none" spc="30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 flipH="1">
            <a:off x="8094980" y="2326640"/>
            <a:ext cx="92075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cxnSp>
        <p:nvCxnSpPr>
          <p:cNvPr id="28" name="直接连接符 27"/>
          <p:cNvCxnSpPr/>
          <p:nvPr>
            <p:custDataLst>
              <p:tags r:id="rId5"/>
            </p:custDataLst>
          </p:nvPr>
        </p:nvCxnSpPr>
        <p:spPr>
          <a:xfrm flipH="1">
            <a:off x="8091805" y="2320290"/>
            <a:ext cx="1905" cy="2413635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 flipH="1">
            <a:off x="7736573" y="3444847"/>
            <a:ext cx="347612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38" name="Freeform 25"/>
          <p:cNvSpPr/>
          <p:nvPr>
            <p:custDataLst>
              <p:tags r:id="rId7"/>
            </p:custDataLst>
          </p:nvPr>
        </p:nvSpPr>
        <p:spPr>
          <a:xfrm>
            <a:off x="8187055" y="4390958"/>
            <a:ext cx="3577156" cy="670560"/>
          </a:xfrm>
          <a:custGeom>
            <a:avLst/>
            <a:gdLst>
              <a:gd name="connsiteX0" fmla="*/ 0 w 2198526"/>
              <a:gd name="connsiteY0" fmla="*/ 0 h 670282"/>
              <a:gd name="connsiteX1" fmla="*/ 2198526 w 2198526"/>
              <a:gd name="connsiteY1" fmla="*/ 0 h 670282"/>
              <a:gd name="connsiteX2" fmla="*/ 2198526 w 2198526"/>
              <a:gd name="connsiteY2" fmla="*/ 670282 h 670282"/>
              <a:gd name="connsiteX3" fmla="*/ 0 w 2198526"/>
              <a:gd name="connsiteY3" fmla="*/ 670282 h 670282"/>
              <a:gd name="connsiteX4" fmla="*/ 0 w 2198526"/>
              <a:gd name="connsiteY4" fmla="*/ 0 h 67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8526" h="670282">
                <a:moveTo>
                  <a:pt x="0" y="0"/>
                </a:moveTo>
                <a:lnTo>
                  <a:pt x="2198526" y="0"/>
                </a:lnTo>
                <a:lnTo>
                  <a:pt x="2198526" y="670282"/>
                </a:lnTo>
                <a:lnTo>
                  <a:pt x="0" y="670282"/>
                </a:lnTo>
                <a:lnTo>
                  <a:pt x="0" y="0"/>
                </a:lnTo>
                <a:close/>
              </a:path>
            </a:pathLst>
          </a:cu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90000" tIns="46800" rIns="90000" bIns="46800" numCol="1" spcCol="1270" anchor="ctr" anchorCtr="0">
            <a:normAutofit fontScale="92500"/>
          </a:bodyPr>
          <a:lstStyle/>
          <a:p>
            <a:pPr lvl="0" algn="ctr" defTabSz="5334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南京小熊派智能科技有限公司</a:t>
            </a:r>
            <a:endParaRPr lang="zh-CN" altLang="en-US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cxnSp>
        <p:nvCxnSpPr>
          <p:cNvPr id="39" name="直接连接符 38"/>
          <p:cNvCxnSpPr/>
          <p:nvPr>
            <p:custDataLst>
              <p:tags r:id="rId8"/>
            </p:custDataLst>
          </p:nvPr>
        </p:nvCxnSpPr>
        <p:spPr>
          <a:xfrm flipH="1">
            <a:off x="8094980" y="4726231"/>
            <a:ext cx="92075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360874" y="229317"/>
            <a:ext cx="469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124" y="775638"/>
            <a:ext cx="5366349" cy="4043062"/>
          </a:xfrm>
          <a:prstGeom prst="rect">
            <a:avLst/>
          </a:prstGeom>
        </p:spPr>
      </p:pic>
      <p:sp>
        <p:nvSpPr>
          <p:cNvPr id="7" name="Content Placeholder 2"/>
          <p:cNvSpPr txBox="1"/>
          <p:nvPr>
            <p:custDataLst>
              <p:tags r:id="rId2"/>
            </p:custDataLst>
          </p:nvPr>
        </p:nvSpPr>
        <p:spPr>
          <a:xfrm>
            <a:off x="325755" y="932813"/>
            <a:ext cx="6269278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当前工作状态</a:t>
            </a:r>
            <a:endParaRPr lang="en-US" altLang="zh-CN" sz="16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Pyhton</a:t>
            </a: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环境在 </a:t>
            </a:r>
            <a:r>
              <a:rPr lang="en-US" altLang="zh-CN" sz="1400" b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HarmonyOS</a:t>
            </a: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上的架构设计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可选引擎调研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Micro Python (for limited </a:t>
            </a:r>
            <a:r>
              <a:rPr lang="en-US" altLang="zh-CN" sz="140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device)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Standard Python (for rich device)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Jython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J2SE (for mobile and pad)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已完成的验证工作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Micro Python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剪裁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Hi3861 </a:t>
            </a:r>
            <a:r>
              <a:rPr lang="en-US" altLang="zh-CN" sz="140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设备上的执行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65" y="4917155"/>
            <a:ext cx="8715375" cy="1419225"/>
          </a:xfrm>
          <a:prstGeom prst="rect">
            <a:avLst/>
          </a:prstGeom>
        </p:spPr>
      </p:pic>
      <p:sp>
        <p:nvSpPr>
          <p:cNvPr id="8" name="矩形 7">
            <a:hlinkClick r:id="rId4"/>
          </p:cNvPr>
          <p:cNvSpPr/>
          <p:nvPr/>
        </p:nvSpPr>
        <p:spPr>
          <a:xfrm>
            <a:off x="760341" y="6362861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0000FF"/>
                </a:solidFill>
              </a:rPr>
              <a:t>https://gitee.com/delphi-tang/python-for-hos</a:t>
            </a:r>
            <a:endParaRPr lang="zh-CN" altLang="en-US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/>
          <p:cNvSpPr txBox="1"/>
          <p:nvPr/>
        </p:nvSpPr>
        <p:spPr>
          <a:xfrm>
            <a:off x="360874" y="229317"/>
            <a:ext cx="469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Content Placeholder 2"/>
          <p:cNvSpPr txBox="1"/>
          <p:nvPr>
            <p:custDataLst>
              <p:tags r:id="rId1"/>
            </p:custDataLst>
          </p:nvPr>
        </p:nvSpPr>
        <p:spPr>
          <a:xfrm>
            <a:off x="325755" y="788432"/>
            <a:ext cx="6269278" cy="55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下一步工作</a:t>
            </a:r>
            <a:endParaRPr lang="en-US" altLang="zh-CN" sz="16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99" y="1284552"/>
            <a:ext cx="10053314" cy="5573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325440" y="675596"/>
            <a:ext cx="11681033" cy="1587"/>
          </a:xfrm>
          <a:prstGeom prst="line">
            <a:avLst/>
          </a:prstGeom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19" tIns="45719" rIns="45719" bIns="45719" anchor="t"/>
          <a:lstStyle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0874" y="229317"/>
            <a:ext cx="4698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OpenHarmony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Python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工作思路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5892799" y="2550694"/>
            <a:ext cx="5967664" cy="3315368"/>
            <a:chOff x="2625557" y="2320758"/>
            <a:chExt cx="5967664" cy="3315368"/>
          </a:xfrm>
        </p:grpSpPr>
        <p:sp>
          <p:nvSpPr>
            <p:cNvPr id="117" name="椭圆 116"/>
            <p:cNvSpPr/>
            <p:nvPr/>
          </p:nvSpPr>
          <p:spPr>
            <a:xfrm>
              <a:off x="2625557" y="2320758"/>
              <a:ext cx="5967664" cy="331536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609473" y="3272588"/>
              <a:ext cx="3999832" cy="22245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443662" y="4203032"/>
              <a:ext cx="2331454" cy="114433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rgbClr val="002060"/>
                  </a:solidFill>
                </a:rPr>
                <a:t>IoT</a:t>
              </a:r>
              <a:r>
                <a:rPr lang="en-US" altLang="zh-CN" dirty="0" smtClean="0">
                  <a:solidFill>
                    <a:srgbClr val="002060"/>
                  </a:solidFill>
                </a:rPr>
                <a:t> Python API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91748" y="3636211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Rich Device Python API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237058" y="2705767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OpenHarmony</a:t>
              </a:r>
              <a:r>
                <a:rPr lang="en-US" altLang="zh-CN" dirty="0" smtClean="0"/>
                <a:t> Python API</a:t>
              </a:r>
              <a:endParaRPr lang="zh-CN" altLang="en-US" dirty="0"/>
            </a:p>
          </p:txBody>
        </p:sp>
      </p:grpSp>
      <p:sp>
        <p:nvSpPr>
          <p:cNvPr id="188" name="Content Placeholder 2"/>
          <p:cNvSpPr txBox="1"/>
          <p:nvPr>
            <p:custDataLst>
              <p:tags r:id="rId1"/>
            </p:custDataLst>
          </p:nvPr>
        </p:nvSpPr>
        <p:spPr>
          <a:xfrm>
            <a:off x="325755" y="932812"/>
            <a:ext cx="6269278" cy="558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/>
          <a:lstStyle>
            <a:defPPr>
              <a:defRPr lang="en-US"/>
            </a:defPPr>
            <a:lvl1pPr>
              <a:defRPr sz="2000" b="1">
                <a:solidFill>
                  <a:srgbClr val="000000">
                    <a:lumMod val="75000"/>
                    <a:lumOff val="25000"/>
                  </a:srgb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171450" lvl="0" indent="-171450" algn="l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6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工作思路</a:t>
            </a:r>
            <a:endParaRPr lang="en-US" altLang="zh-CN" sz="16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Micro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 (for limited </a:t>
            </a:r>
            <a:r>
              <a:rPr lang="en-US" altLang="zh-CN" sz="140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device)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定义外设操作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定义分布式软总线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Standard Python (for rich device)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定义外设操作 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en-US" altLang="zh-CN" sz="140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定义分布式软总线 </a:t>
            </a:r>
            <a:r>
              <a:rPr lang="en-US" altLang="zh-CN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1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en-US" altLang="zh-CN" sz="1400" spc="1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b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扩展软件包移植，如：</a:t>
            </a:r>
            <a:r>
              <a:rPr lang="en-US" altLang="zh-CN" sz="1400" b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40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Jython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for J2SE (for mobile and pad)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标准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软件包适配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085850" lvl="2" indent="-1714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定义与宿主 </a:t>
            </a:r>
            <a:r>
              <a:rPr lang="en-US" altLang="zh-CN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 </a:t>
            </a:r>
            <a:r>
              <a:rPr lang="zh-CN" altLang="en-US" sz="140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的交互方式</a:t>
            </a:r>
            <a:endParaRPr lang="en-US" altLang="zh-CN" sz="140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Aft>
                <a:spcPts val="1000"/>
              </a:spcAft>
              <a:defRPr/>
            </a:pPr>
            <a:endParaRPr lang="en-US" altLang="zh-CN" sz="1400" b="0" spc="1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"/>
          <p:cNvSpPr/>
          <p:nvPr/>
        </p:nvSpPr>
        <p:spPr>
          <a:xfrm>
            <a:off x="4618458" y="2978778"/>
            <a:ext cx="2955087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algn="ctr" defTabSz="171450">
              <a:lnSpc>
                <a:spcPct val="125000"/>
              </a:lnSpc>
            </a:pPr>
            <a:r>
              <a:rPr lang="en-US" altLang="zh-CN" sz="4800" dirty="0">
                <a:solidFill>
                  <a:srgbClr val="18AFD2"/>
                </a:solidFill>
                <a:latin typeface="Arial Black" panose="020B0A04020102020204" charset="0"/>
                <a:ea typeface="微软雅黑" panose="020B0503020204020204" pitchFamily="34" charset="-122"/>
                <a:sym typeface="FZYouH_509R"/>
              </a:rPr>
              <a:t>THANKS</a:t>
            </a:r>
            <a:endParaRPr lang="en-US" altLang="zh-CN" sz="4800" dirty="0">
              <a:solidFill>
                <a:srgbClr val="18AFD2"/>
              </a:solidFill>
              <a:latin typeface="Arial Black" panose="020B0A04020102020204" charset="0"/>
              <a:ea typeface="微软雅黑" panose="020B0503020204020204" pitchFamily="34" charset="-122"/>
              <a:sym typeface="FZYouH_509R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h_f*1_1_1"/>
  <p:tag name="KSO_WM_TEMPLATE_CATEGORY" val="diagram"/>
  <p:tag name="KSO_WM_TEMPLATE_INDEX" val="20200202"/>
  <p:tag name="KSO_WM_UNIT_LAYERLEVEL" val="1_1_1"/>
  <p:tag name="KSO_WM_TAG_VERSION" val="1.0"/>
  <p:tag name="KSO_WM_BEAUTIFY_FLAG" val="#wm#"/>
  <p:tag name="KSO_WM_UNIT_ISCONTENTSTITLE" val="0"/>
  <p:tag name="KSO_WM_UNIT_NOCLEAR" val="0"/>
  <p:tag name="KSO_WM_UNIT_VALUE" val="28"/>
  <p:tag name="KSO_WM_DIAGRAM_GROUP_CODE" val="n1-1"/>
  <p:tag name="KSO_WM_UNIT_TYPE" val="n_h_f"/>
  <p:tag name="KSO_WM_UNIT_INDEX" val="1_1_1"/>
  <p:tag name="KSO_WM_UNIT_PRESET_TEXT" val="添加标题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h_f*1_1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UNIT_NOCLEAR" val="0"/>
  <p:tag name="KSO_WM_UNIT_VALUE" val="242"/>
  <p:tag name="KSO_WM_DIAGRAM_GROUP_CODE" val="n1-1"/>
  <p:tag name="KSO_WM_UNIT_TYPE" val="h_f"/>
  <p:tag name="KSO_WM_UNIT_INDEX" val="1_1"/>
  <p:tag name="KSO_WM_UNIT_PRESET_TEXT" val="单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h_f*1_1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UNIT_NOCLEAR" val="0"/>
  <p:tag name="KSO_WM_UNIT_VALUE" val="242"/>
  <p:tag name="KSO_WM_DIAGRAM_GROUP_CODE" val="n1-1"/>
  <p:tag name="KSO_WM_UNIT_TYPE" val="h_f"/>
  <p:tag name="KSO_WM_UNIT_INDEX" val="1_1"/>
  <p:tag name="KSO_WM_UNIT_PRESET_TEXT" val="单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h_f*1_1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UNIT_NOCLEAR" val="0"/>
  <p:tag name="KSO_WM_UNIT_VALUE" val="242"/>
  <p:tag name="KSO_WM_DIAGRAM_GROUP_CODE" val="n1-1"/>
  <p:tag name="KSO_WM_UNIT_TYPE" val="h_f"/>
  <p:tag name="KSO_WM_UNIT_INDEX" val="1_1"/>
  <p:tag name="KSO_WM_UNIT_PRESET_TEXT" val="单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h_h_f*1_2_1_1"/>
  <p:tag name="KSO_WM_TEMPLATE_CATEGORY" val="diagram"/>
  <p:tag name="KSO_WM_TEMPLATE_INDEX" val="20200202"/>
  <p:tag name="KSO_WM_UNIT_LAYERLEVEL" val="1_1_1_1"/>
  <p:tag name="KSO_WM_TAG_VERSION" val="1.0"/>
  <p:tag name="KSO_WM_BEAUTIFY_FLAG" val="#wm#"/>
  <p:tag name="KSO_WM_UNIT_ISCONTENTSTITLE" val="0"/>
  <p:tag name="KSO_WM_UNIT_NOCLEAR" val="0"/>
  <p:tag name="KSO_WM_DIAGRAM_GROUP_CODE" val="n1-1"/>
  <p:tag name="KSO_WM_UNIT_TYPE" val="n_h_h_f"/>
  <p:tag name="KSO_WM_UNIT_INDEX" val="1_2_1_1"/>
  <p:tag name="KSO_WM_UNIT_PRESET_TEXT" val="添加标题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h_h_i*1_2_1_1"/>
  <p:tag name="KSO_WM_TEMPLATE_CATEGORY" val="diagram"/>
  <p:tag name="KSO_WM_TEMPLATE_INDEX" val="20200202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1_1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i*1_2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2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i*1_1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DIAGRAM_GROUP_CODE" val="n1-1"/>
  <p:tag name="KSO_WM_UNIT_TYPE" val="n_i"/>
  <p:tag name="KSO_WM_UNIT_INDEX" val="1_1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h_h_f*1_2_2_1"/>
  <p:tag name="KSO_WM_TEMPLATE_CATEGORY" val="diagram"/>
  <p:tag name="KSO_WM_TEMPLATE_INDEX" val="20200202"/>
  <p:tag name="KSO_WM_UNIT_LAYERLEVEL" val="1_1_1_1"/>
  <p:tag name="KSO_WM_TAG_VERSION" val="1.0"/>
  <p:tag name="KSO_WM_BEAUTIFY_FLAG" val="#wm#"/>
  <p:tag name="KSO_WM_DIAGRAM_GROUP_CODE" val="n1-1"/>
  <p:tag name="KSO_WM_UNIT_TYPE" val="n_h_h_f"/>
  <p:tag name="KSO_WM_UNIT_INDEX" val="1_2_2_1"/>
  <p:tag name="KSO_WM_UNIT_ISCONTENTSTITLE" val="0"/>
  <p:tag name="KSO_WM_UNIT_PRESET_TEXT" val="添加标题"/>
  <p:tag name="KSO_WM_UNIT_NOCLEAR" val="0"/>
  <p:tag name="KSO_WM_UNIT_FILL_FORE_SCHEMECOLOR_INDEX" val="5"/>
  <p:tag name="KSO_WM_UNI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n_h_h_i*1_2_2_1"/>
  <p:tag name="KSO_WM_TEMPLATE_CATEGORY" val="diagram"/>
  <p:tag name="KSO_WM_TEMPLATE_INDEX" val="20200202"/>
  <p:tag name="KSO_WM_UNIT_LAYERLEVEL" val="1_1_1_1"/>
  <p:tag name="KSO_WM_TAG_VERSION" val="1.0"/>
  <p:tag name="KSO_WM_BEAUTIFY_FLAG" val="#wm#"/>
  <p:tag name="KSO_WM_DIAGRAM_GROUP_CODE" val="n1-1"/>
  <p:tag name="KSO_WM_UNIT_TYPE" val="n_h_h_i"/>
  <p:tag name="KSO_WM_UNIT_INDEX" val="1_2_2_1"/>
  <p:tag name="KSO_WM_UNIT_LINE_FORE_SCHEMECOLOR_INDEX" val="5"/>
  <p:tag name="KSO_WM_UNIT_LINE_FILL_TYPE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202_2*h_f*1_1"/>
  <p:tag name="KSO_WM_TEMPLATE_CATEGORY" val="diagram"/>
  <p:tag name="KSO_WM_TEMPLATE_INDEX" val="20200202"/>
  <p:tag name="KSO_WM_UNIT_LAYERLEVEL" val="1_1"/>
  <p:tag name="KSO_WM_TAG_VERSION" val="1.0"/>
  <p:tag name="KSO_WM_BEAUTIFY_FLAG" val="#wm#"/>
  <p:tag name="KSO_WM_UNIT_NOCLEAR" val="0"/>
  <p:tag name="KSO_WM_UNIT_VALUE" val="242"/>
  <p:tag name="KSO_WM_DIAGRAM_GROUP_CODE" val="n1-1"/>
  <p:tag name="KSO_WM_UNIT_TYPE" val="h_f"/>
  <p:tag name="KSO_WM_UNIT_INDEX" val="1_1"/>
  <p:tag name="KSO_WM_UNIT_PRESET_TEXT" val="单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1168</Words>
  <Application>WPS 演示</Application>
  <PresentationFormat>宽屏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Symbol</vt:lpstr>
      <vt:lpstr>微软雅黑</vt:lpstr>
      <vt:lpstr>Open Sans</vt:lpstr>
      <vt:lpstr>Segoe Print</vt:lpstr>
      <vt:lpstr>Open Sans Light</vt:lpstr>
      <vt:lpstr>Yu Gothic UI Light</vt:lpstr>
      <vt:lpstr>Arial Black</vt:lpstr>
      <vt:lpstr>FZYouH_509R</vt:lpstr>
      <vt:lpstr>Candara</vt:lpstr>
      <vt:lpstr>Arial Unicode MS</vt:lpstr>
      <vt:lpstr>华文新魏</vt:lpstr>
      <vt:lpstr>华文楷体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hoperun</dc:creator>
  <cp:lastModifiedBy>军</cp:lastModifiedBy>
  <cp:revision>942</cp:revision>
  <dcterms:created xsi:type="dcterms:W3CDTF">2021-04-16T06:07:00Z</dcterms:created>
  <dcterms:modified xsi:type="dcterms:W3CDTF">2021-06-28T01:23:02Z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CEA78AA9F25847C5BC9CEF887D1EFF68</vt:lpwstr>
  </property>
</Properties>
</file>