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72" r:id="rId4"/>
    <p:sldId id="256" r:id="rId5"/>
    <p:sldId id="257" r:id="rId6"/>
    <p:sldId id="259" r:id="rId7"/>
    <p:sldId id="258" r:id="rId8"/>
    <p:sldId id="268" r:id="rId9"/>
    <p:sldId id="262" r:id="rId10"/>
    <p:sldId id="267" r:id="rId11"/>
    <p:sldId id="263" r:id="rId12"/>
    <p:sldId id="265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2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9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1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1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3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8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4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5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1CE6-791E-493E-A1CC-C380BAC72D3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3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SOD@CO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2833" y="2182245"/>
            <a:ext cx="8470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PKNU3  </a:t>
            </a:r>
            <a:r>
              <a:rPr lang="ko-KR" altLang="en-US" sz="6000" dirty="0" err="1"/>
              <a:t>휘트니스</a:t>
            </a:r>
            <a:r>
              <a:rPr lang="ko-KR" altLang="en-US" sz="6000" dirty="0"/>
              <a:t> </a:t>
            </a:r>
            <a:endParaRPr lang="en-US" altLang="ko-KR" sz="6000" dirty="0"/>
          </a:p>
          <a:p>
            <a:r>
              <a:rPr lang="en-US" altLang="ko-KR" sz="6000" dirty="0"/>
              <a:t>–</a:t>
            </a:r>
            <a:r>
              <a:rPr lang="ko-KR" altLang="en-US" sz="6000" dirty="0" err="1"/>
              <a:t>부경대점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97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46178" y="216133"/>
            <a:ext cx="1446415" cy="1147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6.</a:t>
            </a:r>
            <a:r>
              <a:rPr lang="ko-KR" altLang="en-US" sz="1600" dirty="0"/>
              <a:t>학생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수업신청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ctr"/>
            <a:r>
              <a:rPr lang="ko-KR" altLang="en-US" sz="1600" dirty="0"/>
              <a:t>페이지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525"/>
          <a:stretch/>
        </p:blipFill>
        <p:spPr>
          <a:xfrm>
            <a:off x="4721630" y="0"/>
            <a:ext cx="4779820" cy="196386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96968"/>
              </p:ext>
            </p:extLst>
          </p:nvPr>
        </p:nvGraphicFramePr>
        <p:xfrm>
          <a:off x="1692593" y="2565091"/>
          <a:ext cx="81280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457835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9401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85313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972355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4361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09124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1206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45895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070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6124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수업 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시간대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강의실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강사명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6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PT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개인 </a:t>
                      </a:r>
                      <a:r>
                        <a:rPr lang="en-US" altLang="ko-KR" sz="1200" dirty="0"/>
                        <a:t>PT  1</a:t>
                      </a:r>
                      <a:r>
                        <a:rPr lang="ko-KR" altLang="en-US" sz="1200" dirty="0"/>
                        <a:t>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13:00~</a:t>
                      </a:r>
                    </a:p>
                    <a:p>
                      <a:pPr latinLnBrk="1"/>
                      <a:r>
                        <a:rPr lang="en-US" altLang="ko-KR" sz="1200" dirty="0"/>
                        <a:t>14:00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</a:t>
                      </a:r>
                      <a:r>
                        <a:rPr lang="ko-KR" altLang="en-US" sz="1200" dirty="0"/>
                        <a:t>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김원익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그룹수업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스프닝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13:00~</a:t>
                      </a:r>
                    </a:p>
                    <a:p>
                      <a:pPr latinLnBrk="1"/>
                      <a:r>
                        <a:rPr lang="en-US" altLang="ko-KR" sz="1200" dirty="0"/>
                        <a:t>15:00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</a:t>
                      </a:r>
                      <a:r>
                        <a:rPr lang="ko-KR" altLang="en-US" sz="1200" dirty="0"/>
                        <a:t>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3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그룹수업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스프닝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15:00~</a:t>
                      </a:r>
                    </a:p>
                    <a:p>
                      <a:pPr latinLnBrk="1"/>
                      <a:r>
                        <a:rPr lang="en-US" altLang="ko-KR" sz="1200" dirty="0"/>
                        <a:t>16:00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201</a:t>
                      </a:r>
                      <a:r>
                        <a:rPr lang="ko-KR" altLang="en-US" sz="1200" dirty="0"/>
                        <a:t>호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3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6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7681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14" y="2067626"/>
            <a:ext cx="8232179" cy="497465"/>
          </a:xfrm>
          <a:prstGeom prst="rect">
            <a:avLst/>
          </a:prstGeom>
        </p:spPr>
      </p:pic>
      <p:sp>
        <p:nvSpPr>
          <p:cNvPr id="9" name="아래쪽 화살표 설명선 8"/>
          <p:cNvSpPr/>
          <p:nvPr/>
        </p:nvSpPr>
        <p:spPr>
          <a:xfrm>
            <a:off x="1976828" y="639431"/>
            <a:ext cx="2460567" cy="1340408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필터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상품별 필터 </a:t>
            </a:r>
            <a:r>
              <a:rPr lang="en-US" altLang="ko-KR" sz="1100" dirty="0">
                <a:solidFill>
                  <a:schemeClr val="tx1"/>
                </a:solidFill>
              </a:rPr>
              <a:t>–</a:t>
            </a:r>
            <a:r>
              <a:rPr lang="ko-KR" altLang="en-US" sz="1100" dirty="0" err="1">
                <a:solidFill>
                  <a:schemeClr val="tx1"/>
                </a:solidFill>
              </a:rPr>
              <a:t>그룹수업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수업 명 검색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강사 명 검색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085811" y="2992582"/>
            <a:ext cx="648393" cy="24938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신청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085811" y="3420073"/>
            <a:ext cx="648393" cy="24938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신청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04828" y="1963111"/>
            <a:ext cx="1463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수업에 인원수가 </a:t>
            </a:r>
            <a:r>
              <a:rPr lang="en-US" altLang="ko-KR" dirty="0"/>
              <a:t>MAX</a:t>
            </a:r>
            <a:r>
              <a:rPr lang="ko-KR" altLang="en-US" dirty="0"/>
              <a:t>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조회 할 때</a:t>
            </a:r>
            <a:endParaRPr lang="en-US" altLang="ko-KR" dirty="0"/>
          </a:p>
          <a:p>
            <a:r>
              <a:rPr lang="ko-KR" altLang="en-US" dirty="0"/>
              <a:t>제외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778924" y="5569527"/>
            <a:ext cx="265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신청 누르면 횟수 </a:t>
            </a:r>
            <a:r>
              <a:rPr lang="en-US" altLang="ko-KR" dirty="0"/>
              <a:t>-1 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92735" y="4663440"/>
            <a:ext cx="3208715" cy="144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이용권 조회</a:t>
            </a:r>
            <a:endParaRPr lang="en-US" altLang="ko-KR" dirty="0"/>
          </a:p>
          <a:p>
            <a:pPr algn="ctr"/>
            <a:r>
              <a:rPr lang="en-US" altLang="ko-KR" dirty="0"/>
              <a:t>PT </a:t>
            </a:r>
            <a:r>
              <a:rPr lang="ko-KR" altLang="en-US" dirty="0"/>
              <a:t>횟수를 따지고</a:t>
            </a:r>
            <a:endParaRPr lang="en-US" altLang="ko-KR" dirty="0"/>
          </a:p>
          <a:p>
            <a:pPr algn="ctr"/>
            <a:r>
              <a:rPr lang="ko-KR" altLang="en-US" dirty="0"/>
              <a:t>헬스</a:t>
            </a:r>
            <a:r>
              <a:rPr lang="en-US" altLang="ko-KR" dirty="0"/>
              <a:t>, GX</a:t>
            </a:r>
            <a:r>
              <a:rPr lang="ko-KR" altLang="en-US" dirty="0"/>
              <a:t>수업 남은 기간 </a:t>
            </a:r>
            <a:endParaRPr lang="en-US" altLang="ko-KR" dirty="0"/>
          </a:p>
          <a:p>
            <a:pPr algn="ctr"/>
            <a:r>
              <a:rPr lang="ko-KR" altLang="en-US" dirty="0"/>
              <a:t>조건에 맞으면  </a:t>
            </a:r>
          </a:p>
        </p:txBody>
      </p:sp>
    </p:spTree>
    <p:extLst>
      <p:ext uri="{BB962C8B-B14F-4D97-AF65-F5344CB8AC3E}">
        <p14:creationId xmlns:p14="http://schemas.microsoft.com/office/powerpoint/2010/main" val="118436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54736" y="73428"/>
            <a:ext cx="1782129" cy="957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</a:t>
            </a:r>
            <a:r>
              <a:rPr lang="ko-KR" altLang="en-US" dirty="0"/>
              <a:t>회원 자유 게시판</a:t>
            </a:r>
          </a:p>
        </p:txBody>
      </p:sp>
      <p:pic>
        <p:nvPicPr>
          <p:cNvPr id="6" name="그림 5" descr="http://www.onfit.com/img/onfit_management/onfit_management_step1_screen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44" y="530627"/>
            <a:ext cx="7502640" cy="4337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4736" y="2186247"/>
            <a:ext cx="4101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게시판 형태로 </a:t>
            </a:r>
            <a:r>
              <a:rPr lang="ko-KR" altLang="en-US" dirty="0" err="1"/>
              <a:t>할것이고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조회수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제목누르면</a:t>
            </a:r>
            <a:r>
              <a:rPr lang="ko-KR" altLang="en-US" dirty="0"/>
              <a:t> </a:t>
            </a:r>
            <a:r>
              <a:rPr lang="ko-KR" altLang="en-US" dirty="0" err="1"/>
              <a:t>팝업창</a:t>
            </a:r>
            <a:r>
              <a:rPr lang="ko-KR" altLang="en-US" dirty="0"/>
              <a:t> 나옴 </a:t>
            </a:r>
            <a:endParaRPr lang="en-US" altLang="ko-KR" dirty="0"/>
          </a:p>
          <a:p>
            <a:r>
              <a:rPr lang="en-US" altLang="ko-KR" dirty="0"/>
              <a:t>    -&gt; </a:t>
            </a:r>
            <a:r>
              <a:rPr lang="ko-KR" altLang="en-US" dirty="0" err="1"/>
              <a:t>팝업창</a:t>
            </a:r>
            <a:r>
              <a:rPr lang="ko-KR" altLang="en-US" dirty="0"/>
              <a:t> 안에는 공지 내용 </a:t>
            </a:r>
            <a:r>
              <a:rPr lang="en-US" altLang="ko-KR" dirty="0"/>
              <a:t>, </a:t>
            </a:r>
            <a:r>
              <a:rPr lang="ko-KR" altLang="en-US" dirty="0"/>
              <a:t>파일 업로드</a:t>
            </a:r>
            <a:r>
              <a:rPr lang="en-US" altLang="ko-KR" dirty="0"/>
              <a:t>, </a:t>
            </a:r>
            <a:r>
              <a:rPr lang="ko-KR" altLang="en-US" dirty="0"/>
              <a:t>본문에 나와야 함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회원이 수정</a:t>
            </a:r>
            <a:r>
              <a:rPr lang="en-US" altLang="ko-KR" dirty="0"/>
              <a:t>,</a:t>
            </a:r>
            <a:r>
              <a:rPr lang="ko-KR" altLang="en-US" dirty="0"/>
              <a:t> 삭제</a:t>
            </a:r>
            <a:r>
              <a:rPr lang="en-US" altLang="ko-KR" dirty="0"/>
              <a:t>, </a:t>
            </a:r>
            <a:r>
              <a:rPr lang="ko-KR" altLang="en-US" dirty="0"/>
              <a:t>추가 가능 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회원 </a:t>
            </a:r>
            <a:r>
              <a:rPr lang="ko-KR" altLang="en-US" dirty="0" err="1"/>
              <a:t>뎃글</a:t>
            </a:r>
            <a:r>
              <a:rPr lang="ko-KR" altLang="en-US" dirty="0"/>
              <a:t> 가능 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좋아요 가능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927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http://www.onfit.com/img/onfit_management/onfit_management_step1_screen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53" y="767543"/>
            <a:ext cx="8397614" cy="51692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12927" y="1167684"/>
            <a:ext cx="2787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연령대 별 인기있는 상품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성별 인기있는 상품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수강율</a:t>
            </a:r>
            <a:r>
              <a:rPr lang="ko-KR" altLang="en-US" dirty="0"/>
              <a:t> 높은 상품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강사 선호도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6325985" y="2560320"/>
            <a:ext cx="457200" cy="1687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65664" y="1327265"/>
            <a:ext cx="7705899" cy="45082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http://www.onfit.com/img/onfit_management/onfit_management_step1_screen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89" y="1584959"/>
            <a:ext cx="6934777" cy="40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704" y="1860416"/>
            <a:ext cx="3190875" cy="2047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710" y="4113531"/>
            <a:ext cx="2246773" cy="208098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765664" y="1066993"/>
            <a:ext cx="1080654" cy="257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상품통계</a:t>
            </a:r>
            <a:endParaRPr lang="ko-KR" altLang="en-US" sz="105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993" y="1860416"/>
            <a:ext cx="3190875" cy="20478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703" y="4188392"/>
            <a:ext cx="3190875" cy="2047875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501200" y="131332"/>
            <a:ext cx="1838234" cy="10201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8.</a:t>
            </a:r>
            <a:r>
              <a:rPr lang="ko-KR" altLang="en-US" dirty="0"/>
              <a:t>회원 </a:t>
            </a:r>
            <a:endParaRPr lang="en-US" altLang="ko-KR" dirty="0"/>
          </a:p>
          <a:p>
            <a:pPr algn="ctr"/>
            <a:r>
              <a:rPr lang="ko-KR" altLang="en-US" dirty="0" err="1"/>
              <a:t>관련통계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908988" y="804312"/>
            <a:ext cx="1704109" cy="25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이용권 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50674" y="786892"/>
            <a:ext cx="1096572" cy="26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440710" y="778386"/>
            <a:ext cx="1358214" cy="26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40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44414" y="483477"/>
            <a:ext cx="1397876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80738" y="3120260"/>
            <a:ext cx="1397876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929649" y="1939160"/>
            <a:ext cx="1397876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470228" y="1476706"/>
            <a:ext cx="1408386" cy="86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수업</a:t>
            </a:r>
          </a:p>
        </p:txBody>
      </p:sp>
      <p:cxnSp>
        <p:nvCxnSpPr>
          <p:cNvPr id="13" name="직선 화살표 연결선 12"/>
          <p:cNvCxnSpPr>
            <a:stCxn id="8" idx="1"/>
            <a:endCxn id="9" idx="3"/>
          </p:cNvCxnSpPr>
          <p:nvPr/>
        </p:nvCxnSpPr>
        <p:spPr>
          <a:xfrm flipH="1" flipV="1">
            <a:off x="8878614" y="1907630"/>
            <a:ext cx="1051035" cy="457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939159" y="2850934"/>
            <a:ext cx="1408386" cy="86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수업신청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4" idx="2"/>
            <a:endCxn id="14" idx="0"/>
          </p:cNvCxnSpPr>
          <p:nvPr/>
        </p:nvCxnSpPr>
        <p:spPr>
          <a:xfrm>
            <a:off x="2643352" y="1334815"/>
            <a:ext cx="0" cy="1516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0773" y="4164726"/>
            <a:ext cx="1408386" cy="86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0773" y="5478519"/>
            <a:ext cx="1408386" cy="86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향상성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1" idx="2"/>
            <a:endCxn id="22" idx="0"/>
          </p:cNvCxnSpPr>
          <p:nvPr/>
        </p:nvCxnSpPr>
        <p:spPr>
          <a:xfrm>
            <a:off x="1234966" y="5026573"/>
            <a:ext cx="0" cy="451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788870" y="5494284"/>
            <a:ext cx="1234965" cy="1001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공통코드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44361" y="126126"/>
            <a:ext cx="1397876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</a:t>
            </a:r>
          </a:p>
        </p:txBody>
      </p:sp>
      <p:cxnSp>
        <p:nvCxnSpPr>
          <p:cNvPr id="47" name="꺾인 연결선 46"/>
          <p:cNvCxnSpPr>
            <a:stCxn id="8" idx="2"/>
            <a:endCxn id="21" idx="3"/>
          </p:cNvCxnSpPr>
          <p:nvPr/>
        </p:nvCxnSpPr>
        <p:spPr>
          <a:xfrm rot="5400000">
            <a:off x="5381297" y="-651640"/>
            <a:ext cx="1805152" cy="868942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8" idx="0"/>
            <a:endCxn id="30" idx="3"/>
          </p:cNvCxnSpPr>
          <p:nvPr/>
        </p:nvCxnSpPr>
        <p:spPr>
          <a:xfrm rot="16200000" flipV="1">
            <a:off x="8041730" y="-647697"/>
            <a:ext cx="1387365" cy="378635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" idx="3"/>
            <a:endCxn id="30" idx="1"/>
          </p:cNvCxnSpPr>
          <p:nvPr/>
        </p:nvCxnSpPr>
        <p:spPr>
          <a:xfrm flipV="1">
            <a:off x="3342290" y="551795"/>
            <a:ext cx="2102071" cy="35735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133648" y="2845679"/>
            <a:ext cx="1408386" cy="86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강의실</a:t>
            </a:r>
          </a:p>
        </p:txBody>
      </p:sp>
      <p:cxnSp>
        <p:nvCxnSpPr>
          <p:cNvPr id="56" name="직선 화살표 연결선 55"/>
          <p:cNvCxnSpPr>
            <a:endCxn id="14" idx="3"/>
          </p:cNvCxnSpPr>
          <p:nvPr/>
        </p:nvCxnSpPr>
        <p:spPr>
          <a:xfrm flipH="1">
            <a:off x="3347545" y="3276602"/>
            <a:ext cx="1786103" cy="52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7" idx="0"/>
            <a:endCxn id="9" idx="2"/>
          </p:cNvCxnSpPr>
          <p:nvPr/>
        </p:nvCxnSpPr>
        <p:spPr>
          <a:xfrm flipH="1" flipV="1">
            <a:off x="8174421" y="2338553"/>
            <a:ext cx="5255" cy="7817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875487" y="1476706"/>
            <a:ext cx="1408386" cy="861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수업상세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stCxn id="9" idx="1"/>
            <a:endCxn id="69" idx="3"/>
          </p:cNvCxnSpPr>
          <p:nvPr/>
        </p:nvCxnSpPr>
        <p:spPr>
          <a:xfrm flipH="1">
            <a:off x="6283873" y="1907630"/>
            <a:ext cx="1186355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69" idx="1"/>
            <a:endCxn id="14" idx="1"/>
          </p:cNvCxnSpPr>
          <p:nvPr/>
        </p:nvCxnSpPr>
        <p:spPr>
          <a:xfrm rot="10800000" flipV="1">
            <a:off x="1939159" y="1907630"/>
            <a:ext cx="2936328" cy="1374228"/>
          </a:xfrm>
          <a:prstGeom prst="bentConnector3">
            <a:avLst>
              <a:gd name="adj1" fmla="val 107785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93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84853"/>
              </p:ext>
            </p:extLst>
          </p:nvPr>
        </p:nvGraphicFramePr>
        <p:xfrm>
          <a:off x="241739" y="1146777"/>
          <a:ext cx="11676993" cy="1501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5175">
                  <a:extLst>
                    <a:ext uri="{9D8B030D-6E8A-4147-A177-3AD203B41FA5}">
                      <a16:colId xmlns:a16="http://schemas.microsoft.com/office/drawing/2014/main" val="3665380629"/>
                    </a:ext>
                  </a:extLst>
                </a:gridCol>
                <a:gridCol w="1491315">
                  <a:extLst>
                    <a:ext uri="{9D8B030D-6E8A-4147-A177-3AD203B41FA5}">
                      <a16:colId xmlns:a16="http://schemas.microsoft.com/office/drawing/2014/main" val="2891076239"/>
                    </a:ext>
                  </a:extLst>
                </a:gridCol>
                <a:gridCol w="1744839">
                  <a:extLst>
                    <a:ext uri="{9D8B030D-6E8A-4147-A177-3AD203B41FA5}">
                      <a16:colId xmlns:a16="http://schemas.microsoft.com/office/drawing/2014/main" val="80050166"/>
                    </a:ext>
                  </a:extLst>
                </a:gridCol>
                <a:gridCol w="2040118">
                  <a:extLst>
                    <a:ext uri="{9D8B030D-6E8A-4147-A177-3AD203B41FA5}">
                      <a16:colId xmlns:a16="http://schemas.microsoft.com/office/drawing/2014/main" val="2200123339"/>
                    </a:ext>
                  </a:extLst>
                </a:gridCol>
                <a:gridCol w="1029007">
                  <a:extLst>
                    <a:ext uri="{9D8B030D-6E8A-4147-A177-3AD203B41FA5}">
                      <a16:colId xmlns:a16="http://schemas.microsoft.com/office/drawing/2014/main" val="1289703845"/>
                    </a:ext>
                  </a:extLst>
                </a:gridCol>
                <a:gridCol w="885840">
                  <a:extLst>
                    <a:ext uri="{9D8B030D-6E8A-4147-A177-3AD203B41FA5}">
                      <a16:colId xmlns:a16="http://schemas.microsoft.com/office/drawing/2014/main" val="2358021546"/>
                    </a:ext>
                  </a:extLst>
                </a:gridCol>
                <a:gridCol w="1014094">
                  <a:extLst>
                    <a:ext uri="{9D8B030D-6E8A-4147-A177-3AD203B41FA5}">
                      <a16:colId xmlns:a16="http://schemas.microsoft.com/office/drawing/2014/main" val="1876106401"/>
                    </a:ext>
                  </a:extLst>
                </a:gridCol>
                <a:gridCol w="1956605">
                  <a:extLst>
                    <a:ext uri="{9D8B030D-6E8A-4147-A177-3AD203B41FA5}">
                      <a16:colId xmlns:a16="http://schemas.microsoft.com/office/drawing/2014/main" val="2079609282"/>
                    </a:ext>
                  </a:extLst>
                </a:gridCol>
              </a:tblGrid>
              <a:tr h="30036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회원 테이블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MEMBERS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640813083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MPWD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MBIRTH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MGENDER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MTEL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MADDR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61392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회원아이디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비밀번호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이메일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생일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성별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전화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주소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457195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TOTOS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r>
                        <a:rPr lang="ko-KR" altLang="en-US" sz="900" u="none" strike="noStrike">
                          <a:effectLst/>
                        </a:rPr>
                        <a:t>글자 이상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최두원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sng" strike="noStrike">
                          <a:effectLst/>
                          <a:hlinkClick r:id="rId2"/>
                        </a:rPr>
                        <a:t>SOD@CO.COM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1991-03-27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010-3951-0932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부산시 서구 대신동 </a:t>
                      </a:r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r>
                        <a:rPr lang="ko-KR" altLang="en-US" sz="900" u="none" strike="noStrike">
                          <a:effectLst/>
                        </a:rPr>
                        <a:t>동 </a:t>
                      </a:r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r>
                        <a:rPr lang="ko-KR" altLang="en-US" sz="900" u="none" strike="noStrike">
                          <a:effectLst/>
                        </a:rPr>
                        <a:t>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1598790843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LYCOS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r>
                        <a:rPr lang="ko-KR" altLang="en-US" sz="900" u="none" strike="noStrike">
                          <a:effectLst/>
                        </a:rPr>
                        <a:t>글자 이상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유아름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sng" strike="noStrike">
                          <a:effectLst/>
                          <a:hlinkClick r:id="rId2"/>
                        </a:rPr>
                        <a:t>SOD@CO.COM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1991-03-27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010-3951-0932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부산시 서구 대신동 </a:t>
                      </a:r>
                      <a:r>
                        <a:rPr lang="en-US" altLang="ko-KR" sz="900" u="none" strike="noStrike" dirty="0">
                          <a:effectLst/>
                        </a:rPr>
                        <a:t>10</a:t>
                      </a:r>
                      <a:r>
                        <a:rPr lang="ko-KR" altLang="en-US" sz="900" u="none" strike="noStrike" dirty="0">
                          <a:effectLst/>
                        </a:rPr>
                        <a:t>동 </a:t>
                      </a:r>
                      <a:r>
                        <a:rPr lang="en-US" altLang="ko-KR" sz="900" u="none" strike="noStrike" dirty="0">
                          <a:effectLst/>
                        </a:rPr>
                        <a:t>12</a:t>
                      </a:r>
                      <a:r>
                        <a:rPr lang="ko-KR" altLang="en-US" sz="900" u="none" strike="noStrike" dirty="0">
                          <a:effectLst/>
                        </a:rPr>
                        <a:t>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87256914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57352" y="199697"/>
            <a:ext cx="2385848" cy="4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22950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36544"/>
              </p:ext>
            </p:extLst>
          </p:nvPr>
        </p:nvGraphicFramePr>
        <p:xfrm>
          <a:off x="373774" y="848058"/>
          <a:ext cx="9258299" cy="3513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1242">
                  <a:extLst>
                    <a:ext uri="{9D8B030D-6E8A-4147-A177-3AD203B41FA5}">
                      <a16:colId xmlns:a16="http://schemas.microsoft.com/office/drawing/2014/main" val="3107179225"/>
                    </a:ext>
                  </a:extLst>
                </a:gridCol>
                <a:gridCol w="1585868">
                  <a:extLst>
                    <a:ext uri="{9D8B030D-6E8A-4147-A177-3AD203B41FA5}">
                      <a16:colId xmlns:a16="http://schemas.microsoft.com/office/drawing/2014/main" val="2637621696"/>
                    </a:ext>
                  </a:extLst>
                </a:gridCol>
                <a:gridCol w="1855466">
                  <a:extLst>
                    <a:ext uri="{9D8B030D-6E8A-4147-A177-3AD203B41FA5}">
                      <a16:colId xmlns:a16="http://schemas.microsoft.com/office/drawing/2014/main" val="1175170150"/>
                    </a:ext>
                  </a:extLst>
                </a:gridCol>
                <a:gridCol w="2169468">
                  <a:extLst>
                    <a:ext uri="{9D8B030D-6E8A-4147-A177-3AD203B41FA5}">
                      <a16:colId xmlns:a16="http://schemas.microsoft.com/office/drawing/2014/main" val="2892302213"/>
                    </a:ext>
                  </a:extLst>
                </a:gridCol>
                <a:gridCol w="1094249">
                  <a:extLst>
                    <a:ext uri="{9D8B030D-6E8A-4147-A177-3AD203B41FA5}">
                      <a16:colId xmlns:a16="http://schemas.microsoft.com/office/drawing/2014/main" val="3509333029"/>
                    </a:ext>
                  </a:extLst>
                </a:gridCol>
                <a:gridCol w="942006">
                  <a:extLst>
                    <a:ext uri="{9D8B030D-6E8A-4147-A177-3AD203B41FA5}">
                      <a16:colId xmlns:a16="http://schemas.microsoft.com/office/drawing/2014/main" val="1042584515"/>
                    </a:ext>
                  </a:extLst>
                </a:gridCol>
              </a:tblGrid>
              <a:tr h="25098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상품테이블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PRODUCTS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상품보기용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380648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PTOT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26899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상품아이디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상품이름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공통코드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28512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필라테스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개월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666633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필라테스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30000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개월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10786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필라테스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60000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개월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445152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개인피티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r>
                        <a:rPr lang="ko-KR" altLang="en-US" sz="1100" u="none" strike="noStrike">
                          <a:effectLst/>
                        </a:rPr>
                        <a:t>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903983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개인피티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r>
                        <a:rPr lang="ko-KR" altLang="en-US" sz="1100" u="none" strike="noStrike">
                          <a:effectLst/>
                        </a:rPr>
                        <a:t>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680952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08697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121152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218072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7740874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88589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997993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57352" y="199697"/>
            <a:ext cx="2385848" cy="4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3774" y="4526678"/>
            <a:ext cx="2385848" cy="4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강사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84696"/>
              </p:ext>
            </p:extLst>
          </p:nvPr>
        </p:nvGraphicFramePr>
        <p:xfrm>
          <a:off x="373774" y="5175039"/>
          <a:ext cx="32004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303135712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8747222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강사테이블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TRAINERS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117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440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강사아이디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강사명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766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김두환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61085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김수현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380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40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11141"/>
              </p:ext>
            </p:extLst>
          </p:nvPr>
        </p:nvGraphicFramePr>
        <p:xfrm>
          <a:off x="539750" y="919326"/>
          <a:ext cx="6460140" cy="1813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733">
                  <a:extLst>
                    <a:ext uri="{9D8B030D-6E8A-4147-A177-3AD203B41FA5}">
                      <a16:colId xmlns:a16="http://schemas.microsoft.com/office/drawing/2014/main" val="46797377"/>
                    </a:ext>
                  </a:extLst>
                </a:gridCol>
                <a:gridCol w="1654875">
                  <a:extLst>
                    <a:ext uri="{9D8B030D-6E8A-4147-A177-3AD203B41FA5}">
                      <a16:colId xmlns:a16="http://schemas.microsoft.com/office/drawing/2014/main" val="3193357773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1204066175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1345763955"/>
                    </a:ext>
                  </a:extLst>
                </a:gridCol>
                <a:gridCol w="1569066">
                  <a:extLst>
                    <a:ext uri="{9D8B030D-6E8A-4147-A177-3AD203B41FA5}">
                      <a16:colId xmlns:a16="http://schemas.microsoft.com/office/drawing/2014/main" val="655457892"/>
                    </a:ext>
                  </a:extLst>
                </a:gridCol>
              </a:tblGrid>
              <a:tr h="259052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결제테이블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ORDERS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1217923"/>
                  </a:ext>
                </a:extLst>
              </a:tr>
              <a:tr h="259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OEXP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1555"/>
                  </a:ext>
                </a:extLst>
              </a:tr>
              <a:tr h="2590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결제아이디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상품아이디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회원아이디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결제일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만료일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504099"/>
                  </a:ext>
                </a:extLst>
              </a:tr>
              <a:tr h="259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2020-03-27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2020-06-27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2622861"/>
                  </a:ext>
                </a:extLst>
              </a:tr>
              <a:tr h="259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LYCOS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2020-03-27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2020-06-27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53182"/>
                  </a:ext>
                </a:extLst>
              </a:tr>
              <a:tr h="259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OR003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피티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회권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최두원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2020-06-17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2020-03-28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646145"/>
                  </a:ext>
                </a:extLst>
              </a:tr>
              <a:tr h="259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OR004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피티</a:t>
                      </a:r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회권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최두원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2020-06-18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84186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57352" y="199697"/>
            <a:ext cx="2385848" cy="4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168055" y="2270234"/>
            <a:ext cx="1986455" cy="462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비회원</a:t>
            </a:r>
            <a:r>
              <a:rPr lang="en-US" altLang="ko-KR" dirty="0"/>
              <a:t>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69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28843"/>
              </p:ext>
            </p:extLst>
          </p:nvPr>
        </p:nvGraphicFramePr>
        <p:xfrm>
          <a:off x="417786" y="446803"/>
          <a:ext cx="10515600" cy="2289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76">
                  <a:extLst>
                    <a:ext uri="{9D8B030D-6E8A-4147-A177-3AD203B41FA5}">
                      <a16:colId xmlns:a16="http://schemas.microsoft.com/office/drawing/2014/main" val="2261323521"/>
                    </a:ext>
                  </a:extLst>
                </a:gridCol>
                <a:gridCol w="1342989">
                  <a:extLst>
                    <a:ext uri="{9D8B030D-6E8A-4147-A177-3AD203B41FA5}">
                      <a16:colId xmlns:a16="http://schemas.microsoft.com/office/drawing/2014/main" val="1591405092"/>
                    </a:ext>
                  </a:extLst>
                </a:gridCol>
                <a:gridCol w="1571297">
                  <a:extLst>
                    <a:ext uri="{9D8B030D-6E8A-4147-A177-3AD203B41FA5}">
                      <a16:colId xmlns:a16="http://schemas.microsoft.com/office/drawing/2014/main" val="3230981038"/>
                    </a:ext>
                  </a:extLst>
                </a:gridCol>
                <a:gridCol w="1837208">
                  <a:extLst>
                    <a:ext uri="{9D8B030D-6E8A-4147-A177-3AD203B41FA5}">
                      <a16:colId xmlns:a16="http://schemas.microsoft.com/office/drawing/2014/main" val="774582993"/>
                    </a:ext>
                  </a:extLst>
                </a:gridCol>
                <a:gridCol w="926662">
                  <a:extLst>
                    <a:ext uri="{9D8B030D-6E8A-4147-A177-3AD203B41FA5}">
                      <a16:colId xmlns:a16="http://schemas.microsoft.com/office/drawing/2014/main" val="1811275834"/>
                    </a:ext>
                  </a:extLst>
                </a:gridCol>
                <a:gridCol w="797735">
                  <a:extLst>
                    <a:ext uri="{9D8B030D-6E8A-4147-A177-3AD203B41FA5}">
                      <a16:colId xmlns:a16="http://schemas.microsoft.com/office/drawing/2014/main" val="389659464"/>
                    </a:ext>
                  </a:extLst>
                </a:gridCol>
                <a:gridCol w="913232">
                  <a:extLst>
                    <a:ext uri="{9D8B030D-6E8A-4147-A177-3AD203B41FA5}">
                      <a16:colId xmlns:a16="http://schemas.microsoft.com/office/drawing/2014/main" val="3003520451"/>
                    </a:ext>
                  </a:extLst>
                </a:gridCol>
                <a:gridCol w="1762001">
                  <a:extLst>
                    <a:ext uri="{9D8B030D-6E8A-4147-A177-3AD203B41FA5}">
                      <a16:colId xmlns:a16="http://schemas.microsoft.com/office/drawing/2014/main" val="2395141944"/>
                    </a:ext>
                  </a:extLst>
                </a:gridCol>
              </a:tblGrid>
              <a:tr h="28615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 err="1">
                          <a:effectLst/>
                        </a:rPr>
                        <a:t>수업테이블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LECTURES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2067828072"/>
                  </a:ext>
                </a:extLst>
              </a:tr>
              <a:tr h="286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LHOUR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06723"/>
                  </a:ext>
                </a:extLst>
              </a:tr>
              <a:tr h="2861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수업아이디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수업명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상품아이디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요일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시작시간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시수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강의실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강사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064" marR="8064" marT="80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07401"/>
                  </a:ext>
                </a:extLst>
              </a:tr>
              <a:tr h="286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필라테스 </a:t>
                      </a:r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</a:rPr>
                        <a:t>개월반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10:00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1936241448"/>
                  </a:ext>
                </a:extLst>
              </a:tr>
              <a:tr h="286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 err="1">
                          <a:effectLst/>
                        </a:rPr>
                        <a:t>필라테스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개월반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10:00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099949"/>
                  </a:ext>
                </a:extLst>
              </a:tr>
              <a:tr h="286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필라테스 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3479997458"/>
                  </a:ext>
                </a:extLst>
              </a:tr>
              <a:tr h="286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개인피티 </a:t>
                      </a:r>
                      <a:r>
                        <a:rPr lang="en-US" altLang="ko-KR" sz="1200" u="none" strike="noStrike">
                          <a:effectLst/>
                        </a:rPr>
                        <a:t>12</a:t>
                      </a:r>
                      <a:r>
                        <a:rPr lang="ko-KR" altLang="en-US" sz="1200" u="none" strike="noStrike">
                          <a:effectLst/>
                        </a:rPr>
                        <a:t>회권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2087923412"/>
                  </a:ext>
                </a:extLst>
              </a:tr>
              <a:tr h="286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개인피티 </a:t>
                      </a:r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r>
                        <a:rPr lang="ko-KR" altLang="en-US" sz="1200" u="none" strike="noStrike">
                          <a:effectLst/>
                        </a:rPr>
                        <a:t>회권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59609669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231228" y="1734206"/>
            <a:ext cx="110358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4698125" y="746233"/>
            <a:ext cx="3520965" cy="1989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29656" y="756744"/>
            <a:ext cx="3541986" cy="1979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12079"/>
              </p:ext>
            </p:extLst>
          </p:nvPr>
        </p:nvGraphicFramePr>
        <p:xfrm>
          <a:off x="417786" y="3189594"/>
          <a:ext cx="10775732" cy="343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407">
                  <a:extLst>
                    <a:ext uri="{9D8B030D-6E8A-4147-A177-3AD203B41FA5}">
                      <a16:colId xmlns:a16="http://schemas.microsoft.com/office/drawing/2014/main" val="1948833894"/>
                    </a:ext>
                  </a:extLst>
                </a:gridCol>
                <a:gridCol w="1397260">
                  <a:extLst>
                    <a:ext uri="{9D8B030D-6E8A-4147-A177-3AD203B41FA5}">
                      <a16:colId xmlns:a16="http://schemas.microsoft.com/office/drawing/2014/main" val="3066221493"/>
                    </a:ext>
                  </a:extLst>
                </a:gridCol>
                <a:gridCol w="1424843">
                  <a:extLst>
                    <a:ext uri="{9D8B030D-6E8A-4147-A177-3AD203B41FA5}">
                      <a16:colId xmlns:a16="http://schemas.microsoft.com/office/drawing/2014/main" val="1136044789"/>
                    </a:ext>
                  </a:extLst>
                </a:gridCol>
                <a:gridCol w="1988407">
                  <a:extLst>
                    <a:ext uri="{9D8B030D-6E8A-4147-A177-3AD203B41FA5}">
                      <a16:colId xmlns:a16="http://schemas.microsoft.com/office/drawing/2014/main" val="80142871"/>
                    </a:ext>
                  </a:extLst>
                </a:gridCol>
                <a:gridCol w="1113812">
                  <a:extLst>
                    <a:ext uri="{9D8B030D-6E8A-4147-A177-3AD203B41FA5}">
                      <a16:colId xmlns:a16="http://schemas.microsoft.com/office/drawing/2014/main" val="2982581866"/>
                    </a:ext>
                  </a:extLst>
                </a:gridCol>
                <a:gridCol w="1868799">
                  <a:extLst>
                    <a:ext uri="{9D8B030D-6E8A-4147-A177-3AD203B41FA5}">
                      <a16:colId xmlns:a16="http://schemas.microsoft.com/office/drawing/2014/main" val="2765053828"/>
                    </a:ext>
                  </a:extLst>
                </a:gridCol>
                <a:gridCol w="994204">
                  <a:extLst>
                    <a:ext uri="{9D8B030D-6E8A-4147-A177-3AD203B41FA5}">
                      <a16:colId xmlns:a16="http://schemas.microsoft.com/office/drawing/2014/main" val="1414210368"/>
                    </a:ext>
                  </a:extLst>
                </a:gridCol>
              </a:tblGrid>
              <a:tr h="400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DID(</a:t>
                      </a:r>
                      <a:r>
                        <a:rPr lang="ko-KR" altLang="en-US" dirty="0" err="1"/>
                        <a:t>수업상세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LID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PID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시작시간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시수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306588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2020-05-05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85314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42717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39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14502"/>
                  </a:ext>
                </a:extLst>
              </a:tr>
              <a:tr h="285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64261"/>
                  </a:ext>
                </a:extLst>
              </a:tr>
              <a:tr h="205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7977"/>
                  </a:ext>
                </a:extLst>
              </a:tr>
              <a:tr h="125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D007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56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D008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1873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7786" y="2911365"/>
            <a:ext cx="1947042" cy="2782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수업상세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5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98637"/>
              </p:ext>
            </p:extLst>
          </p:nvPr>
        </p:nvGraphicFramePr>
        <p:xfrm>
          <a:off x="338740" y="226301"/>
          <a:ext cx="7226300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192">
                  <a:extLst>
                    <a:ext uri="{9D8B030D-6E8A-4147-A177-3AD203B41FA5}">
                      <a16:colId xmlns:a16="http://schemas.microsoft.com/office/drawing/2014/main" val="2766996824"/>
                    </a:ext>
                  </a:extLst>
                </a:gridCol>
                <a:gridCol w="1586803">
                  <a:extLst>
                    <a:ext uri="{9D8B030D-6E8A-4147-A177-3AD203B41FA5}">
                      <a16:colId xmlns:a16="http://schemas.microsoft.com/office/drawing/2014/main" val="4078648813"/>
                    </a:ext>
                  </a:extLst>
                </a:gridCol>
                <a:gridCol w="1856559">
                  <a:extLst>
                    <a:ext uri="{9D8B030D-6E8A-4147-A177-3AD203B41FA5}">
                      <a16:colId xmlns:a16="http://schemas.microsoft.com/office/drawing/2014/main" val="330859874"/>
                    </a:ext>
                  </a:extLst>
                </a:gridCol>
                <a:gridCol w="2170746">
                  <a:extLst>
                    <a:ext uri="{9D8B030D-6E8A-4147-A177-3AD203B41FA5}">
                      <a16:colId xmlns:a16="http://schemas.microsoft.com/office/drawing/2014/main" val="28768107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수업 신청 테이블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3664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LSDATE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918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수업신청</a:t>
                      </a:r>
                      <a:r>
                        <a:rPr lang="ko-KR" altLang="en-US" sz="1100" u="none" strike="noStrike" dirty="0">
                          <a:effectLst/>
                        </a:rPr>
                        <a:t> 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수업아이디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학생아이디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신청일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375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2020-03-27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6147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2020-03-27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8674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LYCOS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2020-03-27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28788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2020-03-27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2667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피티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회권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최두원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2020-03-27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24846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피티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회권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최두원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2020-03-28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572331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78324"/>
              </p:ext>
            </p:extLst>
          </p:nvPr>
        </p:nvGraphicFramePr>
        <p:xfrm>
          <a:off x="338740" y="2890673"/>
          <a:ext cx="10444874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0258">
                  <a:extLst>
                    <a:ext uri="{9D8B030D-6E8A-4147-A177-3AD203B41FA5}">
                      <a16:colId xmlns:a16="http://schemas.microsoft.com/office/drawing/2014/main" val="2766996824"/>
                    </a:ext>
                  </a:extLst>
                </a:gridCol>
                <a:gridCol w="915030">
                  <a:extLst>
                    <a:ext uri="{9D8B030D-6E8A-4147-A177-3AD203B41FA5}">
                      <a16:colId xmlns:a16="http://schemas.microsoft.com/office/drawing/2014/main" val="4078648813"/>
                    </a:ext>
                  </a:extLst>
                </a:gridCol>
                <a:gridCol w="830317">
                  <a:extLst>
                    <a:ext uri="{9D8B030D-6E8A-4147-A177-3AD203B41FA5}">
                      <a16:colId xmlns:a16="http://schemas.microsoft.com/office/drawing/2014/main" val="1512779045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1601553877"/>
                    </a:ext>
                  </a:extLst>
                </a:gridCol>
                <a:gridCol w="2107072">
                  <a:extLst>
                    <a:ext uri="{9D8B030D-6E8A-4147-A177-3AD203B41FA5}">
                      <a16:colId xmlns:a16="http://schemas.microsoft.com/office/drawing/2014/main" val="330859874"/>
                    </a:ext>
                  </a:extLst>
                </a:gridCol>
                <a:gridCol w="3137590">
                  <a:extLst>
                    <a:ext uri="{9D8B030D-6E8A-4147-A177-3AD203B41FA5}">
                      <a16:colId xmlns:a16="http://schemas.microsoft.com/office/drawing/2014/main" val="28768107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수업 신청 테이블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3664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DID</a:t>
                      </a:r>
                      <a:endParaRPr lang="ko-KR" altLang="en-US" sz="1100" dirty="0"/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LID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PID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LSDATE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918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수업신청</a:t>
                      </a:r>
                      <a:r>
                        <a:rPr lang="ko-KR" altLang="en-US" sz="1100" u="none" strike="noStrike" dirty="0">
                          <a:effectLst/>
                        </a:rPr>
                        <a:t> 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 err="1"/>
                        <a:t>수업상세</a:t>
                      </a:r>
                      <a:r>
                        <a:rPr lang="en-US" altLang="ko-KR" sz="1100" dirty="0"/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수업아이디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회원아이디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신청일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375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P001</a:t>
                      </a:r>
                      <a:endParaRPr lang="ko-KR" altLang="en-US" sz="1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2020-03-27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6147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D001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P001</a:t>
                      </a:r>
                      <a:endParaRPr lang="ko-KR" altLang="en-US" sz="1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2020-03-27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8674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D001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P001</a:t>
                      </a:r>
                      <a:endParaRPr lang="ko-KR" altLang="en-US" sz="1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LYCOS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2020-03-27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28788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D006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P005</a:t>
                      </a:r>
                      <a:endParaRPr lang="ko-KR" altLang="en-US" sz="1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2020-03-27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2667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피티</a:t>
                      </a:r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회권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피티</a:t>
                      </a:r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회권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최두원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2020-03-27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4846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피티</a:t>
                      </a:r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회권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피티</a:t>
                      </a:r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회권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최두원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2020-03-28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72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93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107547" y="63042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회원관리</a:t>
            </a:r>
          </a:p>
        </p:txBody>
      </p:sp>
      <p:sp>
        <p:nvSpPr>
          <p:cNvPr id="7" name="타원 6"/>
          <p:cNvSpPr/>
          <p:nvPr/>
        </p:nvSpPr>
        <p:spPr>
          <a:xfrm>
            <a:off x="9107547" y="809108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매출</a:t>
            </a:r>
            <a:endParaRPr lang="en-US" altLang="ko-KR" dirty="0"/>
          </a:p>
          <a:p>
            <a:pPr algn="ctr"/>
            <a:r>
              <a:rPr lang="ko-KR" altLang="en-US" dirty="0"/>
              <a:t>관리</a:t>
            </a:r>
          </a:p>
        </p:txBody>
      </p:sp>
      <p:sp>
        <p:nvSpPr>
          <p:cNvPr id="8" name="타원 7"/>
          <p:cNvSpPr/>
          <p:nvPr/>
        </p:nvSpPr>
        <p:spPr>
          <a:xfrm>
            <a:off x="9107546" y="2379519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</a:t>
            </a:r>
            <a:r>
              <a:rPr lang="ko-KR" altLang="en-US" dirty="0"/>
              <a:t>수업 스케줄</a:t>
            </a:r>
          </a:p>
        </p:txBody>
      </p:sp>
      <p:sp>
        <p:nvSpPr>
          <p:cNvPr id="9" name="타원 8"/>
          <p:cNvSpPr/>
          <p:nvPr/>
        </p:nvSpPr>
        <p:spPr>
          <a:xfrm>
            <a:off x="9182359" y="4040678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</a:t>
            </a:r>
            <a:r>
              <a:rPr lang="ko-KR" altLang="en-US" dirty="0"/>
              <a:t>상품관리</a:t>
            </a:r>
          </a:p>
        </p:txBody>
      </p:sp>
      <p:sp>
        <p:nvSpPr>
          <p:cNvPr id="10" name="타원 9"/>
          <p:cNvSpPr/>
          <p:nvPr/>
        </p:nvSpPr>
        <p:spPr>
          <a:xfrm>
            <a:off x="9182358" y="4969625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</a:t>
            </a:r>
            <a:r>
              <a:rPr lang="ko-KR" altLang="en-US" dirty="0"/>
              <a:t>공지사항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12574" y="1122219"/>
            <a:ext cx="789709" cy="59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12574" y="1918855"/>
            <a:ext cx="789709" cy="59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12573" y="2827713"/>
            <a:ext cx="789709" cy="59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cxnSp>
        <p:nvCxnSpPr>
          <p:cNvPr id="15" name="직선 화살표 연결선 14"/>
          <p:cNvCxnSpPr>
            <a:stCxn id="11" idx="3"/>
            <a:endCxn id="7" idx="2"/>
          </p:cNvCxnSpPr>
          <p:nvPr/>
        </p:nvCxnSpPr>
        <p:spPr>
          <a:xfrm flipV="1">
            <a:off x="5802283" y="1145773"/>
            <a:ext cx="3305264" cy="27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3"/>
            <a:endCxn id="6" idx="2"/>
          </p:cNvCxnSpPr>
          <p:nvPr/>
        </p:nvCxnSpPr>
        <p:spPr>
          <a:xfrm flipV="1">
            <a:off x="5802283" y="399707"/>
            <a:ext cx="3305264" cy="101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9182359" y="3171998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</a:t>
            </a:r>
            <a:r>
              <a:rPr lang="ko-KR" altLang="en-US" dirty="0" err="1"/>
              <a:t>학생신청</a:t>
            </a:r>
            <a:r>
              <a:rPr lang="ko-KR" altLang="en-US" dirty="0"/>
              <a:t> 페이지</a:t>
            </a:r>
          </a:p>
        </p:txBody>
      </p:sp>
      <p:cxnSp>
        <p:nvCxnSpPr>
          <p:cNvPr id="24" name="직선 화살표 연결선 23"/>
          <p:cNvCxnSpPr>
            <a:stCxn id="12" idx="3"/>
            <a:endCxn id="8" idx="2"/>
          </p:cNvCxnSpPr>
          <p:nvPr/>
        </p:nvCxnSpPr>
        <p:spPr>
          <a:xfrm>
            <a:off x="5802283" y="2216035"/>
            <a:ext cx="3305263" cy="50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3"/>
            <a:endCxn id="8" idx="2"/>
          </p:cNvCxnSpPr>
          <p:nvPr/>
        </p:nvCxnSpPr>
        <p:spPr>
          <a:xfrm flipV="1">
            <a:off x="5802282" y="2716184"/>
            <a:ext cx="3305264" cy="40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3"/>
            <a:endCxn id="32" idx="2"/>
          </p:cNvCxnSpPr>
          <p:nvPr/>
        </p:nvCxnSpPr>
        <p:spPr>
          <a:xfrm flipV="1">
            <a:off x="5802283" y="1916432"/>
            <a:ext cx="3305263" cy="29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3"/>
            <a:endCxn id="22" idx="2"/>
          </p:cNvCxnSpPr>
          <p:nvPr/>
        </p:nvCxnSpPr>
        <p:spPr>
          <a:xfrm>
            <a:off x="5802282" y="3124893"/>
            <a:ext cx="3380077" cy="38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107546" y="1554482"/>
            <a:ext cx="1446415" cy="7239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 err="1"/>
              <a:t>강사신청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cxnSp>
        <p:nvCxnSpPr>
          <p:cNvPr id="42" name="직선 화살표 연결선 41"/>
          <p:cNvCxnSpPr>
            <a:stCxn id="22" idx="0"/>
            <a:endCxn id="8" idx="4"/>
          </p:cNvCxnSpPr>
          <p:nvPr/>
        </p:nvCxnSpPr>
        <p:spPr>
          <a:xfrm flipH="1" flipV="1">
            <a:off x="9830754" y="3052849"/>
            <a:ext cx="74813" cy="11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2" idx="4"/>
            <a:endCxn id="8" idx="0"/>
          </p:cNvCxnSpPr>
          <p:nvPr/>
        </p:nvCxnSpPr>
        <p:spPr>
          <a:xfrm>
            <a:off x="9830754" y="2278382"/>
            <a:ext cx="0" cy="10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94060" y="345271"/>
            <a:ext cx="280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다 가능</a:t>
            </a:r>
            <a:r>
              <a:rPr lang="en-US" altLang="ko-KR" dirty="0"/>
              <a:t>(</a:t>
            </a:r>
            <a:r>
              <a:rPr lang="ko-KR" altLang="en-US" dirty="0"/>
              <a:t>접근 한정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703733" y="5706533"/>
            <a:ext cx="2582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다 접근 가능</a:t>
            </a:r>
            <a:endParaRPr lang="en-US" altLang="ko-KR" dirty="0"/>
          </a:p>
          <a:p>
            <a:r>
              <a:rPr lang="ko-KR" altLang="en-US" dirty="0"/>
              <a:t>쓰기는 관리자</a:t>
            </a:r>
            <a:r>
              <a:rPr lang="en-US" altLang="ko-KR" dirty="0"/>
              <a:t>, </a:t>
            </a:r>
            <a:r>
              <a:rPr lang="ko-KR" altLang="en-US" dirty="0"/>
              <a:t>강사만 </a:t>
            </a:r>
            <a:endParaRPr lang="en-US" altLang="ko-KR" dirty="0"/>
          </a:p>
          <a:p>
            <a:r>
              <a:rPr lang="ko-KR" altLang="en-US" dirty="0"/>
              <a:t>회원은 읽기만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32514" y="4449387"/>
            <a:ext cx="179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관리자만 추가 및 삭제 접근 가능 </a:t>
            </a:r>
            <a:endParaRPr lang="en-US" altLang="ko-KR" dirty="0"/>
          </a:p>
        </p:txBody>
      </p:sp>
      <p:cxnSp>
        <p:nvCxnSpPr>
          <p:cNvPr id="54" name="꺾인 연결선 53"/>
          <p:cNvCxnSpPr>
            <a:stCxn id="11" idx="1"/>
            <a:endCxn id="9" idx="2"/>
          </p:cNvCxnSpPr>
          <p:nvPr/>
        </p:nvCxnSpPr>
        <p:spPr>
          <a:xfrm rot="10800000" flipH="1" flipV="1">
            <a:off x="5012573" y="1419399"/>
            <a:ext cx="4169785" cy="2957944"/>
          </a:xfrm>
          <a:prstGeom prst="bentConnector3">
            <a:avLst>
              <a:gd name="adj1" fmla="val -5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643059" y="1879369"/>
            <a:ext cx="1446415" cy="67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8.</a:t>
            </a:r>
            <a:r>
              <a:rPr lang="ko-KR" altLang="en-US" dirty="0"/>
              <a:t>출결 관리</a:t>
            </a:r>
          </a:p>
        </p:txBody>
      </p:sp>
      <p:cxnSp>
        <p:nvCxnSpPr>
          <p:cNvPr id="57" name="직선 화살표 연결선 56"/>
          <p:cNvCxnSpPr>
            <a:stCxn id="12" idx="1"/>
            <a:endCxn id="55" idx="6"/>
          </p:cNvCxnSpPr>
          <p:nvPr/>
        </p:nvCxnSpPr>
        <p:spPr>
          <a:xfrm flipH="1" flipV="1">
            <a:off x="4089474" y="2216034"/>
            <a:ext cx="923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1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696563" y="-1301282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회원관리</a:t>
            </a:r>
          </a:p>
        </p:txBody>
      </p:sp>
      <p:sp>
        <p:nvSpPr>
          <p:cNvPr id="7" name="타원 6"/>
          <p:cNvSpPr/>
          <p:nvPr/>
        </p:nvSpPr>
        <p:spPr>
          <a:xfrm>
            <a:off x="7469247" y="-1275997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매출</a:t>
            </a:r>
            <a:endParaRPr lang="en-US" altLang="ko-KR" dirty="0"/>
          </a:p>
          <a:p>
            <a:pPr algn="ctr"/>
            <a:r>
              <a:rPr lang="ko-KR" altLang="en-US" dirty="0"/>
              <a:t>관리</a:t>
            </a:r>
          </a:p>
        </p:txBody>
      </p:sp>
      <p:sp>
        <p:nvSpPr>
          <p:cNvPr id="8" name="타원 7"/>
          <p:cNvSpPr/>
          <p:nvPr/>
        </p:nvSpPr>
        <p:spPr>
          <a:xfrm>
            <a:off x="7084712" y="2765365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</a:t>
            </a:r>
            <a:r>
              <a:rPr lang="ko-KR" altLang="en-US" dirty="0"/>
              <a:t>수업 스케줄</a:t>
            </a:r>
          </a:p>
        </p:txBody>
      </p:sp>
      <p:sp>
        <p:nvSpPr>
          <p:cNvPr id="9" name="타원 8"/>
          <p:cNvSpPr/>
          <p:nvPr/>
        </p:nvSpPr>
        <p:spPr>
          <a:xfrm>
            <a:off x="9742433" y="1195521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</a:t>
            </a:r>
            <a:r>
              <a:rPr lang="ko-KR" altLang="en-US" dirty="0" err="1"/>
              <a:t>상품보기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513746" y="4618628"/>
            <a:ext cx="1838234" cy="10201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</a:t>
            </a:r>
            <a:r>
              <a:rPr lang="ko-KR" altLang="en-US" dirty="0"/>
              <a:t>회원 </a:t>
            </a:r>
            <a:endParaRPr lang="en-US" altLang="ko-KR" dirty="0"/>
          </a:p>
          <a:p>
            <a:pPr algn="ctr"/>
            <a:r>
              <a:rPr lang="ko-KR" altLang="en-US" dirty="0"/>
              <a:t>자유 </a:t>
            </a:r>
            <a:endParaRPr lang="en-US" altLang="ko-KR" dirty="0"/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7973" y="-1326567"/>
            <a:ext cx="789709" cy="59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52722" y="-1287082"/>
            <a:ext cx="789709" cy="59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44794" y="2824592"/>
            <a:ext cx="789709" cy="59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22" name="타원 21"/>
          <p:cNvSpPr/>
          <p:nvPr/>
        </p:nvSpPr>
        <p:spPr>
          <a:xfrm>
            <a:off x="9579297" y="3409602"/>
            <a:ext cx="1772683" cy="9050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</a:t>
            </a:r>
            <a:r>
              <a:rPr lang="ko-KR" altLang="en-US" dirty="0"/>
              <a:t>회원 </a:t>
            </a:r>
            <a:endParaRPr lang="en-US" altLang="ko-KR" dirty="0"/>
          </a:p>
          <a:p>
            <a:pPr algn="ctr"/>
            <a:r>
              <a:rPr lang="ko-KR" altLang="en-US" dirty="0"/>
              <a:t>수업 신청 페이지</a:t>
            </a:r>
          </a:p>
        </p:txBody>
      </p:sp>
      <p:sp>
        <p:nvSpPr>
          <p:cNvPr id="32" name="타원 31"/>
          <p:cNvSpPr/>
          <p:nvPr/>
        </p:nvSpPr>
        <p:spPr>
          <a:xfrm>
            <a:off x="9905565" y="-1326567"/>
            <a:ext cx="1446415" cy="7239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 err="1"/>
              <a:t>강사신청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sp>
        <p:nvSpPr>
          <p:cNvPr id="55" name="타원 54"/>
          <p:cNvSpPr/>
          <p:nvPr/>
        </p:nvSpPr>
        <p:spPr>
          <a:xfrm>
            <a:off x="3592062" y="-1326567"/>
            <a:ext cx="1446415" cy="67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8.</a:t>
            </a:r>
            <a:r>
              <a:rPr lang="ko-KR" altLang="en-US" dirty="0"/>
              <a:t>출결 관리</a:t>
            </a:r>
          </a:p>
        </p:txBody>
      </p:sp>
      <p:sp>
        <p:nvSpPr>
          <p:cNvPr id="27" name="타원 26"/>
          <p:cNvSpPr/>
          <p:nvPr/>
        </p:nvSpPr>
        <p:spPr>
          <a:xfrm>
            <a:off x="2890300" y="2804850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메인</a:t>
            </a:r>
          </a:p>
        </p:txBody>
      </p:sp>
      <p:sp>
        <p:nvSpPr>
          <p:cNvPr id="29" name="타원 28"/>
          <p:cNvSpPr/>
          <p:nvPr/>
        </p:nvSpPr>
        <p:spPr>
          <a:xfrm>
            <a:off x="5173120" y="2765365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로그인</a:t>
            </a:r>
          </a:p>
        </p:txBody>
      </p:sp>
      <p:sp>
        <p:nvSpPr>
          <p:cNvPr id="31" name="타원 30"/>
          <p:cNvSpPr/>
          <p:nvPr/>
        </p:nvSpPr>
        <p:spPr>
          <a:xfrm>
            <a:off x="5173119" y="4107920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/>
              <a:t>회원 가입</a:t>
            </a:r>
          </a:p>
        </p:txBody>
      </p:sp>
      <p:cxnSp>
        <p:nvCxnSpPr>
          <p:cNvPr id="3" name="직선 화살표 연결선 2"/>
          <p:cNvCxnSpPr>
            <a:stCxn id="13" idx="3"/>
            <a:endCxn id="27" idx="2"/>
          </p:cNvCxnSpPr>
          <p:nvPr/>
        </p:nvCxnSpPr>
        <p:spPr>
          <a:xfrm>
            <a:off x="1934503" y="3121772"/>
            <a:ext cx="955797" cy="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27" idx="6"/>
            <a:endCxn id="29" idx="2"/>
          </p:cNvCxnSpPr>
          <p:nvPr/>
        </p:nvCxnSpPr>
        <p:spPr>
          <a:xfrm flipV="1">
            <a:off x="4336715" y="3102030"/>
            <a:ext cx="836405" cy="3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9" idx="4"/>
            <a:endCxn id="31" idx="0"/>
          </p:cNvCxnSpPr>
          <p:nvPr/>
        </p:nvCxnSpPr>
        <p:spPr>
          <a:xfrm flipH="1">
            <a:off x="5896327" y="3438695"/>
            <a:ext cx="1" cy="66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9" idx="6"/>
            <a:endCxn id="8" idx="2"/>
          </p:cNvCxnSpPr>
          <p:nvPr/>
        </p:nvCxnSpPr>
        <p:spPr>
          <a:xfrm>
            <a:off x="6619535" y="3102030"/>
            <a:ext cx="465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6"/>
            <a:endCxn id="9" idx="2"/>
          </p:cNvCxnSpPr>
          <p:nvPr/>
        </p:nvCxnSpPr>
        <p:spPr>
          <a:xfrm flipV="1">
            <a:off x="8531127" y="1532186"/>
            <a:ext cx="1211306" cy="15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6"/>
            <a:endCxn id="22" idx="2"/>
          </p:cNvCxnSpPr>
          <p:nvPr/>
        </p:nvCxnSpPr>
        <p:spPr>
          <a:xfrm>
            <a:off x="8531127" y="3102030"/>
            <a:ext cx="1048170" cy="76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6"/>
            <a:endCxn id="10" idx="2"/>
          </p:cNvCxnSpPr>
          <p:nvPr/>
        </p:nvCxnSpPr>
        <p:spPr>
          <a:xfrm>
            <a:off x="8531127" y="3102030"/>
            <a:ext cx="982619" cy="202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6852123" y="967177"/>
            <a:ext cx="1838234" cy="10201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8.</a:t>
            </a:r>
            <a:r>
              <a:rPr lang="ko-KR" altLang="en-US" dirty="0"/>
              <a:t>회원 </a:t>
            </a:r>
            <a:r>
              <a:rPr lang="ko-KR" altLang="en-US" dirty="0" err="1"/>
              <a:t>관련통계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8" idx="0"/>
            <a:endCxn id="28" idx="4"/>
          </p:cNvCxnSpPr>
          <p:nvPr/>
        </p:nvCxnSpPr>
        <p:spPr>
          <a:xfrm flipH="1" flipV="1">
            <a:off x="7771240" y="1987349"/>
            <a:ext cx="36680" cy="77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1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300678"/>
            <a:ext cx="8102571" cy="60303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87236" y="300678"/>
            <a:ext cx="673331" cy="62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74272" y="1086197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74272" y="1615440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974272" y="2075411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74272" y="2535382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706876" y="329998"/>
            <a:ext cx="399011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59039" y="329998"/>
            <a:ext cx="399011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16342" y="382385"/>
            <a:ext cx="1064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</a:t>
            </a:r>
            <a:endParaRPr lang="en-US" altLang="ko-KR" dirty="0"/>
          </a:p>
          <a:p>
            <a:r>
              <a:rPr lang="en-US" altLang="ko-KR" dirty="0"/>
              <a:t>-&gt; l :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페이지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J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회원가입 페이지 이동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080187" y="382385"/>
            <a:ext cx="1704109" cy="25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이용권 조회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89" y="864524"/>
            <a:ext cx="118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테이블 </a:t>
            </a:r>
            <a:r>
              <a:rPr lang="ko-KR" altLang="en-US" dirty="0" err="1"/>
              <a:t>만들떄</a:t>
            </a:r>
            <a:endParaRPr lang="en-US" altLang="ko-KR" dirty="0"/>
          </a:p>
          <a:p>
            <a:r>
              <a:rPr lang="ko-KR" altLang="en-US" dirty="0"/>
              <a:t>이용권도 같이 만들어주자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30436" y="1615440"/>
            <a:ext cx="3133898" cy="408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71010" y="1790787"/>
            <a:ext cx="2252749" cy="325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보유중인 이용권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48812" y="2374669"/>
            <a:ext cx="2017006" cy="4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PT 10/13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048812" y="3338734"/>
            <a:ext cx="2017006" cy="4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헬스 </a:t>
            </a:r>
            <a:r>
              <a:rPr lang="en-US" altLang="ko-KR" dirty="0"/>
              <a:t>3</a:t>
            </a:r>
            <a:r>
              <a:rPr lang="ko-KR" altLang="en-US" dirty="0"/>
              <a:t>개월 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마감일</a:t>
            </a:r>
            <a:r>
              <a:rPr lang="en-US" altLang="ko-KR" dirty="0"/>
              <a:t>: ~~)</a:t>
            </a:r>
            <a:r>
              <a:rPr lang="ko-KR" altLang="en-US" dirty="0"/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8881" y="4317826"/>
            <a:ext cx="2017006" cy="4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GX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개월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마감일</a:t>
            </a:r>
            <a:r>
              <a:rPr lang="en-US" altLang="ko-KR" dirty="0"/>
              <a:t>: ~~)</a:t>
            </a:r>
            <a:r>
              <a:rPr lang="ko-KR" altLang="en-US" dirty="0"/>
              <a:t> </a:t>
            </a:r>
          </a:p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94465" y="5070764"/>
            <a:ext cx="1040908" cy="432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22" name="타원 21"/>
          <p:cNvSpPr/>
          <p:nvPr/>
        </p:nvSpPr>
        <p:spPr>
          <a:xfrm>
            <a:off x="1974272" y="3126295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974272" y="654194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5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58" y="759265"/>
            <a:ext cx="6561945" cy="4620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0987" y="117127"/>
            <a:ext cx="251044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입력 </a:t>
            </a:r>
            <a:r>
              <a:rPr lang="en-US" altLang="ko-KR" dirty="0"/>
              <a:t>(</a:t>
            </a:r>
            <a:r>
              <a:rPr lang="ko-KR" altLang="en-US" dirty="0"/>
              <a:t>이메일 형식 아님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비밀번호 </a:t>
            </a:r>
            <a:r>
              <a:rPr lang="en-US" altLang="ko-KR" dirty="0"/>
              <a:t>(</a:t>
            </a:r>
            <a:r>
              <a:rPr lang="ko-KR" altLang="en-US" dirty="0"/>
              <a:t>최소 </a:t>
            </a:r>
            <a:r>
              <a:rPr lang="en-US" altLang="ko-KR" dirty="0"/>
              <a:t>8</a:t>
            </a:r>
            <a:r>
              <a:rPr lang="ko-KR" altLang="en-US" dirty="0"/>
              <a:t>글자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규정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특수문자 제외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대문자</a:t>
            </a:r>
            <a:r>
              <a:rPr lang="en-US" altLang="ko-KR" dirty="0"/>
              <a:t>, </a:t>
            </a:r>
            <a:r>
              <a:rPr lang="ko-KR" altLang="en-US" dirty="0"/>
              <a:t>소문자</a:t>
            </a:r>
            <a:r>
              <a:rPr lang="en-US" altLang="ko-KR" dirty="0"/>
              <a:t>, </a:t>
            </a:r>
            <a:r>
              <a:rPr lang="ko-KR" altLang="en-US" dirty="0"/>
              <a:t>숫자 만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기억하기 </a:t>
            </a:r>
            <a:r>
              <a:rPr lang="en-US" altLang="ko-KR" dirty="0"/>
              <a:t>– </a:t>
            </a:r>
            <a:r>
              <a:rPr lang="ko-KR" altLang="en-US" dirty="0"/>
              <a:t>쿠키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-&gt; 2</a:t>
            </a:r>
            <a:r>
              <a:rPr lang="ko-KR" altLang="en-US" dirty="0"/>
              <a:t>순위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아이디 몰라요</a:t>
            </a:r>
            <a:endParaRPr lang="en-US" altLang="ko-KR" dirty="0"/>
          </a:p>
          <a:p>
            <a:r>
              <a:rPr lang="en-US" altLang="ko-KR" dirty="0"/>
              <a:t>-&gt; ID?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팝업창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 이름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이메일주소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 니 아이디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PW?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위와 동일 </a:t>
            </a:r>
            <a:endParaRPr lang="en-US" altLang="ko-KR" dirty="0"/>
          </a:p>
          <a:p>
            <a:r>
              <a:rPr lang="en-US" altLang="ko-KR" dirty="0"/>
              <a:t>-&gt; ID, </a:t>
            </a:r>
            <a:r>
              <a:rPr lang="ko-KR" altLang="en-US" dirty="0"/>
              <a:t>이름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651" y="3069449"/>
            <a:ext cx="2465157" cy="30513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94313" y="5379633"/>
            <a:ext cx="645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등급에따라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비활성화 또는 페이지 구조 나누기 </a:t>
            </a:r>
          </a:p>
        </p:txBody>
      </p:sp>
    </p:spTree>
    <p:extLst>
      <p:ext uri="{BB962C8B-B14F-4D97-AF65-F5344CB8AC3E}">
        <p14:creationId xmlns:p14="http://schemas.microsoft.com/office/powerpoint/2010/main" val="216215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4329" y="3930535"/>
            <a:ext cx="814648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7453" y="3930535"/>
            <a:ext cx="814648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55" y="3205726"/>
            <a:ext cx="2645051" cy="327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18768" y="1695213"/>
            <a:ext cx="3399189" cy="276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77687" y="3599411"/>
            <a:ext cx="1317090" cy="555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61326" y="2133383"/>
            <a:ext cx="1895302" cy="44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76706" y="2760995"/>
            <a:ext cx="1895302" cy="44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2262" y="91440"/>
            <a:ext cx="385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</a:t>
            </a:r>
            <a:r>
              <a:rPr lang="ko-KR" altLang="en-US" dirty="0"/>
              <a:t>비밀번호 찾기 </a:t>
            </a:r>
            <a:r>
              <a:rPr lang="ko-KR" altLang="en-US" dirty="0" err="1"/>
              <a:t>팝업창</a:t>
            </a:r>
            <a:r>
              <a:rPr lang="ko-KR" altLang="en-US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64891" y="1695213"/>
            <a:ext cx="3399189" cy="276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56814" y="3535898"/>
            <a:ext cx="1317090" cy="555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968" y="2614028"/>
            <a:ext cx="29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니</a:t>
            </a:r>
            <a:r>
              <a:rPr lang="ko-KR" altLang="en-US" dirty="0"/>
              <a:t> 아이디 </a:t>
            </a:r>
            <a:r>
              <a:rPr lang="en-US" altLang="ko-KR" dirty="0"/>
              <a:t>~~~ </a:t>
            </a:r>
            <a:r>
              <a:rPr lang="ko-KR" altLang="en-US" dirty="0"/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237930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43505" y="423949"/>
            <a:ext cx="2510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JOIN</a:t>
            </a:r>
          </a:p>
          <a:p>
            <a:endParaRPr lang="en-US" altLang="ko-KR" dirty="0"/>
          </a:p>
          <a:p>
            <a:r>
              <a:rPr lang="en-US" altLang="ko-KR" dirty="0"/>
              <a:t>-&gt; ID</a:t>
            </a:r>
          </a:p>
          <a:p>
            <a:r>
              <a:rPr lang="en-US" altLang="ko-KR" dirty="0"/>
              <a:t>-&gt; PW</a:t>
            </a:r>
          </a:p>
          <a:p>
            <a:r>
              <a:rPr lang="en-US" altLang="ko-KR" dirty="0"/>
              <a:t>-&gt; NAME</a:t>
            </a:r>
          </a:p>
          <a:p>
            <a:r>
              <a:rPr lang="en-US" altLang="ko-KR" dirty="0"/>
              <a:t>-&gt; EMAIL</a:t>
            </a:r>
          </a:p>
          <a:p>
            <a:r>
              <a:rPr lang="en-US" altLang="ko-KR" dirty="0"/>
              <a:t>-&gt; BIRTH</a:t>
            </a:r>
          </a:p>
          <a:p>
            <a:r>
              <a:rPr lang="en-US" altLang="ko-KR" dirty="0"/>
              <a:t>-&gt; GENDER</a:t>
            </a:r>
          </a:p>
          <a:p>
            <a:r>
              <a:rPr lang="en-US" altLang="ko-KR" dirty="0"/>
              <a:t>-&gt; TEL</a:t>
            </a:r>
          </a:p>
          <a:p>
            <a:r>
              <a:rPr lang="en-US" altLang="ko-KR" dirty="0"/>
              <a:t>-&gt; ADDR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58" y="759265"/>
            <a:ext cx="6561945" cy="462036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1" y="766738"/>
            <a:ext cx="3117273" cy="461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2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49296" y="245919"/>
            <a:ext cx="1446415" cy="67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</a:t>
            </a:r>
            <a:r>
              <a:rPr lang="ko-KR" altLang="en-US" dirty="0"/>
              <a:t>수업 스케줄</a:t>
            </a:r>
          </a:p>
        </p:txBody>
      </p:sp>
      <p:pic>
        <p:nvPicPr>
          <p:cNvPr id="5" name="그림 4" descr="http://www.onfit.com/img/onfit_management/onfit_management_step1_screen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67" y="582584"/>
            <a:ext cx="8775488" cy="56528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92349" y="3107420"/>
            <a:ext cx="146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</a:t>
            </a:r>
            <a:endParaRPr lang="en-US" altLang="ko-KR" dirty="0"/>
          </a:p>
          <a:p>
            <a:r>
              <a:rPr lang="ko-KR" altLang="en-US" dirty="0"/>
              <a:t>신청한 수업을 표시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40000" y="919249"/>
            <a:ext cx="7721600" cy="99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하지마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6748" y="1913467"/>
            <a:ext cx="641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월 화 수 목 금 토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4189" y="6235478"/>
            <a:ext cx="78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58013" y="2151839"/>
            <a:ext cx="3807229" cy="4039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부위별 근력 향상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기대 효과</a:t>
            </a:r>
            <a:r>
              <a:rPr lang="en-US" altLang="ko-KR" dirty="0">
                <a:solidFill>
                  <a:schemeClr val="tx1"/>
                </a:solidFill>
              </a:rPr>
              <a:t> (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63" y="4292813"/>
            <a:ext cx="2663328" cy="18241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56859" y="3199753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3" name="아래쪽 화살표 설명선 12"/>
          <p:cNvSpPr/>
          <p:nvPr/>
        </p:nvSpPr>
        <p:spPr>
          <a:xfrm>
            <a:off x="7051711" y="1339606"/>
            <a:ext cx="2038464" cy="122253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수업 들으면 근력 향상 기대 </a:t>
            </a:r>
            <a:endParaRPr lang="en-US" altLang="ko-KR" dirty="0"/>
          </a:p>
          <a:p>
            <a:pPr algn="ctr"/>
            <a:r>
              <a:rPr lang="ko-KR" altLang="en-US" dirty="0"/>
              <a:t>효과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9373" y="2352365"/>
            <a:ext cx="3013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수업명</a:t>
            </a:r>
            <a:endParaRPr lang="en-US" altLang="ko-KR" dirty="0"/>
          </a:p>
          <a:p>
            <a:r>
              <a:rPr lang="ko-KR" altLang="en-US" dirty="0" err="1"/>
              <a:t>강사명</a:t>
            </a:r>
            <a:endParaRPr lang="en-US" altLang="ko-KR" dirty="0"/>
          </a:p>
          <a:p>
            <a:r>
              <a:rPr lang="ko-KR" altLang="en-US" dirty="0"/>
              <a:t>수업시간</a:t>
            </a:r>
            <a:endParaRPr lang="en-US" altLang="ko-KR" dirty="0"/>
          </a:p>
          <a:p>
            <a:r>
              <a:rPr lang="ko-KR" altLang="en-US" dirty="0"/>
              <a:t>인원</a:t>
            </a:r>
            <a:r>
              <a:rPr lang="en-US" altLang="ko-KR" dirty="0"/>
              <a:t>(</a:t>
            </a:r>
            <a:r>
              <a:rPr lang="ko-KR" altLang="en-US" dirty="0"/>
              <a:t>단체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강의실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969650" y="632227"/>
            <a:ext cx="1704109" cy="25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이용권 조회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11336" y="614807"/>
            <a:ext cx="1096572" cy="26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01372" y="606301"/>
            <a:ext cx="1358214" cy="26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45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1362" y="100446"/>
            <a:ext cx="1446415" cy="67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</a:t>
            </a:r>
            <a:r>
              <a:rPr lang="ko-KR" altLang="en-US" dirty="0" err="1"/>
              <a:t>상품보기</a:t>
            </a:r>
            <a:endParaRPr lang="ko-KR" altLang="en-US" dirty="0"/>
          </a:p>
        </p:txBody>
      </p:sp>
      <p:pic>
        <p:nvPicPr>
          <p:cNvPr id="6" name="그림 5" descr="http://www.onfit.com/img/onfit_management/onfit_management_step1_screen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894" y="100446"/>
            <a:ext cx="7723159" cy="45969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68036" y="4704237"/>
            <a:ext cx="5277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상품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헬스 </a:t>
            </a:r>
            <a:r>
              <a:rPr lang="en-US" altLang="ko-KR" dirty="0"/>
              <a:t>– 1, 3, 6 ,12 </a:t>
            </a:r>
            <a:r>
              <a:rPr lang="ko-KR" altLang="en-US" dirty="0"/>
              <a:t>개월 정기권 </a:t>
            </a:r>
            <a:endParaRPr lang="en-US" altLang="ko-KR" dirty="0"/>
          </a:p>
          <a:p>
            <a:r>
              <a:rPr lang="en-US" altLang="ko-KR" dirty="0"/>
              <a:t>      PT  – </a:t>
            </a:r>
            <a:r>
              <a:rPr lang="ko-KR" altLang="en-US" dirty="0"/>
              <a:t>개인 </a:t>
            </a:r>
            <a:r>
              <a:rPr lang="en-US" altLang="ko-KR" dirty="0"/>
              <a:t>PT  12</a:t>
            </a:r>
            <a:r>
              <a:rPr lang="ko-KR" altLang="en-US" dirty="0"/>
              <a:t>회</a:t>
            </a:r>
            <a:r>
              <a:rPr lang="en-US" altLang="ko-KR" dirty="0"/>
              <a:t>, 30</a:t>
            </a:r>
            <a:r>
              <a:rPr lang="ko-KR" altLang="en-US" dirty="0"/>
              <a:t>회</a:t>
            </a:r>
            <a:r>
              <a:rPr lang="en-US" altLang="ko-KR" dirty="0"/>
              <a:t>, 45</a:t>
            </a:r>
            <a:r>
              <a:rPr lang="ko-KR" altLang="en-US" dirty="0"/>
              <a:t>회 </a:t>
            </a:r>
            <a:endParaRPr lang="en-US" altLang="ko-KR" dirty="0"/>
          </a:p>
          <a:p>
            <a:r>
              <a:rPr lang="en-US" altLang="ko-KR" dirty="0"/>
              <a:t>           -  </a:t>
            </a:r>
            <a:r>
              <a:rPr lang="ko-KR" altLang="en-US" dirty="0"/>
              <a:t>그룹 </a:t>
            </a:r>
            <a:r>
              <a:rPr lang="en-US" altLang="ko-KR" dirty="0"/>
              <a:t>PT   12</a:t>
            </a:r>
            <a:r>
              <a:rPr lang="ko-KR" altLang="en-US" dirty="0"/>
              <a:t>회</a:t>
            </a:r>
            <a:r>
              <a:rPr lang="en-US" altLang="ko-KR" dirty="0"/>
              <a:t>, 30</a:t>
            </a:r>
            <a:r>
              <a:rPr lang="ko-KR" altLang="en-US" dirty="0"/>
              <a:t>회</a:t>
            </a:r>
            <a:r>
              <a:rPr lang="en-US" altLang="ko-KR" dirty="0"/>
              <a:t>, 45</a:t>
            </a:r>
            <a:r>
              <a:rPr lang="ko-KR" altLang="en-US" dirty="0"/>
              <a:t>회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 err="1"/>
              <a:t>그룹수업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필라테스</a:t>
            </a:r>
            <a:r>
              <a:rPr lang="en-US" altLang="ko-KR" dirty="0"/>
              <a:t> - </a:t>
            </a:r>
            <a:r>
              <a:rPr lang="ko-KR" altLang="en-US" dirty="0"/>
              <a:t> </a:t>
            </a:r>
            <a:r>
              <a:rPr lang="en-US" altLang="ko-KR" dirty="0"/>
              <a:t>1, 3, 6 </a:t>
            </a:r>
            <a:r>
              <a:rPr lang="ko-KR" altLang="en-US" dirty="0"/>
              <a:t>개월 정기권 </a:t>
            </a:r>
            <a:endParaRPr lang="en-US" altLang="ko-KR" dirty="0"/>
          </a:p>
          <a:p>
            <a:r>
              <a:rPr lang="en-US" altLang="ko-KR" dirty="0"/>
              <a:t>                  - </a:t>
            </a:r>
            <a:r>
              <a:rPr lang="ko-KR" altLang="en-US" dirty="0"/>
              <a:t> </a:t>
            </a:r>
            <a:r>
              <a:rPr lang="ko-KR" altLang="en-US" dirty="0" err="1"/>
              <a:t>스피닝</a:t>
            </a:r>
            <a:r>
              <a:rPr lang="ko-KR" altLang="en-US" dirty="0"/>
              <a:t> </a:t>
            </a:r>
            <a:r>
              <a:rPr lang="en-US" altLang="ko-KR" dirty="0"/>
              <a:t> - 1, 3, 6</a:t>
            </a:r>
            <a:r>
              <a:rPr lang="ko-KR" altLang="en-US" dirty="0"/>
              <a:t>개월 정기권 </a:t>
            </a:r>
            <a:endParaRPr lang="en-US" altLang="ko-KR" dirty="0"/>
          </a:p>
          <a:p>
            <a:r>
              <a:rPr lang="en-US" altLang="ko-KR" dirty="0"/>
              <a:t>                  -   </a:t>
            </a:r>
            <a:r>
              <a:rPr lang="ko-KR" altLang="en-US" dirty="0"/>
              <a:t>요가    </a:t>
            </a:r>
            <a:r>
              <a:rPr lang="en-US" altLang="ko-KR" dirty="0"/>
              <a:t>- 1, 3, 6</a:t>
            </a:r>
            <a:r>
              <a:rPr lang="ko-KR" altLang="en-US" dirty="0"/>
              <a:t>개월 정기권 </a:t>
            </a:r>
            <a:r>
              <a:rPr lang="en-US" altLang="ko-KR" dirty="0"/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5667" y="4885476"/>
            <a:ext cx="5277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내역 </a:t>
            </a:r>
            <a:endParaRPr lang="en-US" altLang="ko-KR" dirty="0"/>
          </a:p>
          <a:p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사용기간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수업 요일</a:t>
            </a:r>
            <a:r>
              <a:rPr lang="en-US" altLang="ko-KR" dirty="0"/>
              <a:t>, </a:t>
            </a:r>
            <a:r>
              <a:rPr lang="ko-KR" altLang="en-US" dirty="0"/>
              <a:t>수업 시간대</a:t>
            </a:r>
            <a:endParaRPr lang="en-US" altLang="ko-KR" dirty="0"/>
          </a:p>
          <a:p>
            <a:r>
              <a:rPr lang="en-US" altLang="ko-KR" dirty="0"/>
              <a:t>, </a:t>
            </a:r>
            <a:r>
              <a:rPr lang="ko-KR" altLang="en-US" dirty="0"/>
              <a:t>총인원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171362" y="1309000"/>
            <a:ext cx="2522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필터 및 검색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SB1-&gt; </a:t>
            </a:r>
            <a:r>
              <a:rPr lang="ko-KR" altLang="en-US" dirty="0"/>
              <a:t>최근 </a:t>
            </a:r>
            <a:r>
              <a:rPr lang="ko-KR" altLang="en-US" dirty="0" err="1"/>
              <a:t>등록순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 -&gt;  </a:t>
            </a:r>
            <a:r>
              <a:rPr lang="ko-KR" altLang="en-US" dirty="0"/>
              <a:t>오래된 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SB2 -&gt; </a:t>
            </a:r>
            <a:r>
              <a:rPr lang="ko-KR" altLang="en-US" dirty="0"/>
              <a:t>높은 </a:t>
            </a:r>
            <a:r>
              <a:rPr lang="ko-KR" altLang="en-US" dirty="0" err="1"/>
              <a:t>가격순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-&gt; </a:t>
            </a:r>
            <a:r>
              <a:rPr lang="ko-KR" altLang="en-US" dirty="0"/>
              <a:t>낮은 </a:t>
            </a:r>
            <a:r>
              <a:rPr lang="ko-KR" altLang="en-US" dirty="0" err="1"/>
              <a:t>가격순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테이블 상세 내역 조회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카테고리별</a:t>
            </a:r>
            <a:r>
              <a:rPr lang="ko-KR" altLang="en-US" dirty="0"/>
              <a:t> 분류 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9019944" y="119520"/>
            <a:ext cx="1704109" cy="25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이용권 조회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61630" y="102100"/>
            <a:ext cx="1096572" cy="26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551666" y="93594"/>
            <a:ext cx="1358214" cy="26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10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994</Words>
  <Application>Microsoft Office PowerPoint</Application>
  <PresentationFormat>와이드스크린</PresentationFormat>
  <Paragraphs>560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돋움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PKNU</dc:creator>
  <cp:lastModifiedBy>AREUM YU</cp:lastModifiedBy>
  <cp:revision>64</cp:revision>
  <dcterms:created xsi:type="dcterms:W3CDTF">2020-07-29T09:21:24Z</dcterms:created>
  <dcterms:modified xsi:type="dcterms:W3CDTF">2020-08-03T07:43:39Z</dcterms:modified>
</cp:coreProperties>
</file>