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60" r:id="rId1"/>
  </p:sldMasterIdLst>
  <p:notesMasterIdLst>
    <p:notesMasterId r:id="rId10"/>
  </p:notesMasterIdLst>
  <p:handoutMasterIdLst>
    <p:handoutMasterId r:id="rId11"/>
  </p:handoutMasterIdLst>
  <p:sldIdLst>
    <p:sldId id="256" r:id="rId2"/>
    <p:sldId id="357" r:id="rId3"/>
    <p:sldId id="358" r:id="rId4"/>
    <p:sldId id="391" r:id="rId5"/>
    <p:sldId id="392" r:id="rId6"/>
    <p:sldId id="393" r:id="rId7"/>
    <p:sldId id="396" r:id="rId8"/>
    <p:sldId id="397" r:id="rId9"/>
  </p:sldIdLst>
  <p:sldSz cx="9144000" cy="6858000" type="screen4x3"/>
  <p:notesSz cx="7315200" cy="9601200"/>
  <p:defaultTextStyle>
    <a:defPPr>
      <a:defRPr lang="en-GB"/>
    </a:defPPr>
    <a:lvl1pPr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1pPr>
    <a:lvl2pPr marL="457200"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2pPr>
    <a:lvl3pPr marL="914400"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3pPr>
    <a:lvl4pPr marL="1371600"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4pPr>
    <a:lvl5pPr marL="1828800"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kern="1200">
        <a:solidFill>
          <a:schemeClr val="tx1"/>
        </a:solidFill>
        <a:latin typeface="Arial" charset="0"/>
        <a:ea typeface="Arial Unicode MS" pitchFamily="34" charset="-128"/>
        <a:cs typeface="Arial Unicode MS" pitchFamily="34" charset="-128"/>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2" autoAdjust="0"/>
    <p:restoredTop sz="64541" autoAdjust="0"/>
  </p:normalViewPr>
  <p:slideViewPr>
    <p:cSldViewPr>
      <p:cViewPr>
        <p:scale>
          <a:sx n="115" d="100"/>
          <a:sy n="115" d="100"/>
        </p:scale>
        <p:origin x="-2340"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7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56ECB5D0-CC98-48F4-A221-DF26D9B6A36D}" type="datetimeFigureOut">
              <a:rPr lang="en-US"/>
              <a:pPr>
                <a:defRPr/>
              </a:pPr>
              <a:t>8/29/2014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DB8477CA-AD7F-4EB9-8ECD-7DB883BA04DD}" type="slidenum">
              <a:rPr lang="en-US"/>
              <a:pPr>
                <a:defRPr/>
              </a:pPr>
              <a:t>‹#›</a:t>
            </a:fld>
            <a:endParaRPr lang="en-US"/>
          </a:p>
        </p:txBody>
      </p:sp>
    </p:spTree>
    <p:extLst>
      <p:ext uri="{BB962C8B-B14F-4D97-AF65-F5344CB8AC3E}">
        <p14:creationId xmlns:p14="http://schemas.microsoft.com/office/powerpoint/2010/main" val="1767390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AutoShape 1"/>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endParaRPr lang="en-US">
              <a:cs typeface="Arial" charset="0"/>
            </a:endParaRPr>
          </a:p>
        </p:txBody>
      </p:sp>
      <p:sp>
        <p:nvSpPr>
          <p:cNvPr id="23555" name="AutoShape 2"/>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cs typeface="Arial" charset="0"/>
            </a:endParaRPr>
          </a:p>
        </p:txBody>
      </p:sp>
      <p:sp>
        <p:nvSpPr>
          <p:cNvPr id="23556" name="AutoShape 3"/>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cs typeface="Arial" charset="0"/>
            </a:endParaRPr>
          </a:p>
        </p:txBody>
      </p:sp>
      <p:sp>
        <p:nvSpPr>
          <p:cNvPr id="23557" name="AutoShape 4"/>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cs typeface="Arial" charset="0"/>
            </a:endParaRPr>
          </a:p>
        </p:txBody>
      </p:sp>
      <p:sp>
        <p:nvSpPr>
          <p:cNvPr id="3077" name="Rectangle 5"/>
          <p:cNvSpPr>
            <a:spLocks noGrp="1" noChangeArrowheads="1"/>
          </p:cNvSpPr>
          <p:nvPr>
            <p:ph type="hdr"/>
          </p:nvPr>
        </p:nvSpPr>
        <p:spPr bwMode="auto">
          <a:xfrm>
            <a:off x="0" y="0"/>
            <a:ext cx="3173413" cy="471488"/>
          </a:xfrm>
          <a:prstGeom prst="rect">
            <a:avLst/>
          </a:prstGeom>
          <a:noFill/>
          <a:ln w="9525">
            <a:noFill/>
            <a:round/>
            <a:headEnd/>
            <a:tailEnd/>
          </a:ln>
          <a:effectLst/>
        </p:spPr>
        <p:txBody>
          <a:bodyPr vert="horz" wrap="square" lIns="94680" tIns="47520" rIns="94680" bIns="47520" numCol="1" anchor="t" anchorCtr="0" compatLnSpc="1">
            <a:prstTxWarp prst="textNoShape">
              <a:avLst/>
            </a:prstTxWarp>
          </a:bodyPr>
          <a:lstStyle>
            <a:lvl1pPr>
              <a:buClr>
                <a:srgbClr val="000000"/>
              </a:buClr>
              <a:buSzPct val="100000"/>
              <a:buFont typeface="Tahoma" pitchFamily="34" charset="0"/>
              <a:buNone/>
              <a:tabLst>
                <a:tab pos="723900" algn="l"/>
                <a:tab pos="1447800" algn="l"/>
                <a:tab pos="2171700" algn="l"/>
                <a:tab pos="2895600" algn="l"/>
              </a:tabLst>
              <a:defRPr sz="1200">
                <a:solidFill>
                  <a:srgbClr val="000000"/>
                </a:solidFill>
                <a:latin typeface="Tahoma" pitchFamily="34" charset="0"/>
                <a:cs typeface="Arial Unicode MS" pitchFamily="34" charset="-128"/>
              </a:defRPr>
            </a:lvl1pPr>
          </a:lstStyle>
          <a:p>
            <a:pPr>
              <a:defRPr/>
            </a:pPr>
            <a:endParaRPr lang="en-GB"/>
          </a:p>
        </p:txBody>
      </p:sp>
      <p:sp>
        <p:nvSpPr>
          <p:cNvPr id="3078" name="Rectangle 6"/>
          <p:cNvSpPr>
            <a:spLocks noGrp="1" noChangeArrowheads="1"/>
          </p:cNvSpPr>
          <p:nvPr>
            <p:ph type="dt"/>
          </p:nvPr>
        </p:nvSpPr>
        <p:spPr bwMode="auto">
          <a:xfrm>
            <a:off x="4135438" y="0"/>
            <a:ext cx="3173412" cy="471488"/>
          </a:xfrm>
          <a:prstGeom prst="rect">
            <a:avLst/>
          </a:prstGeom>
          <a:noFill/>
          <a:ln w="9525">
            <a:noFill/>
            <a:round/>
            <a:headEnd/>
            <a:tailEnd/>
          </a:ln>
          <a:effectLst/>
        </p:spPr>
        <p:txBody>
          <a:bodyPr vert="horz" wrap="square" lIns="94680" tIns="47520" rIns="94680" bIns="47520" numCol="1" anchor="t" anchorCtr="0" compatLnSpc="1">
            <a:prstTxWarp prst="textNoShape">
              <a:avLst/>
            </a:prstTxWarp>
          </a:bodyPr>
          <a:lstStyle>
            <a:lvl1pPr algn="r">
              <a:buClr>
                <a:srgbClr val="000000"/>
              </a:buClr>
              <a:buSzPct val="100000"/>
              <a:buFont typeface="Tahoma" pitchFamily="34" charset="0"/>
              <a:buNone/>
              <a:tabLst>
                <a:tab pos="723900" algn="l"/>
                <a:tab pos="1447800" algn="l"/>
                <a:tab pos="2171700" algn="l"/>
                <a:tab pos="2895600" algn="l"/>
              </a:tabLst>
              <a:defRPr sz="1200">
                <a:solidFill>
                  <a:srgbClr val="000000"/>
                </a:solidFill>
                <a:latin typeface="Tahoma" pitchFamily="34" charset="0"/>
                <a:cs typeface="Arial Unicode MS" pitchFamily="34" charset="-128"/>
              </a:defRPr>
            </a:lvl1pPr>
          </a:lstStyle>
          <a:p>
            <a:pPr>
              <a:defRPr/>
            </a:pPr>
            <a:endParaRPr lang="en-GB"/>
          </a:p>
        </p:txBody>
      </p:sp>
      <p:sp>
        <p:nvSpPr>
          <p:cNvPr id="23560" name="Rectangle 7"/>
          <p:cNvSpPr>
            <a:spLocks noGrp="1" noRot="1" noChangeAspect="1" noChangeArrowheads="1"/>
          </p:cNvSpPr>
          <p:nvPr>
            <p:ph type="sldImg"/>
          </p:nvPr>
        </p:nvSpPr>
        <p:spPr bwMode="auto">
          <a:xfrm>
            <a:off x="1244600" y="708025"/>
            <a:ext cx="4821238" cy="3614738"/>
          </a:xfrm>
          <a:prstGeom prst="rect">
            <a:avLst/>
          </a:prstGeom>
          <a:solidFill>
            <a:srgbClr val="FFFFFF"/>
          </a:solidFill>
          <a:ln w="9360">
            <a:solidFill>
              <a:srgbClr val="000000"/>
            </a:solidFill>
            <a:miter lim="800000"/>
            <a:headEnd/>
            <a:tailEnd/>
          </a:ln>
        </p:spPr>
      </p:sp>
      <p:sp>
        <p:nvSpPr>
          <p:cNvPr id="3080" name="Rectangle 8"/>
          <p:cNvSpPr>
            <a:spLocks noGrp="1" noChangeArrowheads="1"/>
          </p:cNvSpPr>
          <p:nvPr>
            <p:ph type="body"/>
          </p:nvPr>
        </p:nvSpPr>
        <p:spPr bwMode="auto">
          <a:xfrm>
            <a:off x="954088" y="4564063"/>
            <a:ext cx="5400675" cy="4322762"/>
          </a:xfrm>
          <a:prstGeom prst="rect">
            <a:avLst/>
          </a:prstGeom>
          <a:noFill/>
          <a:ln w="9525">
            <a:noFill/>
            <a:round/>
            <a:headEnd/>
            <a:tailEnd/>
          </a:ln>
          <a:effectLst/>
        </p:spPr>
        <p:txBody>
          <a:bodyPr vert="horz" wrap="square" lIns="94680" tIns="47520" rIns="94680" bIns="47520" numCol="1" anchor="t" anchorCtr="0" compatLnSpc="1">
            <a:prstTxWarp prst="textNoShape">
              <a:avLst/>
            </a:prstTxWarp>
          </a:bodyPr>
          <a:lstStyle/>
          <a:p>
            <a:pPr lvl="0"/>
            <a:endParaRPr lang="en-US" noProof="0" smtClean="0"/>
          </a:p>
        </p:txBody>
      </p:sp>
      <p:sp>
        <p:nvSpPr>
          <p:cNvPr id="3081" name="Rectangle 9"/>
          <p:cNvSpPr>
            <a:spLocks noGrp="1" noChangeArrowheads="1"/>
          </p:cNvSpPr>
          <p:nvPr>
            <p:ph type="ftr"/>
          </p:nvPr>
        </p:nvSpPr>
        <p:spPr bwMode="auto">
          <a:xfrm>
            <a:off x="0" y="9129713"/>
            <a:ext cx="3173413" cy="471487"/>
          </a:xfrm>
          <a:prstGeom prst="rect">
            <a:avLst/>
          </a:prstGeom>
          <a:noFill/>
          <a:ln w="9525">
            <a:noFill/>
            <a:round/>
            <a:headEnd/>
            <a:tailEnd/>
          </a:ln>
          <a:effectLst/>
        </p:spPr>
        <p:txBody>
          <a:bodyPr vert="horz" wrap="square" lIns="94680" tIns="47520" rIns="94680" bIns="47520" numCol="1" anchor="b" anchorCtr="0" compatLnSpc="1">
            <a:prstTxWarp prst="textNoShape">
              <a:avLst/>
            </a:prstTxWarp>
          </a:bodyPr>
          <a:lstStyle>
            <a:lvl1pPr>
              <a:buClr>
                <a:srgbClr val="000000"/>
              </a:buClr>
              <a:buSzPct val="100000"/>
              <a:buFont typeface="Tahoma" pitchFamily="34" charset="0"/>
              <a:buNone/>
              <a:tabLst>
                <a:tab pos="723900" algn="l"/>
                <a:tab pos="1447800" algn="l"/>
                <a:tab pos="2171700" algn="l"/>
                <a:tab pos="2895600" algn="l"/>
              </a:tabLst>
              <a:defRPr sz="1200">
                <a:solidFill>
                  <a:srgbClr val="000000"/>
                </a:solidFill>
                <a:latin typeface="Tahoma" pitchFamily="34" charset="0"/>
                <a:cs typeface="Arial Unicode MS" pitchFamily="34" charset="-128"/>
              </a:defRPr>
            </a:lvl1pPr>
          </a:lstStyle>
          <a:p>
            <a:pPr>
              <a:defRPr/>
            </a:pPr>
            <a:endParaRPr lang="en-GB"/>
          </a:p>
        </p:txBody>
      </p:sp>
      <p:sp>
        <p:nvSpPr>
          <p:cNvPr id="3082" name="Rectangle 10"/>
          <p:cNvSpPr>
            <a:spLocks noGrp="1" noChangeArrowheads="1"/>
          </p:cNvSpPr>
          <p:nvPr>
            <p:ph type="sldNum"/>
          </p:nvPr>
        </p:nvSpPr>
        <p:spPr bwMode="auto">
          <a:xfrm>
            <a:off x="4135438" y="9129713"/>
            <a:ext cx="3173412" cy="471487"/>
          </a:xfrm>
          <a:prstGeom prst="rect">
            <a:avLst/>
          </a:prstGeom>
          <a:noFill/>
          <a:ln w="9525">
            <a:noFill/>
            <a:round/>
            <a:headEnd/>
            <a:tailEnd/>
          </a:ln>
          <a:effectLst/>
        </p:spPr>
        <p:txBody>
          <a:bodyPr vert="horz" wrap="square" lIns="94680" tIns="47520" rIns="94680" bIns="47520" numCol="1" anchor="b" anchorCtr="0" compatLnSpc="1">
            <a:prstTxWarp prst="textNoShape">
              <a:avLst/>
            </a:prstTxWarp>
          </a:bodyPr>
          <a:lstStyle>
            <a:lvl1pPr algn="r">
              <a:buClr>
                <a:srgbClr val="000000"/>
              </a:buClr>
              <a:buSzPct val="100000"/>
              <a:buFont typeface="Tahoma" pitchFamily="34" charset="0"/>
              <a:buNone/>
              <a:tabLst>
                <a:tab pos="723900" algn="l"/>
                <a:tab pos="1447800" algn="l"/>
                <a:tab pos="2171700" algn="l"/>
                <a:tab pos="2895600" algn="l"/>
              </a:tabLst>
              <a:defRPr sz="1200">
                <a:solidFill>
                  <a:srgbClr val="000000"/>
                </a:solidFill>
                <a:latin typeface="Tahoma" pitchFamily="34" charset="0"/>
                <a:cs typeface="Arial Unicode MS" pitchFamily="34" charset="-128"/>
              </a:defRPr>
            </a:lvl1pPr>
          </a:lstStyle>
          <a:p>
            <a:pPr>
              <a:defRPr/>
            </a:pPr>
            <a:fld id="{DB063583-0B77-4DBD-B8FC-D123094E6F68}" type="slidenum">
              <a:rPr lang="en-GB"/>
              <a:pPr>
                <a:defRPr/>
              </a:pPr>
              <a:t>‹#›</a:t>
            </a:fld>
            <a:endParaRPr lang="en-GB"/>
          </a:p>
        </p:txBody>
      </p:sp>
    </p:spTree>
    <p:extLst>
      <p:ext uri="{BB962C8B-B14F-4D97-AF65-F5344CB8AC3E}">
        <p14:creationId xmlns:p14="http://schemas.microsoft.com/office/powerpoint/2010/main" val="376127896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FE813898-9DD4-4FF9-87A5-4ADFD7A868C7}" type="slidenum">
              <a:rPr lang="en-GB" smtClean="0">
                <a:solidFill>
                  <a:srgbClr val="000000"/>
                </a:solidFill>
                <a:latin typeface="Tahoma" pitchFamily="34" charset="0"/>
              </a:rPr>
              <a:pPr eaLnBrk="1" hangingPunct="1"/>
              <a:t>1</a:t>
            </a:fld>
            <a:endParaRPr lang="en-GB" smtClean="0">
              <a:solidFill>
                <a:srgbClr val="000000"/>
              </a:solidFill>
              <a:latin typeface="Tahoma" pitchFamily="34" charset="0"/>
            </a:endParaRPr>
          </a:p>
        </p:txBody>
      </p:sp>
      <p:sp>
        <p:nvSpPr>
          <p:cNvPr id="24579" name="Text Box 1"/>
          <p:cNvSpPr txBox="1">
            <a:spLocks noChangeArrowheads="1"/>
          </p:cNvSpPr>
          <p:nvPr/>
        </p:nvSpPr>
        <p:spPr bwMode="auto">
          <a:xfrm>
            <a:off x="1244600" y="708025"/>
            <a:ext cx="4827588" cy="3621088"/>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endParaRPr lang="en-US"/>
          </a:p>
        </p:txBody>
      </p:sp>
      <p:sp>
        <p:nvSpPr>
          <p:cNvPr id="24580" name="Rectangle 2"/>
          <p:cNvSpPr>
            <a:spLocks noGrp="1" noChangeArrowheads="1"/>
          </p:cNvSpPr>
          <p:nvPr>
            <p:ph type="body"/>
          </p:nvPr>
        </p:nvSpPr>
        <p:spPr>
          <a:xfrm>
            <a:off x="954088" y="4564063"/>
            <a:ext cx="5402262" cy="4325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n-US" sz="1200" kern="1200" dirty="0" smtClean="0">
                <a:solidFill>
                  <a:srgbClr val="000000"/>
                </a:solidFill>
                <a:effectLst/>
                <a:latin typeface="Times New Roman" pitchFamily="18" charset="0"/>
                <a:ea typeface="+mn-ea"/>
                <a:cs typeface="+mn-cs"/>
              </a:rPr>
              <a:t>In this presentation, we will introduce the concept of don’t-care conditions, and how they can be used in circuit optimization.</a:t>
            </a:r>
            <a:endParaRPr lang="en-US" dirty="0" smtClean="0"/>
          </a:p>
        </p:txBody>
      </p:sp>
    </p:spTree>
    <p:extLst>
      <p:ext uri="{BB962C8B-B14F-4D97-AF65-F5344CB8AC3E}">
        <p14:creationId xmlns:p14="http://schemas.microsoft.com/office/powerpoint/2010/main" val="66347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44615E8D-185A-48EB-8C9E-C71ADA1E9F3B}" type="slidenum">
              <a:rPr lang="en-GB" smtClean="0">
                <a:solidFill>
                  <a:srgbClr val="000000"/>
                </a:solidFill>
                <a:latin typeface="Tahoma" pitchFamily="34" charset="0"/>
              </a:rPr>
              <a:pPr eaLnBrk="1" hangingPunct="1"/>
              <a:t>2</a:t>
            </a:fld>
            <a:endParaRPr lang="en-GB" smtClean="0">
              <a:solidFill>
                <a:srgbClr val="000000"/>
              </a:solidFill>
              <a:latin typeface="Tahoma" pitchFamily="34" charset="0"/>
            </a:endParaRPr>
          </a:p>
        </p:txBody>
      </p:sp>
      <p:sp>
        <p:nvSpPr>
          <p:cNvPr id="31747" name="Rectangle 2"/>
          <p:cNvSpPr>
            <a:spLocks noGrp="1" noRot="1" noChangeAspect="1" noChangeArrowheads="1" noTextEdit="1"/>
          </p:cNvSpPr>
          <p:nvPr>
            <p:ph type="sldImg"/>
          </p:nvPr>
        </p:nvSpPr>
        <p:spPr>
          <a:xfrm>
            <a:off x="1244600" y="708025"/>
            <a:ext cx="4827588" cy="3621088"/>
          </a:xfrm>
          <a:ln/>
        </p:spPr>
      </p:sp>
      <p:sp>
        <p:nvSpPr>
          <p:cNvPr id="31748" name="Rectangle 3"/>
          <p:cNvSpPr>
            <a:spLocks noGrp="1" noChangeArrowheads="1"/>
          </p:cNvSpPr>
          <p:nvPr>
            <p:ph type="body" idx="1"/>
          </p:nvPr>
        </p:nvSpPr>
        <p:spPr>
          <a:xfrm>
            <a:off x="954088" y="4564063"/>
            <a:ext cx="5407025" cy="4329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lvl="0"/>
            <a:r>
              <a:rPr lang="en-US" sz="1200" kern="1200" dirty="0" smtClean="0">
                <a:solidFill>
                  <a:srgbClr val="000000"/>
                </a:solidFill>
                <a:effectLst/>
                <a:latin typeface="Times New Roman" pitchFamily="18" charset="0"/>
                <a:ea typeface="+mn-ea"/>
                <a:cs typeface="+mn-cs"/>
              </a:rPr>
              <a:t>There are two possibilities that give rise to don’t-care conditions. First, in some cases, we may know that certain combinations of input values will never occur. We’ll see a classic example of that later. Second, it may not matter what the output is for some input sets, because we aren’t using the output of the logic in those circumstances.</a:t>
            </a:r>
          </a:p>
          <a:p>
            <a:pPr lvl="0"/>
            <a:endParaRPr lang="en-US" sz="1200" kern="1200" dirty="0" smtClean="0">
              <a:solidFill>
                <a:srgbClr val="000000"/>
              </a:solidFill>
              <a:effectLst/>
              <a:latin typeface="Times New Roman" pitchFamily="18" charset="0"/>
              <a:ea typeface="+mn-ea"/>
              <a:cs typeface="+mn-cs"/>
            </a:endParaRPr>
          </a:p>
          <a:p>
            <a:pPr lvl="0"/>
            <a:r>
              <a:rPr lang="en-US" sz="1200" kern="1200" dirty="0" smtClean="0">
                <a:solidFill>
                  <a:srgbClr val="000000"/>
                </a:solidFill>
                <a:effectLst/>
                <a:latin typeface="Times New Roman" pitchFamily="18" charset="0"/>
                <a:ea typeface="+mn-ea"/>
                <a:cs typeface="+mn-cs"/>
              </a:rPr>
              <a:t>In both cases, the result is that we “don’t care” what the output is for these input sets. Since we don’t care, we will choose to make the output values be whatever will best help us minimize the K-map, and thus create a simpler circuit.</a:t>
            </a:r>
          </a:p>
          <a:p>
            <a:r>
              <a:rPr lang="en-US" sz="1200" kern="1200" dirty="0" smtClean="0">
                <a:solidFill>
                  <a:srgbClr val="000000"/>
                </a:solidFill>
                <a:effectLst/>
                <a:latin typeface="Times New Roman" pitchFamily="18" charset="0"/>
                <a:ea typeface="+mn-ea"/>
                <a:cs typeface="+mn-cs"/>
              </a:rPr>
              <a:t> </a:t>
            </a:r>
          </a:p>
          <a:p>
            <a:pPr defTabSz="914400"/>
            <a:endParaRPr lang="en-US" dirty="0" smtClean="0"/>
          </a:p>
        </p:txBody>
      </p:sp>
    </p:spTree>
    <p:extLst>
      <p:ext uri="{BB962C8B-B14F-4D97-AF65-F5344CB8AC3E}">
        <p14:creationId xmlns:p14="http://schemas.microsoft.com/office/powerpoint/2010/main" val="38142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D946CCE0-3440-4A14-93AC-A379F8663981}" type="slidenum">
              <a:rPr lang="en-GB" smtClean="0">
                <a:solidFill>
                  <a:srgbClr val="000000"/>
                </a:solidFill>
                <a:latin typeface="Tahoma" pitchFamily="34" charset="0"/>
              </a:rPr>
              <a:pPr eaLnBrk="1" hangingPunct="1"/>
              <a:t>3</a:t>
            </a:fld>
            <a:endParaRPr lang="en-GB" smtClean="0">
              <a:solidFill>
                <a:srgbClr val="000000"/>
              </a:solidFill>
              <a:latin typeface="Tahoma" pitchFamily="34" charset="0"/>
            </a:endParaRPr>
          </a:p>
        </p:txBody>
      </p:sp>
      <p:sp>
        <p:nvSpPr>
          <p:cNvPr id="32771" name="Rectangle 2"/>
          <p:cNvSpPr>
            <a:spLocks noGrp="1" noRot="1" noChangeAspect="1" noChangeArrowheads="1" noTextEdit="1"/>
          </p:cNvSpPr>
          <p:nvPr>
            <p:ph type="sldImg"/>
          </p:nvPr>
        </p:nvSpPr>
        <p:spPr>
          <a:xfrm>
            <a:off x="1244600" y="708025"/>
            <a:ext cx="4827588" cy="3621088"/>
          </a:xfrm>
          <a:ln/>
        </p:spPr>
      </p:sp>
      <p:sp>
        <p:nvSpPr>
          <p:cNvPr id="32772" name="Rectangle 3"/>
          <p:cNvSpPr>
            <a:spLocks noGrp="1" noChangeArrowheads="1"/>
          </p:cNvSpPr>
          <p:nvPr>
            <p:ph type="body" idx="1"/>
          </p:nvPr>
        </p:nvSpPr>
        <p:spPr>
          <a:xfrm>
            <a:off x="954088" y="4564063"/>
            <a:ext cx="5407025" cy="4329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In a K-map, we use the symbol X to represent the output of don’t-care conditions. K-map groupings CAN cover X’s, but they don’t have to. It is important to recognize that the X is NOT an output value – it’s a visual cue to remind us that we get to choose the output value for that square when we are solving the K-map. The actual output of the function and circuit will always be a 1 or a 0. </a:t>
            </a:r>
          </a:p>
          <a:p>
            <a:pPr marL="0" marR="0" lvl="0" indent="0" algn="l" defTabSz="9144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kern="1200" dirty="0" smtClean="0">
              <a:solidFill>
                <a:srgbClr val="000000"/>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If we include a group that covers an X in our solution, then we have decided to make the output be 1 for that input combination. Remember – product terms included in a solution produce a 1 for all </a:t>
            </a:r>
            <a:r>
              <a:rPr lang="en-US" sz="1200" kern="1200" dirty="0" err="1" smtClean="0">
                <a:solidFill>
                  <a:srgbClr val="000000"/>
                </a:solidFill>
                <a:effectLst/>
                <a:latin typeface="Times New Roman" pitchFamily="18" charset="0"/>
                <a:ea typeface="+mn-ea"/>
                <a:cs typeface="+mn-cs"/>
              </a:rPr>
              <a:t>minterms</a:t>
            </a:r>
            <a:r>
              <a:rPr lang="en-US" sz="1200" kern="1200" dirty="0" smtClean="0">
                <a:solidFill>
                  <a:srgbClr val="000000"/>
                </a:solidFill>
                <a:effectLst/>
                <a:latin typeface="Times New Roman" pitchFamily="18" charset="0"/>
                <a:ea typeface="+mn-ea"/>
                <a:cs typeface="+mn-cs"/>
              </a:rPr>
              <a:t> that they cover. If we end up not including a particular X in any of the solution’s groups, then we have decided the output will be 0 for that case.</a:t>
            </a:r>
          </a:p>
          <a:p>
            <a:pPr marL="0" marR="0" lvl="0" indent="0" algn="l" defTabSz="9144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When working with don’t-cares, remember that the real goal is to cover the 1s. Covering </a:t>
            </a:r>
            <a:r>
              <a:rPr lang="en-US" sz="1200" kern="1200" dirty="0" err="1" smtClean="0">
                <a:solidFill>
                  <a:srgbClr val="000000"/>
                </a:solidFill>
                <a:effectLst/>
                <a:latin typeface="Times New Roman" pitchFamily="18" charset="0"/>
                <a:ea typeface="+mn-ea"/>
                <a:cs typeface="+mn-cs"/>
              </a:rPr>
              <a:t>Xs</a:t>
            </a:r>
            <a:r>
              <a:rPr lang="en-US" sz="1200" kern="1200" dirty="0" smtClean="0">
                <a:solidFill>
                  <a:srgbClr val="000000"/>
                </a:solidFill>
                <a:effectLst/>
                <a:latin typeface="Times New Roman" pitchFamily="18" charset="0"/>
                <a:ea typeface="+mn-ea"/>
                <a:cs typeface="+mn-cs"/>
              </a:rPr>
              <a:t> is only useful when it improves our ability to cover 1s with fewer or larger </a:t>
            </a:r>
            <a:r>
              <a:rPr lang="en-US" sz="1200" kern="1200" dirty="0" err="1" smtClean="0">
                <a:solidFill>
                  <a:srgbClr val="000000"/>
                </a:solidFill>
                <a:effectLst/>
                <a:latin typeface="Times New Roman" pitchFamily="18" charset="0"/>
                <a:ea typeface="+mn-ea"/>
                <a:cs typeface="+mn-cs"/>
              </a:rPr>
              <a:t>implicants</a:t>
            </a:r>
            <a:r>
              <a:rPr lang="en-US" sz="1200" kern="1200" dirty="0" smtClean="0">
                <a:solidFill>
                  <a:srgbClr val="000000"/>
                </a:solidFill>
                <a:effectLst/>
                <a:latin typeface="Times New Roman" pitchFamily="18" charset="0"/>
                <a:ea typeface="+mn-ea"/>
                <a:cs typeface="+mn-cs"/>
              </a:rPr>
              <a:t>. Never add </a:t>
            </a:r>
            <a:r>
              <a:rPr lang="en-US" sz="1200" kern="1200" dirty="0" err="1" smtClean="0">
                <a:solidFill>
                  <a:srgbClr val="000000"/>
                </a:solidFill>
                <a:effectLst/>
                <a:latin typeface="Times New Roman" pitchFamily="18" charset="0"/>
                <a:ea typeface="+mn-ea"/>
                <a:cs typeface="+mn-cs"/>
              </a:rPr>
              <a:t>implicants</a:t>
            </a:r>
            <a:r>
              <a:rPr lang="en-US" sz="1200" kern="1200" dirty="0" smtClean="0">
                <a:solidFill>
                  <a:srgbClr val="000000"/>
                </a:solidFill>
                <a:effectLst/>
                <a:latin typeface="Times New Roman" pitchFamily="18" charset="0"/>
                <a:ea typeface="+mn-ea"/>
                <a:cs typeface="+mn-cs"/>
              </a:rPr>
              <a:t> just to cover </a:t>
            </a:r>
            <a:r>
              <a:rPr lang="en-US" sz="1200" kern="1200" dirty="0" err="1" smtClean="0">
                <a:solidFill>
                  <a:srgbClr val="000000"/>
                </a:solidFill>
                <a:effectLst/>
                <a:latin typeface="Times New Roman" pitchFamily="18" charset="0"/>
                <a:ea typeface="+mn-ea"/>
                <a:cs typeface="+mn-cs"/>
              </a:rPr>
              <a:t>Xs</a:t>
            </a:r>
            <a:r>
              <a:rPr lang="en-US" sz="1200" kern="1200" dirty="0" smtClean="0">
                <a:solidFill>
                  <a:srgbClr val="000000"/>
                </a:solidFill>
                <a:effectLst/>
                <a:latin typeface="Times New Roman" pitchFamily="18" charset="0"/>
                <a:ea typeface="+mn-ea"/>
                <a:cs typeface="+mn-cs"/>
              </a:rPr>
              <a:t> – we can choose instead to make those outputs be 0 and reduce the complexity of the solution.</a:t>
            </a:r>
          </a:p>
          <a:p>
            <a:pPr defTabSz="914400"/>
            <a:endParaRPr lang="en-US" dirty="0" smtClean="0"/>
          </a:p>
        </p:txBody>
      </p:sp>
    </p:spTree>
    <p:extLst>
      <p:ext uri="{BB962C8B-B14F-4D97-AF65-F5344CB8AC3E}">
        <p14:creationId xmlns:p14="http://schemas.microsoft.com/office/powerpoint/2010/main" val="218007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rgbClr val="000000"/>
                </a:solidFill>
                <a:effectLst/>
                <a:latin typeface="Times New Roman" pitchFamily="18" charset="0"/>
                <a:ea typeface="+mn-ea"/>
                <a:cs typeface="+mn-cs"/>
              </a:rPr>
              <a:t>Let’s look at a common example where digital designers encounter don’t-care conditions: output displays. Many displays are constructed from multiple lights – often LEDs – that can be individually controlled. You may have noticed these in many common devices and appliances.</a:t>
            </a:r>
          </a:p>
          <a:p>
            <a:pPr lvl="0"/>
            <a:endParaRPr lang="en-US" sz="1200" kern="1200" dirty="0" smtClean="0">
              <a:solidFill>
                <a:srgbClr val="000000"/>
              </a:solidFill>
              <a:effectLst/>
              <a:latin typeface="Times New Roman" pitchFamily="18" charset="0"/>
              <a:ea typeface="+mn-ea"/>
              <a:cs typeface="+mn-cs"/>
            </a:endParaRPr>
          </a:p>
          <a:p>
            <a:pPr lvl="0"/>
            <a:r>
              <a:rPr lang="en-US" sz="1200" kern="1200" dirty="0" smtClean="0">
                <a:solidFill>
                  <a:srgbClr val="000000"/>
                </a:solidFill>
                <a:effectLst/>
                <a:latin typeface="Times New Roman" pitchFamily="18" charset="0"/>
                <a:ea typeface="+mn-ea"/>
                <a:cs typeface="+mn-cs"/>
              </a:rPr>
              <a:t>One particularly common display of this type is constructed with seven LED segments. This type of display is used to show a decimal digit, and multiple of these are often used together on ovens, clocks, and other devices.</a:t>
            </a:r>
          </a:p>
          <a:p>
            <a:pPr lvl="0"/>
            <a:endParaRPr lang="en-US" sz="1200" kern="1200" dirty="0" smtClean="0">
              <a:solidFill>
                <a:srgbClr val="000000"/>
              </a:solidFill>
              <a:effectLst/>
              <a:latin typeface="Times New Roman" pitchFamily="18" charset="0"/>
              <a:ea typeface="+mn-ea"/>
              <a:cs typeface="+mn-cs"/>
            </a:endParaRPr>
          </a:p>
          <a:p>
            <a:pPr lvl="0"/>
            <a:r>
              <a:rPr lang="en-US" sz="1200" kern="1200" dirty="0" smtClean="0">
                <a:solidFill>
                  <a:srgbClr val="000000"/>
                </a:solidFill>
                <a:effectLst/>
                <a:latin typeface="Times New Roman" pitchFamily="18" charset="0"/>
                <a:ea typeface="+mn-ea"/>
                <a:cs typeface="+mn-cs"/>
              </a:rPr>
              <a:t>To control the display, we need to construct seven different logic functions, each of which controls one of the segments. Generally, the input to these functions is a 4-bit BCD value. In that case, we may not care what is displayed for input values 10 through 15 since these are </a:t>
            </a:r>
            <a:r>
              <a:rPr lang="en-US" sz="1200" kern="1200" smtClean="0">
                <a:solidFill>
                  <a:srgbClr val="000000"/>
                </a:solidFill>
                <a:effectLst/>
                <a:latin typeface="Times New Roman" pitchFamily="18" charset="0"/>
                <a:ea typeface="+mn-ea"/>
                <a:cs typeface="+mn-cs"/>
              </a:rPr>
              <a:t>not valid BCD </a:t>
            </a:r>
            <a:r>
              <a:rPr lang="en-US" sz="1200" kern="1200" dirty="0" smtClean="0">
                <a:solidFill>
                  <a:srgbClr val="000000"/>
                </a:solidFill>
                <a:effectLst/>
                <a:latin typeface="Times New Roman" pitchFamily="18" charset="0"/>
                <a:ea typeface="+mn-ea"/>
                <a:cs typeface="+mn-cs"/>
              </a:rPr>
              <a:t>values, and thus should not occur.</a:t>
            </a:r>
            <a:endParaRPr lang="en-US" sz="1200" kern="1200" dirty="0">
              <a:solidFill>
                <a:srgbClr val="000000"/>
              </a:solidFill>
              <a:effectLst/>
              <a:latin typeface="Times New Roman" pitchFamily="18" charset="0"/>
              <a:ea typeface="+mn-ea"/>
              <a:cs typeface="+mn-cs"/>
            </a:endParaRPr>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4</a:t>
            </a:fld>
            <a:endParaRPr lang="en-GB"/>
          </a:p>
        </p:txBody>
      </p:sp>
    </p:spTree>
    <p:extLst>
      <p:ext uri="{BB962C8B-B14F-4D97-AF65-F5344CB8AC3E}">
        <p14:creationId xmlns:p14="http://schemas.microsoft.com/office/powerpoint/2010/main" val="3012064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We call the logic used to control this display a “decoder”, since it takes a code (the 4-bit BCD signal) and determines from that code whether each segment should be ON or OFF. But what value do we need to give a segment to turn it ON vs. turn it OFF?</a:t>
            </a:r>
            <a:br>
              <a:rPr lang="en-US" sz="1200" kern="1200" dirty="0" smtClean="0">
                <a:solidFill>
                  <a:srgbClr val="000000"/>
                </a:solidFill>
                <a:effectLst/>
                <a:latin typeface="Times New Roman" pitchFamily="18" charset="0"/>
                <a:ea typeface="+mn-ea"/>
                <a:cs typeface="+mn-cs"/>
              </a:rPr>
            </a:br>
            <a:endParaRPr lang="en-US" sz="1200" kern="1200" dirty="0" smtClean="0">
              <a:solidFill>
                <a:srgbClr val="000000"/>
              </a:solidFill>
              <a:effectLst/>
              <a:latin typeface="Times New Roman" pitchFamily="18" charset="0"/>
              <a:ea typeface="+mn-ea"/>
              <a:cs typeface="+mn-cs"/>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If we use a digital logic signal to turn a physical device ON and OFF, we generally assume that a logic 1 corresponds to ON (or active) and a logic 0 corresponds to OFF (or inactive). However, for various reasons, it may sometimes be the opposite. We can describe both situations using some easy terminology. </a:t>
            </a:r>
            <a:br>
              <a:rPr lang="en-US" sz="1200" kern="1200" dirty="0" smtClean="0">
                <a:solidFill>
                  <a:srgbClr val="000000"/>
                </a:solidFill>
                <a:effectLst/>
                <a:latin typeface="Times New Roman" pitchFamily="18" charset="0"/>
                <a:ea typeface="+mn-ea"/>
                <a:cs typeface="+mn-cs"/>
              </a:rPr>
            </a:br>
            <a:endParaRPr lang="en-US" sz="1200" kern="1200" dirty="0" smtClean="0">
              <a:solidFill>
                <a:srgbClr val="000000"/>
              </a:solidFill>
              <a:effectLst/>
              <a:latin typeface="Times New Roman" pitchFamily="18" charset="0"/>
              <a:ea typeface="+mn-ea"/>
              <a:cs typeface="+mn-cs"/>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If a 1 makes the device “active” (in this case, turns ON the LED), we call that “active high” because we think of a 1 as “high” and a 0 as “low”. In this case, the device would be inactive for a “low” input value of 0.</a:t>
            </a:r>
            <a:br>
              <a:rPr lang="en-US" sz="1200" kern="1200" dirty="0" smtClean="0">
                <a:solidFill>
                  <a:srgbClr val="000000"/>
                </a:solidFill>
                <a:effectLst/>
                <a:latin typeface="Times New Roman" pitchFamily="18" charset="0"/>
                <a:ea typeface="+mn-ea"/>
                <a:cs typeface="+mn-cs"/>
              </a:rPr>
            </a:br>
            <a:endParaRPr lang="en-US" sz="1200" kern="1200" dirty="0" smtClean="0">
              <a:solidFill>
                <a:srgbClr val="000000"/>
              </a:solidFill>
              <a:effectLst/>
              <a:latin typeface="Times New Roman" pitchFamily="18" charset="0"/>
              <a:ea typeface="+mn-ea"/>
              <a:cs typeface="+mn-cs"/>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If instead the device is active in response to a 0, and inactive for a 1, we call that “active low”. It is active when the input is low.</a:t>
            </a:r>
            <a:br>
              <a:rPr lang="en-US" sz="1200" kern="1200" dirty="0" smtClean="0">
                <a:solidFill>
                  <a:srgbClr val="000000"/>
                </a:solidFill>
                <a:effectLst/>
                <a:latin typeface="Times New Roman" pitchFamily="18" charset="0"/>
                <a:ea typeface="+mn-ea"/>
                <a:cs typeface="+mn-cs"/>
              </a:rPr>
            </a:br>
            <a:endParaRPr lang="en-US" sz="1200" kern="1200" dirty="0" smtClean="0">
              <a:solidFill>
                <a:srgbClr val="000000"/>
              </a:solidFill>
              <a:effectLst/>
              <a:latin typeface="Times New Roman" pitchFamily="18" charset="0"/>
              <a:ea typeface="+mn-ea"/>
              <a:cs typeface="+mn-cs"/>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Let’s look at an example. Assume that this 7-segment display is active low, so we need to send a segment a 0 to turn it ON, and a 1 to turn it OFF. We’ll look at the segment in the lower left – the one with the black outline – and we’ll call this segment “E”. Looking at how we want to display the ten possible digits that we care about, we see that we want segment E to be ON for values 0, 2, 6, and 8, and that it should be OFF for values 1, 3, 4, 5, 7, and 9. However, we don’t care whether segment E is ON or OFF for input values 10 through 15, since these values should never be applied to the decoder inputs.</a:t>
            </a:r>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5</a:t>
            </a:fld>
            <a:endParaRPr lang="en-GB"/>
          </a:p>
        </p:txBody>
      </p:sp>
    </p:spTree>
    <p:extLst>
      <p:ext uri="{BB962C8B-B14F-4D97-AF65-F5344CB8AC3E}">
        <p14:creationId xmlns:p14="http://schemas.microsoft.com/office/powerpoint/2010/main" val="3035336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Based on the diagram on the previous slide, we can directly enter the truth table data into the K-map, using </a:t>
            </a:r>
            <a:r>
              <a:rPr lang="en-US" sz="1200" kern="1200" dirty="0" err="1" smtClean="0">
                <a:solidFill>
                  <a:srgbClr val="000000"/>
                </a:solidFill>
                <a:effectLst/>
                <a:latin typeface="Times New Roman" pitchFamily="18" charset="0"/>
                <a:ea typeface="+mn-ea"/>
                <a:cs typeface="+mn-cs"/>
              </a:rPr>
              <a:t>Xs</a:t>
            </a:r>
            <a:r>
              <a:rPr lang="en-US" sz="1200" kern="1200" dirty="0" smtClean="0">
                <a:solidFill>
                  <a:srgbClr val="000000"/>
                </a:solidFill>
                <a:effectLst/>
                <a:latin typeface="Times New Roman" pitchFamily="18" charset="0"/>
                <a:ea typeface="+mn-ea"/>
                <a:cs typeface="+mn-cs"/>
              </a:rPr>
              <a:t> as placeholders for all of the don’t-care conditions. Then we use the don’t-cares to make our groupings as large as possible. </a:t>
            </a:r>
            <a:br>
              <a:rPr lang="en-US" sz="1200" kern="1200" dirty="0" smtClean="0">
                <a:solidFill>
                  <a:srgbClr val="000000"/>
                </a:solidFill>
                <a:effectLst/>
                <a:latin typeface="Times New Roman" pitchFamily="18" charset="0"/>
                <a:ea typeface="+mn-ea"/>
                <a:cs typeface="+mn-cs"/>
              </a:rPr>
            </a:br>
            <a:endParaRPr lang="en-US" sz="1200" kern="1200" dirty="0" smtClean="0">
              <a:solidFill>
                <a:srgbClr val="000000"/>
              </a:solidFill>
              <a:effectLst/>
              <a:latin typeface="Times New Roman" pitchFamily="18" charset="0"/>
              <a:ea typeface="+mn-ea"/>
              <a:cs typeface="+mn-cs"/>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First, we can create a group of size 8 from the two inner columns.</a:t>
            </a:r>
            <a:r>
              <a:rPr lang="en-US" sz="1200" kern="1200" baseline="0" dirty="0" smtClean="0">
                <a:solidFill>
                  <a:srgbClr val="000000"/>
                </a:solidFill>
                <a:effectLst/>
                <a:latin typeface="Times New Roman" pitchFamily="18" charset="0"/>
                <a:ea typeface="+mn-ea"/>
                <a:cs typeface="+mn-cs"/>
              </a:rPr>
              <a:t> </a:t>
            </a:r>
            <a:r>
              <a:rPr lang="en-US" sz="1200" kern="1200" dirty="0" smtClean="0">
                <a:solidFill>
                  <a:srgbClr val="000000"/>
                </a:solidFill>
                <a:effectLst/>
                <a:latin typeface="Times New Roman" pitchFamily="18" charset="0"/>
                <a:ea typeface="+mn-ea"/>
                <a:cs typeface="+mn-cs"/>
              </a:rPr>
              <a:t>Then we can create a group of size 4 to cover the remaining 1. After all 1s are covered, we’re done! We don’t want to cover the remaining two don’t-cares because we don’t need to.</a:t>
            </a:r>
          </a:p>
          <a:p>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6</a:t>
            </a:fld>
            <a:endParaRPr lang="en-GB"/>
          </a:p>
        </p:txBody>
      </p:sp>
    </p:spTree>
    <p:extLst>
      <p:ext uri="{BB962C8B-B14F-4D97-AF65-F5344CB8AC3E}">
        <p14:creationId xmlns:p14="http://schemas.microsoft.com/office/powerpoint/2010/main" val="3751558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Remember that the don’t-care symbol X is just a placeholder. The output of the optimized function must always be either a 0 or a 1, depending on the input values. Also, remember that we can only include 1s in groups, and that 0s cannot be included in any group.</a:t>
            </a:r>
            <a:br>
              <a:rPr lang="en-US" sz="1200" kern="1200" dirty="0" smtClean="0">
                <a:solidFill>
                  <a:srgbClr val="000000"/>
                </a:solidFill>
                <a:effectLst/>
                <a:latin typeface="Times New Roman" pitchFamily="18" charset="0"/>
                <a:ea typeface="+mn-ea"/>
                <a:cs typeface="+mn-cs"/>
              </a:rPr>
            </a:br>
            <a:endParaRPr lang="en-US" sz="1200" kern="1200" dirty="0" smtClean="0">
              <a:solidFill>
                <a:srgbClr val="000000"/>
              </a:solidFill>
              <a:effectLst/>
              <a:latin typeface="Times New Roman" pitchFamily="18" charset="0"/>
              <a:ea typeface="+mn-ea"/>
              <a:cs typeface="+mn-cs"/>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So, if we include any don’t-cares in the solution’s </a:t>
            </a:r>
            <a:r>
              <a:rPr lang="en-US" sz="1200" kern="1200" dirty="0" err="1" smtClean="0">
                <a:solidFill>
                  <a:srgbClr val="000000"/>
                </a:solidFill>
                <a:effectLst/>
                <a:latin typeface="Times New Roman" pitchFamily="18" charset="0"/>
                <a:ea typeface="+mn-ea"/>
                <a:cs typeface="+mn-cs"/>
              </a:rPr>
              <a:t>implicants</a:t>
            </a:r>
            <a:r>
              <a:rPr lang="en-US" sz="1200" kern="1200" dirty="0" smtClean="0">
                <a:solidFill>
                  <a:srgbClr val="000000"/>
                </a:solidFill>
                <a:effectLst/>
                <a:latin typeface="Times New Roman" pitchFamily="18" charset="0"/>
                <a:ea typeface="+mn-ea"/>
                <a:cs typeface="+mn-cs"/>
              </a:rPr>
              <a:t>, then we have decided that the output value will be 1 for those input combinations. If don’t-cares are not included in the solution’s </a:t>
            </a:r>
            <a:r>
              <a:rPr lang="en-US" sz="1200" kern="1200" dirty="0" err="1" smtClean="0">
                <a:solidFill>
                  <a:srgbClr val="000000"/>
                </a:solidFill>
                <a:effectLst/>
                <a:latin typeface="Times New Roman" pitchFamily="18" charset="0"/>
                <a:ea typeface="+mn-ea"/>
                <a:cs typeface="+mn-cs"/>
              </a:rPr>
              <a:t>implicants</a:t>
            </a:r>
            <a:r>
              <a:rPr lang="en-US" sz="1200" kern="1200" dirty="0" smtClean="0">
                <a:solidFill>
                  <a:srgbClr val="000000"/>
                </a:solidFill>
                <a:effectLst/>
                <a:latin typeface="Times New Roman" pitchFamily="18" charset="0"/>
                <a:ea typeface="+mn-ea"/>
                <a:cs typeface="+mn-cs"/>
              </a:rPr>
              <a:t>, then we have decided that those output values will be 0. </a:t>
            </a: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kern="1200" dirty="0" smtClean="0">
              <a:solidFill>
                <a:srgbClr val="000000"/>
              </a:solidFill>
              <a:effectLst/>
              <a:latin typeface="Times New Roman" pitchFamily="18" charset="0"/>
              <a:ea typeface="+mn-ea"/>
              <a:cs typeface="+mn-cs"/>
            </a:endParaRPr>
          </a:p>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8" charset="0"/>
                <a:ea typeface="+mn-ea"/>
                <a:cs typeface="+mn-cs"/>
              </a:rPr>
              <a:t>We use the flexibility provided by don’t-cares to help us create smaller, more efficient hardware.</a:t>
            </a:r>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7</a:t>
            </a:fld>
            <a:endParaRPr lang="en-GB"/>
          </a:p>
        </p:txBody>
      </p:sp>
    </p:spTree>
    <p:extLst>
      <p:ext uri="{BB962C8B-B14F-4D97-AF65-F5344CB8AC3E}">
        <p14:creationId xmlns:p14="http://schemas.microsoft.com/office/powerpoint/2010/main" val="1227890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FE813898-9DD4-4FF9-87A5-4ADFD7A868C7}" type="slidenum">
              <a:rPr lang="en-GB" smtClean="0">
                <a:solidFill>
                  <a:srgbClr val="000000"/>
                </a:solidFill>
                <a:latin typeface="Tahoma" pitchFamily="34" charset="0"/>
              </a:rPr>
              <a:pPr eaLnBrk="1" hangingPunct="1"/>
              <a:t>8</a:t>
            </a:fld>
            <a:endParaRPr lang="en-GB" smtClean="0">
              <a:solidFill>
                <a:srgbClr val="000000"/>
              </a:solidFill>
              <a:latin typeface="Tahoma" pitchFamily="34" charset="0"/>
            </a:endParaRPr>
          </a:p>
        </p:txBody>
      </p:sp>
      <p:sp>
        <p:nvSpPr>
          <p:cNvPr id="24579" name="Text Box 1"/>
          <p:cNvSpPr txBox="1">
            <a:spLocks noChangeArrowheads="1"/>
          </p:cNvSpPr>
          <p:nvPr/>
        </p:nvSpPr>
        <p:spPr bwMode="auto">
          <a:xfrm>
            <a:off x="1244600" y="708025"/>
            <a:ext cx="4827588" cy="3621088"/>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endParaRPr lang="en-US"/>
          </a:p>
        </p:txBody>
      </p:sp>
      <p:sp>
        <p:nvSpPr>
          <p:cNvPr id="24580" name="Rectangle 2"/>
          <p:cNvSpPr>
            <a:spLocks noGrp="1" noChangeArrowheads="1"/>
          </p:cNvSpPr>
          <p:nvPr>
            <p:ph type="body"/>
          </p:nvPr>
        </p:nvSpPr>
        <p:spPr>
          <a:xfrm>
            <a:off x="954088" y="4564063"/>
            <a:ext cx="5402262" cy="4325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n-US" sz="1200" kern="1200" dirty="0" smtClean="0">
                <a:solidFill>
                  <a:srgbClr val="000000"/>
                </a:solidFill>
                <a:effectLst/>
                <a:latin typeface="Times New Roman" pitchFamily="18" charset="0"/>
                <a:ea typeface="+mn-ea"/>
                <a:cs typeface="+mn-cs"/>
              </a:rPr>
              <a:t>This concludes our video on using don’t-care conditions. </a:t>
            </a:r>
            <a:endParaRPr lang="en-US" dirty="0" smtClean="0"/>
          </a:p>
        </p:txBody>
      </p:sp>
    </p:spTree>
    <p:extLst>
      <p:ext uri="{BB962C8B-B14F-4D97-AF65-F5344CB8AC3E}">
        <p14:creationId xmlns:p14="http://schemas.microsoft.com/office/powerpoint/2010/main" val="347978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609600" y="2895600"/>
            <a:ext cx="8305800" cy="0"/>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Text Box 6"/>
          <p:cNvSpPr txBox="1">
            <a:spLocks noChangeArrowheads="1"/>
          </p:cNvSpPr>
          <p:nvPr/>
        </p:nvSpPr>
        <p:spPr bwMode="auto">
          <a:xfrm>
            <a:off x="1355725" y="63611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defRPr/>
            </a:pPr>
            <a:endParaRPr lang="en-US" smtClean="0">
              <a:cs typeface="Arial" charset="0"/>
            </a:endParaRPr>
          </a:p>
        </p:txBody>
      </p:sp>
      <p:sp>
        <p:nvSpPr>
          <p:cNvPr id="86019" name="Rectangle 3"/>
          <p:cNvSpPr>
            <a:spLocks noGrp="1" noChangeArrowheads="1"/>
          </p:cNvSpPr>
          <p:nvPr>
            <p:ph type="ctrTitle"/>
          </p:nvPr>
        </p:nvSpPr>
        <p:spPr>
          <a:xfrm>
            <a:off x="609600" y="990600"/>
            <a:ext cx="8305800" cy="1905000"/>
          </a:xfrm>
        </p:spPr>
        <p:txBody>
          <a:bodyPr/>
          <a:lstStyle>
            <a:lvl1pPr algn="ctr">
              <a:defRPr/>
            </a:lvl1pPr>
          </a:lstStyle>
          <a:p>
            <a:r>
              <a:rPr lang="en-US" smtClean="0"/>
              <a:t>Click to edit Master title style</a:t>
            </a:r>
            <a:endParaRPr lang="en-US"/>
          </a:p>
        </p:txBody>
      </p:sp>
      <p:sp>
        <p:nvSpPr>
          <p:cNvPr id="86020" name="Rectangle 4"/>
          <p:cNvSpPr>
            <a:spLocks noGrp="1" noChangeArrowheads="1"/>
          </p:cNvSpPr>
          <p:nvPr>
            <p:ph type="subTitle" idx="1"/>
          </p:nvPr>
        </p:nvSpPr>
        <p:spPr>
          <a:xfrm>
            <a:off x="609600" y="3352800"/>
            <a:ext cx="8305800" cy="3124200"/>
          </a:xfrm>
        </p:spPr>
        <p:txBody>
          <a:bodyPr anchor="ctr"/>
          <a:lstStyle>
            <a:lvl1pPr marL="0" indent="0" algn="ctr">
              <a:buFontTx/>
              <a:buNone/>
              <a:defRPr sz="3600"/>
            </a:lvl1pPr>
          </a:lstStyle>
          <a:p>
            <a:r>
              <a:rPr lang="en-US" smtClean="0"/>
              <a:t>Click to edit Master subtitle style</a:t>
            </a:r>
            <a:endParaRPr lang="en-US"/>
          </a:p>
        </p:txBody>
      </p:sp>
    </p:spTree>
    <p:extLst>
      <p:ext uri="{BB962C8B-B14F-4D97-AF65-F5344CB8AC3E}">
        <p14:creationId xmlns:p14="http://schemas.microsoft.com/office/powerpoint/2010/main" val="17166949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38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2954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2954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3542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35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opic and Reading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33400" y="1066800"/>
            <a:ext cx="8534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533400" y="5257800"/>
            <a:ext cx="8534400" cy="1557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497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1066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76800" y="1066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206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s With Hea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1752600"/>
            <a:ext cx="4191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76800" y="1752600"/>
            <a:ext cx="4191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idx="10"/>
          </p:nvPr>
        </p:nvSpPr>
        <p:spPr>
          <a:xfrm>
            <a:off x="533400" y="1112838"/>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Text Placeholder 4"/>
          <p:cNvSpPr>
            <a:spLocks noGrp="1"/>
          </p:cNvSpPr>
          <p:nvPr>
            <p:ph type="body" sz="quarter" idx="3"/>
          </p:nvPr>
        </p:nvSpPr>
        <p:spPr>
          <a:xfrm>
            <a:off x="4876800" y="1112838"/>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400646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971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rot="16200000">
            <a:off x="-3200400" y="3200400"/>
            <a:ext cx="6858000" cy="45720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a:solidFill>
                  <a:schemeClr val="bg1"/>
                </a:solidFill>
                <a:latin typeface="Tahoma" pitchFamily="34" charset="0"/>
                <a:cs typeface="Arial" charset="0"/>
              </a:rPr>
              <a:t>ECE 352: Digital System Fundamentals</a:t>
            </a:r>
          </a:p>
        </p:txBody>
      </p:sp>
      <p:pic>
        <p:nvPicPr>
          <p:cNvPr id="3" name="Picture 9" descr="U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 descr="U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userDrawn="1"/>
        </p:nvSpPr>
        <p:spPr bwMode="auto">
          <a:xfrm>
            <a:off x="0" y="6553200"/>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algn="ctr" eaLnBrk="1" hangingPunct="1">
              <a:spcBef>
                <a:spcPct val="50000"/>
              </a:spcBef>
              <a:defRPr/>
            </a:pPr>
            <a:fld id="{6C249C25-2DB3-4771-A54F-FBC45FF67997}" type="slidenum">
              <a:rPr lang="en-US" sz="1200" b="1" smtClean="0">
                <a:solidFill>
                  <a:schemeClr val="bg1"/>
                </a:solidFill>
                <a:latin typeface="Tahoma" pitchFamily="34" charset="0"/>
                <a:ea typeface="Tahoma" pitchFamily="34" charset="0"/>
                <a:cs typeface="Tahoma" pitchFamily="34" charset="0"/>
              </a:rPr>
              <a:pPr algn="ctr" eaLnBrk="1" hangingPunct="1">
                <a:spcBef>
                  <a:spcPct val="50000"/>
                </a:spcBef>
                <a:defRPr/>
              </a:pPr>
              <a:t>‹#›</a:t>
            </a:fld>
            <a:endParaRPr lang="en-US" sz="1200" b="1" dirty="0" smtClean="0">
              <a:solidFill>
                <a:schemeClr val="bg1"/>
              </a:solidFill>
              <a:latin typeface="Tahoma" pitchFamily="34" charset="0"/>
              <a:ea typeface="Tahoma" pitchFamily="34" charset="0"/>
              <a:cs typeface="Tahoma" pitchFamily="34" charset="0"/>
            </a:endParaRPr>
          </a:p>
        </p:txBody>
      </p:sp>
      <p:sp>
        <p:nvSpPr>
          <p:cNvPr id="6" name="Text Box 8"/>
          <p:cNvSpPr txBox="1">
            <a:spLocks noChangeArrowheads="1"/>
          </p:cNvSpPr>
          <p:nvPr userDrawn="1"/>
        </p:nvSpPr>
        <p:spPr bwMode="auto">
          <a:xfrm>
            <a:off x="0" y="62484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algn="ctr" eaLnBrk="1" hangingPunct="1">
              <a:spcBef>
                <a:spcPct val="50000"/>
              </a:spcBef>
              <a:defRPr/>
            </a:pPr>
            <a:r>
              <a:rPr lang="en-US" sz="1400" b="1" dirty="0" smtClean="0">
                <a:solidFill>
                  <a:schemeClr val="bg1"/>
                </a:solidFill>
                <a:latin typeface="Tahoma" pitchFamily="34" charset="0"/>
                <a:cs typeface="Tahoma" pitchFamily="34" charset="0"/>
              </a:rPr>
              <a:t>02</a:t>
            </a:r>
          </a:p>
        </p:txBody>
      </p:sp>
      <p:cxnSp>
        <p:nvCxnSpPr>
          <p:cNvPr id="7" name="Straight Connector 6"/>
          <p:cNvCxnSpPr/>
          <p:nvPr userDrawn="1"/>
        </p:nvCxnSpPr>
        <p:spPr>
          <a:xfrm>
            <a:off x="0" y="6553200"/>
            <a:ext cx="45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67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33400" y="1066800"/>
            <a:ext cx="86106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533400" y="5257800"/>
            <a:ext cx="8610600" cy="160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16601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33400" y="1752600"/>
            <a:ext cx="4267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76800" y="1752600"/>
            <a:ext cx="4267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2"/>
          <p:cNvSpPr>
            <a:spLocks noGrp="1"/>
          </p:cNvSpPr>
          <p:nvPr>
            <p:ph type="body" idx="10"/>
          </p:nvPr>
        </p:nvSpPr>
        <p:spPr>
          <a:xfrm>
            <a:off x="533400" y="1112838"/>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Text Placeholder 4"/>
          <p:cNvSpPr>
            <a:spLocks noGrp="1"/>
          </p:cNvSpPr>
          <p:nvPr>
            <p:ph type="body" sz="quarter" idx="3"/>
          </p:nvPr>
        </p:nvSpPr>
        <p:spPr>
          <a:xfrm>
            <a:off x="4876800" y="1112838"/>
            <a:ext cx="4267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12165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rot="-5400000">
            <a:off x="-3200400" y="3200400"/>
            <a:ext cx="6858000" cy="45720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dirty="0" smtClean="0">
                <a:solidFill>
                  <a:schemeClr val="bg1"/>
                </a:solidFill>
                <a:latin typeface="Tahoma" pitchFamily="34" charset="0"/>
                <a:cs typeface="Arial" charset="0"/>
              </a:rPr>
              <a:t>Don’t-Cares</a:t>
            </a:r>
            <a:endParaRPr lang="en-US" sz="1400" b="1" dirty="0">
              <a:solidFill>
                <a:schemeClr val="bg1"/>
              </a:solidFill>
              <a:latin typeface="Tahoma" pitchFamily="34" charset="0"/>
              <a:cs typeface="Arial" charset="0"/>
            </a:endParaRPr>
          </a:p>
        </p:txBody>
      </p:sp>
      <p:sp>
        <p:nvSpPr>
          <p:cNvPr id="1027" name="Rectangle 3"/>
          <p:cNvSpPr>
            <a:spLocks noGrp="1" noChangeArrowheads="1"/>
          </p:cNvSpPr>
          <p:nvPr>
            <p:ph type="title"/>
          </p:nvPr>
        </p:nvSpPr>
        <p:spPr bwMode="auto">
          <a:xfrm>
            <a:off x="533400" y="76200"/>
            <a:ext cx="853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533400" y="1066800"/>
            <a:ext cx="853440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Line 5"/>
          <p:cNvSpPr>
            <a:spLocks noChangeShapeType="1"/>
          </p:cNvSpPr>
          <p:nvPr/>
        </p:nvSpPr>
        <p:spPr bwMode="auto">
          <a:xfrm>
            <a:off x="609600" y="990600"/>
            <a:ext cx="8305800" cy="0"/>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Text Box 7"/>
          <p:cNvSpPr txBox="1">
            <a:spLocks noChangeArrowheads="1"/>
          </p:cNvSpPr>
          <p:nvPr/>
        </p:nvSpPr>
        <p:spPr bwMode="auto">
          <a:xfrm>
            <a:off x="1355725" y="63611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defRPr/>
            </a:pPr>
            <a:endParaRPr lang="en-US" smtClean="0">
              <a:cs typeface="Arial" charset="0"/>
            </a:endParaRPr>
          </a:p>
        </p:txBody>
      </p:sp>
      <p:pic>
        <p:nvPicPr>
          <p:cNvPr id="2" name="Picture 9" descr="UW"/>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0" descr="UW"/>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6"/>
          <p:cNvSpPr txBox="1">
            <a:spLocks noChangeArrowheads="1"/>
          </p:cNvSpPr>
          <p:nvPr/>
        </p:nvSpPr>
        <p:spPr bwMode="auto">
          <a:xfrm>
            <a:off x="0" y="6553200"/>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algn="ctr" eaLnBrk="1" hangingPunct="1">
              <a:spcBef>
                <a:spcPct val="50000"/>
              </a:spcBef>
              <a:defRPr/>
            </a:pPr>
            <a:fld id="{E7545866-852A-419A-A29A-95485F594421}" type="slidenum">
              <a:rPr lang="en-US" sz="1200" b="1" smtClean="0">
                <a:solidFill>
                  <a:schemeClr val="bg1"/>
                </a:solidFill>
                <a:latin typeface="Tahoma" pitchFamily="34" charset="0"/>
                <a:ea typeface="Tahoma" pitchFamily="34" charset="0"/>
                <a:cs typeface="Tahoma" pitchFamily="34" charset="0"/>
              </a:rPr>
              <a:pPr algn="ctr" eaLnBrk="1" hangingPunct="1">
                <a:spcBef>
                  <a:spcPct val="50000"/>
                </a:spcBef>
                <a:defRPr/>
              </a:pPr>
              <a:t>‹#›</a:t>
            </a:fld>
            <a:endParaRPr lang="en-US" sz="1200" b="1" dirty="0" smtClean="0">
              <a:solidFill>
                <a:schemeClr val="bg1"/>
              </a:solidFill>
              <a:latin typeface="Tahoma" pitchFamily="34" charset="0"/>
              <a:ea typeface="Tahoma" pitchFamily="34" charset="0"/>
              <a:cs typeface="Tahoma" pitchFamily="34" charset="0"/>
            </a:endParaRPr>
          </a:p>
        </p:txBody>
      </p:sp>
      <p:cxnSp>
        <p:nvCxnSpPr>
          <p:cNvPr id="13" name="Straight Connector 12"/>
          <p:cNvCxnSpPr/>
          <p:nvPr/>
        </p:nvCxnSpPr>
        <p:spPr>
          <a:xfrm>
            <a:off x="0" y="6553200"/>
            <a:ext cx="45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36" name="Picture 10" descr="UW"/>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p:cNvSpPr txBox="1">
            <a:spLocks noChangeArrowheads="1"/>
          </p:cNvSpPr>
          <p:nvPr userDrawn="1"/>
        </p:nvSpPr>
        <p:spPr bwMode="auto">
          <a:xfrm>
            <a:off x="0" y="6553200"/>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algn="ctr" eaLnBrk="1" hangingPunct="1">
              <a:spcBef>
                <a:spcPct val="50000"/>
              </a:spcBef>
              <a:defRPr/>
            </a:pPr>
            <a:fld id="{7F169D15-1091-4DF6-8A84-15222AC70534}" type="slidenum">
              <a:rPr lang="en-US" sz="1200" b="1" smtClean="0">
                <a:solidFill>
                  <a:schemeClr val="bg1"/>
                </a:solidFill>
                <a:latin typeface="Tahoma" pitchFamily="34" charset="0"/>
                <a:ea typeface="Tahoma" pitchFamily="34" charset="0"/>
                <a:cs typeface="Tahoma" pitchFamily="34" charset="0"/>
              </a:rPr>
              <a:pPr algn="ctr" eaLnBrk="1" hangingPunct="1">
                <a:spcBef>
                  <a:spcPct val="50000"/>
                </a:spcBef>
                <a:defRPr/>
              </a:pPr>
              <a:t>‹#›</a:t>
            </a:fld>
            <a:endParaRPr lang="en-US" sz="1200" b="1" dirty="0" smtClean="0">
              <a:solidFill>
                <a:schemeClr val="bg1"/>
              </a:solidFill>
              <a:latin typeface="Tahoma" pitchFamily="34" charset="0"/>
              <a:ea typeface="Tahoma" pitchFamily="34" charset="0"/>
              <a:cs typeface="Tahoma" pitchFamily="34" charset="0"/>
            </a:endParaRPr>
          </a:p>
        </p:txBody>
      </p:sp>
      <p:cxnSp>
        <p:nvCxnSpPr>
          <p:cNvPr id="17" name="Straight Connector 16"/>
          <p:cNvCxnSpPr/>
          <p:nvPr userDrawn="1"/>
        </p:nvCxnSpPr>
        <p:spPr>
          <a:xfrm>
            <a:off x="0" y="6553200"/>
            <a:ext cx="45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1" r:id="rId1"/>
    <p:sldLayoutId id="2147483983" r:id="rId2"/>
    <p:sldLayoutId id="2147483984" r:id="rId3"/>
    <p:sldLayoutId id="2147483985" r:id="rId4"/>
    <p:sldLayoutId id="2147483986" r:id="rId5"/>
    <p:sldLayoutId id="2147483987" r:id="rId6"/>
    <p:sldLayoutId id="2147483992" r:id="rId7"/>
    <p:sldLayoutId id="2147483988" r:id="rId8"/>
    <p:sldLayoutId id="2147483989" r:id="rId9"/>
    <p:sldLayoutId id="2147483990" r:id="rId10"/>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eaLnBrk="1" fontAlgn="base" hangingPunct="1">
        <a:spcBef>
          <a:spcPct val="0"/>
        </a:spcBef>
        <a:spcAft>
          <a:spcPct val="0"/>
        </a:spcAft>
        <a:defRPr sz="4400">
          <a:solidFill>
            <a:schemeClr val="tx2"/>
          </a:solidFill>
          <a:latin typeface="Tahoma" pitchFamily="34" charset="0"/>
          <a:cs typeface="Arial" charset="0"/>
        </a:defRPr>
      </a:lvl6pPr>
      <a:lvl7pPr marL="914400" algn="l" rtl="0" eaLnBrk="1" fontAlgn="base" hangingPunct="1">
        <a:spcBef>
          <a:spcPct val="0"/>
        </a:spcBef>
        <a:spcAft>
          <a:spcPct val="0"/>
        </a:spcAft>
        <a:defRPr sz="4400">
          <a:solidFill>
            <a:schemeClr val="tx2"/>
          </a:solidFill>
          <a:latin typeface="Tahoma" pitchFamily="34" charset="0"/>
          <a:cs typeface="Arial" charset="0"/>
        </a:defRPr>
      </a:lvl7pPr>
      <a:lvl8pPr marL="1371600" algn="l" rtl="0" eaLnBrk="1" fontAlgn="base" hangingPunct="1">
        <a:spcBef>
          <a:spcPct val="0"/>
        </a:spcBef>
        <a:spcAft>
          <a:spcPct val="0"/>
        </a:spcAft>
        <a:defRPr sz="4400">
          <a:solidFill>
            <a:schemeClr val="tx2"/>
          </a:solidFill>
          <a:latin typeface="Tahoma" pitchFamily="34" charset="0"/>
          <a:cs typeface="Arial" charset="0"/>
        </a:defRPr>
      </a:lvl8pPr>
      <a:lvl9pPr marL="1828800" algn="l" rtl="0" eaLnBrk="1" fontAlgn="base" hangingPunct="1">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rgbClr val="800000"/>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800000"/>
        </a:buClr>
        <a:buFont typeface="Arial" charset="0"/>
        <a:buChar char="–"/>
        <a:defRPr sz="2400">
          <a:solidFill>
            <a:schemeClr val="tx1"/>
          </a:solidFill>
          <a:latin typeface="+mn-lt"/>
          <a:cs typeface="+mn-cs"/>
        </a:defRPr>
      </a:lvl2pPr>
      <a:lvl3pPr marL="1143000" indent="-228600" algn="l" rtl="0" eaLnBrk="0" fontAlgn="base" hangingPunct="0">
        <a:spcBef>
          <a:spcPct val="20000"/>
        </a:spcBef>
        <a:spcAft>
          <a:spcPct val="0"/>
        </a:spcAft>
        <a:buClr>
          <a:srgbClr val="800000"/>
        </a:buClr>
        <a:buChar char="•"/>
        <a:defRPr sz="2000">
          <a:solidFill>
            <a:schemeClr val="tx1"/>
          </a:solidFill>
          <a:latin typeface="+mn-lt"/>
          <a:cs typeface="+mn-cs"/>
        </a:defRPr>
      </a:lvl3pPr>
      <a:lvl4pPr marL="1600200" indent="-228600" algn="l" rtl="0" eaLnBrk="0" fontAlgn="base" hangingPunct="0">
        <a:spcBef>
          <a:spcPct val="20000"/>
        </a:spcBef>
        <a:spcAft>
          <a:spcPct val="0"/>
        </a:spcAft>
        <a:buClr>
          <a:srgbClr val="800000"/>
        </a:buClr>
        <a:buFont typeface="Arial" charset="0"/>
        <a:buChar char="–"/>
        <a:defRPr>
          <a:solidFill>
            <a:schemeClr val="tx1"/>
          </a:solidFill>
          <a:latin typeface="+mn-lt"/>
          <a:cs typeface="+mn-cs"/>
        </a:defRPr>
      </a:lvl4pPr>
      <a:lvl5pPr marL="2057400" indent="-228600" algn="l" rtl="0" eaLnBrk="0" fontAlgn="base" hangingPunct="0">
        <a:spcBef>
          <a:spcPct val="20000"/>
        </a:spcBef>
        <a:spcAft>
          <a:spcPct val="0"/>
        </a:spcAft>
        <a:buClr>
          <a:srgbClr val="800000"/>
        </a:buClr>
        <a:buFont typeface="Arial" charset="0"/>
        <a:buChar char="»"/>
        <a:defRPr>
          <a:solidFill>
            <a:schemeClr val="tx1"/>
          </a:solidFill>
          <a:latin typeface="+mn-lt"/>
          <a:cs typeface="+mn-cs"/>
        </a:defRPr>
      </a:lvl5pPr>
      <a:lvl6pPr marL="2514600" indent="-228600" algn="l" rtl="0" eaLnBrk="1" fontAlgn="base" hangingPunct="1">
        <a:spcBef>
          <a:spcPct val="20000"/>
        </a:spcBef>
        <a:spcAft>
          <a:spcPct val="0"/>
        </a:spcAft>
        <a:buClr>
          <a:srgbClr val="800000"/>
        </a:buClr>
        <a:buFont typeface="Arial" charset="0"/>
        <a:buChar char="»"/>
        <a:defRPr sz="2000">
          <a:solidFill>
            <a:schemeClr val="tx1"/>
          </a:solidFill>
          <a:latin typeface="+mn-lt"/>
          <a:cs typeface="+mn-cs"/>
        </a:defRPr>
      </a:lvl6pPr>
      <a:lvl7pPr marL="2971800" indent="-228600" algn="l" rtl="0" eaLnBrk="1" fontAlgn="base" hangingPunct="1">
        <a:spcBef>
          <a:spcPct val="20000"/>
        </a:spcBef>
        <a:spcAft>
          <a:spcPct val="0"/>
        </a:spcAft>
        <a:buClr>
          <a:srgbClr val="800000"/>
        </a:buClr>
        <a:buFont typeface="Arial" charset="0"/>
        <a:buChar char="»"/>
        <a:defRPr sz="2000">
          <a:solidFill>
            <a:schemeClr val="tx1"/>
          </a:solidFill>
          <a:latin typeface="+mn-lt"/>
          <a:cs typeface="+mn-cs"/>
        </a:defRPr>
      </a:lvl7pPr>
      <a:lvl8pPr marL="3429000" indent="-228600" algn="l" rtl="0" eaLnBrk="1" fontAlgn="base" hangingPunct="1">
        <a:spcBef>
          <a:spcPct val="20000"/>
        </a:spcBef>
        <a:spcAft>
          <a:spcPct val="0"/>
        </a:spcAft>
        <a:buClr>
          <a:srgbClr val="800000"/>
        </a:buClr>
        <a:buFont typeface="Arial" charset="0"/>
        <a:buChar char="»"/>
        <a:defRPr sz="2000">
          <a:solidFill>
            <a:schemeClr val="tx1"/>
          </a:solidFill>
          <a:latin typeface="+mn-lt"/>
          <a:cs typeface="+mn-cs"/>
        </a:defRPr>
      </a:lvl8pPr>
      <a:lvl9pPr marL="3886200" indent="-228600" algn="l" rtl="0" eaLnBrk="1" fontAlgn="base" hangingPunct="1">
        <a:spcBef>
          <a:spcPct val="20000"/>
        </a:spcBef>
        <a:spcAft>
          <a:spcPct val="0"/>
        </a:spcAft>
        <a:buClr>
          <a:srgbClr val="800000"/>
        </a:buClr>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ctrTitle"/>
          </p:nvPr>
        </p:nvSpPr>
        <p:spPr/>
        <p:txBody>
          <a:bodyPr/>
          <a:lstStyle/>
          <a:p>
            <a:r>
              <a:rPr lang="en-GB" smtClean="0"/>
              <a:t>ECE 352</a:t>
            </a:r>
            <a:br>
              <a:rPr lang="en-GB" smtClean="0"/>
            </a:br>
            <a:r>
              <a:rPr lang="en-GB" smtClean="0"/>
              <a:t>Digital System Fundamentals</a:t>
            </a:r>
          </a:p>
        </p:txBody>
      </p:sp>
      <p:sp>
        <p:nvSpPr>
          <p:cNvPr id="4099" name="Rectangle 8"/>
          <p:cNvSpPr>
            <a:spLocks noGrp="1" noChangeArrowheads="1"/>
          </p:cNvSpPr>
          <p:nvPr>
            <p:ph type="subTitle" idx="1"/>
          </p:nvPr>
        </p:nvSpPr>
        <p:spPr/>
        <p:txBody>
          <a:bodyPr/>
          <a:lstStyle/>
          <a:p>
            <a:r>
              <a:rPr lang="en-US" dirty="0" smtClean="0"/>
              <a:t>Don’t-Cares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Don’t-Cares</a:t>
            </a:r>
          </a:p>
        </p:txBody>
      </p:sp>
      <p:sp>
        <p:nvSpPr>
          <p:cNvPr id="15363" name="Rectangle 3"/>
          <p:cNvSpPr>
            <a:spLocks noGrp="1" noChangeArrowheads="1"/>
          </p:cNvSpPr>
          <p:nvPr>
            <p:ph type="body" idx="1"/>
          </p:nvPr>
        </p:nvSpPr>
        <p:spPr/>
        <p:txBody>
          <a:bodyPr/>
          <a:lstStyle/>
          <a:p>
            <a:pPr eaLnBrk="1" hangingPunct="1">
              <a:lnSpc>
                <a:spcPct val="90000"/>
              </a:lnSpc>
            </a:pPr>
            <a:r>
              <a:rPr lang="en-US" dirty="0" smtClean="0"/>
              <a:t>Don’t-care Conditions</a:t>
            </a:r>
          </a:p>
          <a:p>
            <a:pPr lvl="1" eaLnBrk="1" hangingPunct="1">
              <a:lnSpc>
                <a:spcPct val="90000"/>
              </a:lnSpc>
            </a:pPr>
            <a:r>
              <a:rPr lang="en-US" dirty="0" smtClean="0"/>
              <a:t>For some circuits, we may know that some input combinations will never occur</a:t>
            </a:r>
          </a:p>
          <a:p>
            <a:pPr lvl="1" eaLnBrk="1" hangingPunct="1">
              <a:lnSpc>
                <a:spcPct val="90000"/>
              </a:lnSpc>
            </a:pPr>
            <a:r>
              <a:rPr lang="en-US" dirty="0" smtClean="0"/>
              <a:t>Sometimes it doesn’t matter what the output is for certain input combinations that can occur</a:t>
            </a:r>
          </a:p>
          <a:p>
            <a:pPr lvl="1" eaLnBrk="1" hangingPunct="1">
              <a:lnSpc>
                <a:spcPct val="90000"/>
              </a:lnSpc>
            </a:pPr>
            <a:r>
              <a:rPr lang="en-US" dirty="0" smtClean="0"/>
              <a:t>In either case, we </a:t>
            </a:r>
            <a:r>
              <a:rPr lang="en-US" u="sng" dirty="0" smtClean="0"/>
              <a:t>don’t care</a:t>
            </a:r>
            <a:r>
              <a:rPr lang="en-US" dirty="0" smtClean="0"/>
              <a:t> what the output is for some input combinations</a:t>
            </a:r>
          </a:p>
          <a:p>
            <a:pPr eaLnBrk="1" hangingPunct="1">
              <a:lnSpc>
                <a:spcPct val="90000"/>
              </a:lnSpc>
            </a:pPr>
            <a:r>
              <a:rPr lang="en-US" dirty="0" smtClean="0"/>
              <a:t>Can use this info to help simplify logic</a:t>
            </a:r>
          </a:p>
          <a:p>
            <a:pPr lvl="1" eaLnBrk="1" hangingPunct="1">
              <a:lnSpc>
                <a:spcPct val="90000"/>
              </a:lnSpc>
            </a:pPr>
            <a:r>
              <a:rPr lang="en-US" dirty="0" smtClean="0"/>
              <a:t>We can </a:t>
            </a:r>
            <a:r>
              <a:rPr lang="en-US" u="sng" dirty="0" smtClean="0"/>
              <a:t>choose</a:t>
            </a:r>
            <a:r>
              <a:rPr lang="en-US" dirty="0" smtClean="0"/>
              <a:t> outputs to be either 1 or 0 for those input combinations, since it doesn’t matter</a:t>
            </a:r>
          </a:p>
          <a:p>
            <a:pPr lvl="1" eaLnBrk="1" hangingPunct="1">
              <a:lnSpc>
                <a:spcPct val="90000"/>
              </a:lnSpc>
            </a:pPr>
            <a:r>
              <a:rPr lang="en-US" dirty="0" smtClean="0"/>
              <a:t>We can </a:t>
            </a:r>
            <a:r>
              <a:rPr lang="en-US" u="sng" dirty="0" smtClean="0"/>
              <a:t>choose</a:t>
            </a:r>
            <a:r>
              <a:rPr lang="en-US" dirty="0" smtClean="0"/>
              <a:t> values for these outputs in a way to help us </a:t>
            </a:r>
            <a:r>
              <a:rPr lang="en-US" b="1" dirty="0" smtClean="0"/>
              <a:t>minimize the K-map more efficiently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Using Don’t-Cares in K-Maps</a:t>
            </a:r>
          </a:p>
        </p:txBody>
      </p:sp>
      <p:sp>
        <p:nvSpPr>
          <p:cNvPr id="16387" name="Rectangle 3"/>
          <p:cNvSpPr>
            <a:spLocks noGrp="1" noChangeArrowheads="1"/>
          </p:cNvSpPr>
          <p:nvPr>
            <p:ph type="body" idx="1"/>
          </p:nvPr>
        </p:nvSpPr>
        <p:spPr/>
        <p:txBody>
          <a:bodyPr/>
          <a:lstStyle/>
          <a:p>
            <a:pPr eaLnBrk="1" hangingPunct="1">
              <a:lnSpc>
                <a:spcPct val="90000"/>
              </a:lnSpc>
            </a:pPr>
            <a:r>
              <a:rPr lang="en-US" b="1" dirty="0" smtClean="0"/>
              <a:t>X</a:t>
            </a:r>
            <a:r>
              <a:rPr lang="en-US" dirty="0" smtClean="0"/>
              <a:t> represents “don’t-care” locations</a:t>
            </a:r>
          </a:p>
          <a:p>
            <a:pPr lvl="1" eaLnBrk="1" hangingPunct="1">
              <a:lnSpc>
                <a:spcPct val="90000"/>
              </a:lnSpc>
            </a:pPr>
            <a:r>
              <a:rPr lang="en-US" dirty="0" smtClean="0"/>
              <a:t>K-map groupings </a:t>
            </a:r>
            <a:r>
              <a:rPr lang="en-US" u="sng" dirty="0" smtClean="0"/>
              <a:t>can</a:t>
            </a:r>
            <a:r>
              <a:rPr lang="en-US" dirty="0" smtClean="0"/>
              <a:t> include </a:t>
            </a:r>
            <a:r>
              <a:rPr lang="en-US" b="1" dirty="0" smtClean="0"/>
              <a:t>X</a:t>
            </a:r>
            <a:r>
              <a:rPr lang="en-US" dirty="0" smtClean="0"/>
              <a:t>’s</a:t>
            </a:r>
          </a:p>
          <a:p>
            <a:pPr lvl="1" eaLnBrk="1" hangingPunct="1">
              <a:lnSpc>
                <a:spcPct val="90000"/>
              </a:lnSpc>
            </a:pPr>
            <a:r>
              <a:rPr lang="en-US" b="1" dirty="0" smtClean="0"/>
              <a:t>X</a:t>
            </a:r>
            <a:r>
              <a:rPr lang="en-US" dirty="0" smtClean="0"/>
              <a:t>’s </a:t>
            </a:r>
            <a:r>
              <a:rPr lang="en-US" u="sng" dirty="0" smtClean="0"/>
              <a:t>do not have to</a:t>
            </a:r>
            <a:r>
              <a:rPr lang="en-US" dirty="0" smtClean="0"/>
              <a:t> be covered with groupings</a:t>
            </a:r>
          </a:p>
          <a:p>
            <a:pPr eaLnBrk="1" hangingPunct="1">
              <a:lnSpc>
                <a:spcPct val="90000"/>
              </a:lnSpc>
            </a:pPr>
            <a:r>
              <a:rPr lang="en-US" dirty="0" smtClean="0"/>
              <a:t>Notes:</a:t>
            </a:r>
          </a:p>
          <a:p>
            <a:pPr lvl="1" eaLnBrk="1" hangingPunct="1">
              <a:lnSpc>
                <a:spcPct val="90000"/>
              </a:lnSpc>
            </a:pPr>
            <a:r>
              <a:rPr lang="en-US" dirty="0" smtClean="0"/>
              <a:t>The “don’t-care” </a:t>
            </a:r>
            <a:r>
              <a:rPr lang="en-US" b="1" dirty="0" smtClean="0"/>
              <a:t>X</a:t>
            </a:r>
            <a:r>
              <a:rPr lang="en-US" dirty="0" smtClean="0"/>
              <a:t> is </a:t>
            </a:r>
            <a:r>
              <a:rPr lang="en-US" b="1" u="sng" dirty="0" smtClean="0"/>
              <a:t>not</a:t>
            </a:r>
            <a:r>
              <a:rPr lang="en-US" dirty="0" smtClean="0"/>
              <a:t> an output value</a:t>
            </a:r>
          </a:p>
          <a:p>
            <a:pPr lvl="1" eaLnBrk="1" hangingPunct="1">
              <a:lnSpc>
                <a:spcPct val="90000"/>
              </a:lnSpc>
            </a:pPr>
            <a:r>
              <a:rPr lang="en-US" dirty="0" smtClean="0"/>
              <a:t>The actual output </a:t>
            </a:r>
            <a:r>
              <a:rPr lang="en-US" u="sng" dirty="0" smtClean="0"/>
              <a:t>will be</a:t>
            </a:r>
            <a:r>
              <a:rPr lang="en-US" dirty="0" smtClean="0"/>
              <a:t> a 1 or a 0 based on grouping</a:t>
            </a:r>
          </a:p>
          <a:p>
            <a:pPr lvl="2" eaLnBrk="1" hangingPunct="1">
              <a:lnSpc>
                <a:spcPct val="90000"/>
              </a:lnSpc>
            </a:pPr>
            <a:r>
              <a:rPr lang="en-US" dirty="0" smtClean="0"/>
              <a:t>1 if </a:t>
            </a:r>
            <a:r>
              <a:rPr lang="en-US" u="sng" dirty="0" smtClean="0"/>
              <a:t>in</a:t>
            </a:r>
            <a:r>
              <a:rPr lang="en-US" dirty="0" smtClean="0"/>
              <a:t> a group</a:t>
            </a:r>
          </a:p>
          <a:p>
            <a:pPr lvl="2" eaLnBrk="1" hangingPunct="1">
              <a:lnSpc>
                <a:spcPct val="90000"/>
              </a:lnSpc>
            </a:pPr>
            <a:r>
              <a:rPr lang="en-US" dirty="0" smtClean="0"/>
              <a:t>0 if </a:t>
            </a:r>
            <a:r>
              <a:rPr lang="en-US" u="sng" dirty="0" smtClean="0"/>
              <a:t>not in</a:t>
            </a:r>
            <a:r>
              <a:rPr lang="en-US" dirty="0" smtClean="0"/>
              <a:t> a group</a:t>
            </a:r>
          </a:p>
          <a:p>
            <a:pPr lvl="1" eaLnBrk="1" hangingPunct="1">
              <a:lnSpc>
                <a:spcPct val="90000"/>
              </a:lnSpc>
            </a:pPr>
            <a:r>
              <a:rPr lang="en-US" dirty="0" smtClean="0"/>
              <a:t>Do not add more </a:t>
            </a:r>
            <a:r>
              <a:rPr lang="en-US" dirty="0" err="1" smtClean="0"/>
              <a:t>implicants</a:t>
            </a:r>
            <a:r>
              <a:rPr lang="en-US" dirty="0" smtClean="0"/>
              <a:t> </a:t>
            </a:r>
            <a:r>
              <a:rPr lang="en-US" u="sng" dirty="0" smtClean="0"/>
              <a:t>just to cover </a:t>
            </a:r>
            <a:r>
              <a:rPr lang="en-US" b="1" u="sng" dirty="0" smtClean="0"/>
              <a:t>X</a:t>
            </a:r>
            <a:r>
              <a:rPr lang="en-US" u="sng" dirty="0" smtClean="0"/>
              <a:t>’s</a:t>
            </a:r>
          </a:p>
          <a:p>
            <a:pPr lvl="2" eaLnBrk="1" hangingPunct="1">
              <a:lnSpc>
                <a:spcPct val="90000"/>
              </a:lnSpc>
            </a:pPr>
            <a:r>
              <a:rPr lang="en-US" dirty="0" smtClean="0"/>
              <a:t>Makes hardware bigger and more complex than necessary</a:t>
            </a:r>
          </a:p>
          <a:p>
            <a:pPr lvl="2" eaLnBrk="1" hangingPunct="1">
              <a:lnSpc>
                <a:spcPct val="90000"/>
              </a:lnSpc>
            </a:pPr>
            <a:r>
              <a:rPr lang="en-US" dirty="0" smtClean="0"/>
              <a:t>We do not need to force those </a:t>
            </a:r>
            <a:r>
              <a:rPr lang="en-US" dirty="0" err="1" smtClean="0"/>
              <a:t>minterms</a:t>
            </a:r>
            <a:r>
              <a:rPr lang="en-US" dirty="0" smtClean="0"/>
              <a:t> to be 1 – we can choose to make them be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38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38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Don’t-Cares: 7-Segment Decoder</a:t>
            </a:r>
            <a:endParaRPr lang="en-US" dirty="0"/>
          </a:p>
        </p:txBody>
      </p:sp>
      <p:sp>
        <p:nvSpPr>
          <p:cNvPr id="3" name="Content Placeholder 2"/>
          <p:cNvSpPr>
            <a:spLocks noGrp="1"/>
          </p:cNvSpPr>
          <p:nvPr>
            <p:ph idx="1"/>
          </p:nvPr>
        </p:nvSpPr>
        <p:spPr/>
        <p:txBody>
          <a:bodyPr/>
          <a:lstStyle/>
          <a:p>
            <a:r>
              <a:rPr lang="en-US" dirty="0" smtClean="0"/>
              <a:t>Many displays are LEDs arranged in “segments”</a:t>
            </a:r>
          </a:p>
          <a:p>
            <a:pPr lvl="1"/>
            <a:r>
              <a:rPr lang="en-US" dirty="0" smtClean="0"/>
              <a:t>Ovens</a:t>
            </a:r>
            <a:r>
              <a:rPr lang="en-US" dirty="0"/>
              <a:t>, alarm clocks, DVD players, </a:t>
            </a:r>
            <a:r>
              <a:rPr lang="en-US" dirty="0" smtClean="0"/>
              <a:t>speedometers, etc.</a:t>
            </a:r>
          </a:p>
          <a:p>
            <a:pPr lvl="1"/>
            <a:r>
              <a:rPr lang="en-US" dirty="0" smtClean="0"/>
              <a:t>Lighting different segments forms different shapes</a:t>
            </a:r>
          </a:p>
          <a:p>
            <a:r>
              <a:rPr lang="en-US" dirty="0" smtClean="0"/>
              <a:t>A common type is a 7-segment display</a:t>
            </a:r>
          </a:p>
          <a:p>
            <a:pPr lvl="1"/>
            <a:r>
              <a:rPr lang="en-US" dirty="0" smtClean="0"/>
              <a:t>Often used for displaying numbers 0-9</a:t>
            </a:r>
          </a:p>
          <a:p>
            <a:r>
              <a:rPr lang="en-US" dirty="0" smtClean="0"/>
              <a:t>Need a logic function to control each</a:t>
            </a:r>
            <a:br>
              <a:rPr lang="en-US" dirty="0" smtClean="0"/>
            </a:br>
            <a:r>
              <a:rPr lang="en-US" dirty="0" smtClean="0"/>
              <a:t>segment based on a four-bit BCD value</a:t>
            </a:r>
          </a:p>
          <a:p>
            <a:pPr lvl="1"/>
            <a:r>
              <a:rPr lang="en-US" dirty="0" smtClean="0"/>
              <a:t>7 segments </a:t>
            </a:r>
            <a:r>
              <a:rPr lang="en-US" dirty="0" smtClean="0">
                <a:sym typeface="Wingdings" pitchFamily="2" charset="2"/>
              </a:rPr>
              <a:t> 7 logic functions</a:t>
            </a:r>
          </a:p>
          <a:p>
            <a:pPr lvl="1"/>
            <a:r>
              <a:rPr lang="en-US" dirty="0" smtClean="0">
                <a:sym typeface="Wingdings" pitchFamily="2" charset="2"/>
              </a:rPr>
              <a:t>If the input is a BCD digit, perhaps we “don’t care” what is displayed for values 0xA through 0xF</a:t>
            </a:r>
          </a:p>
        </p:txBody>
      </p:sp>
      <p:pic>
        <p:nvPicPr>
          <p:cNvPr id="3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1950" y="2514600"/>
            <a:ext cx="8572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142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Don’t-Cares: 7-Segment Decoder</a:t>
            </a:r>
            <a:endParaRPr lang="en-US" dirty="0"/>
          </a:p>
        </p:txBody>
      </p:sp>
      <p:sp>
        <p:nvSpPr>
          <p:cNvPr id="3" name="Content Placeholder 2"/>
          <p:cNvSpPr>
            <a:spLocks noGrp="1"/>
          </p:cNvSpPr>
          <p:nvPr>
            <p:ph idx="1"/>
          </p:nvPr>
        </p:nvSpPr>
        <p:spPr/>
        <p:txBody>
          <a:bodyPr/>
          <a:lstStyle/>
          <a:p>
            <a:r>
              <a:rPr lang="en-US" dirty="0" smtClean="0"/>
              <a:t>Assume 1 is on, 0 is off—</a:t>
            </a:r>
            <a:r>
              <a:rPr lang="en-US" b="1" u="sng" dirty="0" smtClean="0"/>
              <a:t>unless told otherwise!</a:t>
            </a:r>
            <a:endParaRPr lang="en-US" dirty="0" smtClean="0"/>
          </a:p>
          <a:p>
            <a:pPr lvl="1"/>
            <a:r>
              <a:rPr lang="en-US" dirty="0" smtClean="0"/>
              <a:t>“Active high” – it is “active” when the input is 1</a:t>
            </a:r>
          </a:p>
          <a:p>
            <a:pPr lvl="1"/>
            <a:r>
              <a:rPr lang="en-US" dirty="0" smtClean="0"/>
              <a:t>“Active low” – it is “active” when the input is 0</a:t>
            </a:r>
          </a:p>
          <a:p>
            <a:r>
              <a:rPr lang="en-US" dirty="0" smtClean="0"/>
              <a:t>Example:</a:t>
            </a:r>
          </a:p>
          <a:p>
            <a:pPr lvl="1"/>
            <a:r>
              <a:rPr lang="en-US" b="1" dirty="0" smtClean="0"/>
              <a:t>ACTIVE LOW</a:t>
            </a:r>
          </a:p>
          <a:p>
            <a:pPr lvl="1"/>
            <a:r>
              <a:rPr lang="en-US" dirty="0" smtClean="0"/>
              <a:t>Find </a:t>
            </a:r>
            <a:r>
              <a:rPr lang="en-US" dirty="0" err="1" smtClean="0"/>
              <a:t>SoP</a:t>
            </a:r>
            <a:r>
              <a:rPr lang="en-US" dirty="0" smtClean="0"/>
              <a:t> equation</a:t>
            </a:r>
            <a:br>
              <a:rPr lang="en-US" dirty="0" smtClean="0"/>
            </a:br>
            <a:r>
              <a:rPr lang="en-US" dirty="0" smtClean="0"/>
              <a:t>E(D</a:t>
            </a:r>
            <a:r>
              <a:rPr lang="en-US" baseline="-25000" dirty="0" smtClean="0"/>
              <a:t>3</a:t>
            </a:r>
            <a:r>
              <a:rPr lang="en-US" dirty="0" smtClean="0"/>
              <a:t>,D</a:t>
            </a:r>
            <a:r>
              <a:rPr lang="en-US" baseline="-25000" dirty="0" smtClean="0"/>
              <a:t>2</a:t>
            </a:r>
            <a:r>
              <a:rPr lang="en-US" dirty="0" smtClean="0"/>
              <a:t>,D</a:t>
            </a:r>
            <a:r>
              <a:rPr lang="en-US" baseline="-25000" dirty="0" smtClean="0"/>
              <a:t>1</a:t>
            </a:r>
            <a:r>
              <a:rPr lang="en-US" dirty="0" smtClean="0"/>
              <a:t>,D</a:t>
            </a:r>
            <a:r>
              <a:rPr lang="en-US" baseline="-25000" dirty="0" smtClean="0"/>
              <a:t>0</a:t>
            </a:r>
            <a:r>
              <a:rPr lang="en-US" dirty="0" smtClean="0"/>
              <a:t>) for</a:t>
            </a:r>
            <a:br>
              <a:rPr lang="en-US" dirty="0" smtClean="0"/>
            </a:br>
            <a:r>
              <a:rPr lang="en-US" dirty="0" smtClean="0"/>
              <a:t>bottom</a:t>
            </a:r>
            <a:r>
              <a:rPr lang="en-US" dirty="0"/>
              <a:t>-</a:t>
            </a:r>
            <a:r>
              <a:rPr lang="en-US" dirty="0" smtClean="0"/>
              <a:t>left segment </a:t>
            </a:r>
            <a:r>
              <a:rPr lang="en-US" b="1" dirty="0" smtClean="0"/>
              <a:t>E</a:t>
            </a:r>
          </a:p>
          <a:p>
            <a:pPr lvl="1"/>
            <a:r>
              <a:rPr lang="en-US" b="1" dirty="0"/>
              <a:t>E</a:t>
            </a:r>
            <a:r>
              <a:rPr lang="en-US" b="1" dirty="0" smtClean="0"/>
              <a:t> = 0 </a:t>
            </a:r>
            <a:r>
              <a:rPr lang="en-US" dirty="0" smtClean="0"/>
              <a:t>for 0, 2, 6, 8</a:t>
            </a:r>
          </a:p>
          <a:p>
            <a:pPr lvl="1"/>
            <a:r>
              <a:rPr lang="en-US" b="1" dirty="0"/>
              <a:t>E</a:t>
            </a:r>
            <a:r>
              <a:rPr lang="en-US" b="1" dirty="0" smtClean="0"/>
              <a:t> = 1 </a:t>
            </a:r>
            <a:r>
              <a:rPr lang="en-US" dirty="0" smtClean="0"/>
              <a:t>for other</a:t>
            </a:r>
            <a:br>
              <a:rPr lang="en-US" dirty="0" smtClean="0"/>
            </a:br>
            <a:r>
              <a:rPr lang="en-US" u="sng" dirty="0" smtClean="0"/>
              <a:t>valid</a:t>
            </a:r>
            <a:r>
              <a:rPr lang="en-US" dirty="0" smtClean="0"/>
              <a:t> BCD values</a:t>
            </a:r>
          </a:p>
          <a:p>
            <a:pPr lvl="1"/>
            <a:r>
              <a:rPr lang="en-US" u="sng" dirty="0" smtClean="0"/>
              <a:t>Don’t care</a:t>
            </a:r>
            <a:r>
              <a:rPr lang="en-US" dirty="0" smtClean="0"/>
              <a:t> what E is</a:t>
            </a:r>
            <a:br>
              <a:rPr lang="en-US" dirty="0" smtClean="0"/>
            </a:br>
            <a:r>
              <a:rPr lang="en-US" dirty="0" smtClean="0"/>
              <a:t>for</a:t>
            </a:r>
            <a:r>
              <a:rPr lang="en-US" dirty="0"/>
              <a:t> </a:t>
            </a:r>
            <a:r>
              <a:rPr lang="en-US" u="sng" dirty="0" smtClean="0"/>
              <a:t>invalid</a:t>
            </a:r>
            <a:r>
              <a:rPr lang="en-US" dirty="0" smtClean="0"/>
              <a:t> BCD values 0xA – 0xF</a:t>
            </a:r>
          </a:p>
        </p:txBody>
      </p:sp>
      <p:sp>
        <p:nvSpPr>
          <p:cNvPr id="38" name="TextBox 37"/>
          <p:cNvSpPr txBox="1"/>
          <p:nvPr/>
        </p:nvSpPr>
        <p:spPr>
          <a:xfrm>
            <a:off x="4572000" y="2514600"/>
            <a:ext cx="4495800" cy="400110"/>
          </a:xfrm>
          <a:prstGeom prst="rect">
            <a:avLst/>
          </a:prstGeom>
          <a:noFill/>
        </p:spPr>
        <p:txBody>
          <a:bodyPr wrap="square" rtlCol="0">
            <a:spAutoFit/>
          </a:bodyPr>
          <a:lstStyle/>
          <a:p>
            <a:r>
              <a:rPr lang="en-US" sz="2000" dirty="0" smtClean="0"/>
              <a:t>0000	0001	0010	0011	0100</a:t>
            </a:r>
            <a:endParaRPr lang="en-US" sz="2000" dirty="0"/>
          </a:p>
        </p:txBody>
      </p:sp>
      <p:sp>
        <p:nvSpPr>
          <p:cNvPr id="40" name="TextBox 39"/>
          <p:cNvSpPr txBox="1"/>
          <p:nvPr/>
        </p:nvSpPr>
        <p:spPr>
          <a:xfrm>
            <a:off x="4572000" y="5726668"/>
            <a:ext cx="4495800" cy="400110"/>
          </a:xfrm>
          <a:prstGeom prst="rect">
            <a:avLst/>
          </a:prstGeom>
          <a:noFill/>
        </p:spPr>
        <p:txBody>
          <a:bodyPr wrap="square" rtlCol="0">
            <a:spAutoFit/>
          </a:bodyPr>
          <a:lstStyle/>
          <a:p>
            <a:r>
              <a:rPr lang="en-US" sz="2000" dirty="0" smtClean="0"/>
              <a:t>0101	0110	0111	1000	1001</a:t>
            </a:r>
            <a:endParaRPr lang="en-US" sz="2000" dirty="0"/>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95600"/>
            <a:ext cx="43624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65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0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Don’t-Cares: 7-Segment Decoder</a:t>
            </a:r>
            <a:endParaRPr lang="en-US" dirty="0"/>
          </a:p>
        </p:txBody>
      </p:sp>
      <p:sp>
        <p:nvSpPr>
          <p:cNvPr id="37" name="Content Placeholder 36"/>
          <p:cNvSpPr>
            <a:spLocks noGrp="1"/>
          </p:cNvSpPr>
          <p:nvPr>
            <p:ph sz="half" idx="2"/>
          </p:nvPr>
        </p:nvSpPr>
        <p:spPr/>
        <p:txBody>
          <a:bodyPr/>
          <a:lstStyle/>
          <a:p>
            <a:r>
              <a:rPr lang="en-US" dirty="0" smtClean="0"/>
              <a:t>Can go straight to the K-map since it </a:t>
            </a:r>
            <a:r>
              <a:rPr lang="en-US" u="sng" dirty="0" smtClean="0"/>
              <a:t>is</a:t>
            </a:r>
            <a:r>
              <a:rPr lang="en-US" dirty="0" smtClean="0"/>
              <a:t> a truth table…</a:t>
            </a:r>
          </a:p>
          <a:p>
            <a:pPr lvl="1"/>
            <a:endParaRPr lang="en-US" dirty="0"/>
          </a:p>
          <a:p>
            <a:r>
              <a:rPr lang="en-US" dirty="0" smtClean="0"/>
              <a:t>Enter 0 in K-map for D = 0000, 0010, and 0110, 1000</a:t>
            </a:r>
          </a:p>
          <a:p>
            <a:r>
              <a:rPr lang="en-US" dirty="0" smtClean="0"/>
              <a:t>Enter 1 for all other </a:t>
            </a:r>
            <a:r>
              <a:rPr lang="en-US" b="1" u="sng" dirty="0" smtClean="0"/>
              <a:t>valid</a:t>
            </a:r>
            <a:r>
              <a:rPr lang="en-US" dirty="0" smtClean="0"/>
              <a:t> BCD values</a:t>
            </a:r>
          </a:p>
          <a:p>
            <a:r>
              <a:rPr lang="en-US" dirty="0" smtClean="0"/>
              <a:t>Enter X (don’t-care) for all </a:t>
            </a:r>
            <a:r>
              <a:rPr lang="en-US" b="1" u="sng" dirty="0" smtClean="0"/>
              <a:t>invalid</a:t>
            </a:r>
            <a:r>
              <a:rPr lang="en-US" dirty="0" smtClean="0"/>
              <a:t> BCD values</a:t>
            </a:r>
          </a:p>
        </p:txBody>
      </p:sp>
      <p:cxnSp>
        <p:nvCxnSpPr>
          <p:cNvPr id="4" name="Straight Connector 3"/>
          <p:cNvCxnSpPr/>
          <p:nvPr/>
        </p:nvCxnSpPr>
        <p:spPr>
          <a:xfrm flipH="1" flipV="1">
            <a:off x="838200" y="1295400"/>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716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6" name="Rectangle 5"/>
          <p:cNvSpPr/>
          <p:nvPr/>
        </p:nvSpPr>
        <p:spPr>
          <a:xfrm>
            <a:off x="22098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7" name="Rectangle 6"/>
          <p:cNvSpPr/>
          <p:nvPr/>
        </p:nvSpPr>
        <p:spPr>
          <a:xfrm>
            <a:off x="13716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8" name="Rectangle 7"/>
          <p:cNvSpPr/>
          <p:nvPr/>
        </p:nvSpPr>
        <p:spPr>
          <a:xfrm>
            <a:off x="22098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1" name="TextBox 10"/>
          <p:cNvSpPr txBox="1"/>
          <p:nvPr/>
        </p:nvSpPr>
        <p:spPr>
          <a:xfrm>
            <a:off x="533400" y="2743200"/>
            <a:ext cx="838200" cy="838200"/>
          </a:xfrm>
          <a:prstGeom prst="rect">
            <a:avLst/>
          </a:prstGeom>
          <a:noFill/>
        </p:spPr>
        <p:txBody>
          <a:bodyPr wrap="none" rtlCol="0" anchor="ctr">
            <a:noAutofit/>
          </a:bodyPr>
          <a:lstStyle/>
          <a:p>
            <a:pPr algn="r"/>
            <a:r>
              <a:rPr lang="en-US" sz="2400" dirty="0" smtClean="0"/>
              <a:t>01</a:t>
            </a:r>
            <a:endParaRPr lang="en-US" sz="2400" dirty="0"/>
          </a:p>
        </p:txBody>
      </p:sp>
      <p:sp>
        <p:nvSpPr>
          <p:cNvPr id="12" name="TextBox 11"/>
          <p:cNvSpPr txBox="1"/>
          <p:nvPr/>
        </p:nvSpPr>
        <p:spPr>
          <a:xfrm>
            <a:off x="533400" y="1904999"/>
            <a:ext cx="838200" cy="838200"/>
          </a:xfrm>
          <a:prstGeom prst="rect">
            <a:avLst/>
          </a:prstGeom>
          <a:noFill/>
        </p:spPr>
        <p:txBody>
          <a:bodyPr wrap="none" rtlCol="0" anchor="ctr">
            <a:noAutofit/>
          </a:bodyPr>
          <a:lstStyle/>
          <a:p>
            <a:pPr algn="r"/>
            <a:r>
              <a:rPr lang="en-US" sz="2400" dirty="0" smtClean="0"/>
              <a:t>00</a:t>
            </a:r>
            <a:endParaRPr lang="en-US" sz="2400" dirty="0"/>
          </a:p>
        </p:txBody>
      </p:sp>
      <p:sp>
        <p:nvSpPr>
          <p:cNvPr id="13" name="TextBox 12"/>
          <p:cNvSpPr txBox="1"/>
          <p:nvPr/>
        </p:nvSpPr>
        <p:spPr>
          <a:xfrm>
            <a:off x="533400" y="1519535"/>
            <a:ext cx="569002" cy="461665"/>
          </a:xfrm>
          <a:prstGeom prst="rect">
            <a:avLst/>
          </a:prstGeom>
          <a:noFill/>
        </p:spPr>
        <p:txBody>
          <a:bodyPr wrap="none" rtlCol="0">
            <a:noAutofit/>
          </a:bodyPr>
          <a:lstStyle/>
          <a:p>
            <a:pPr algn="ctr"/>
            <a:r>
              <a:rPr lang="en-US" sz="2400" dirty="0" smtClean="0"/>
              <a:t>D</a:t>
            </a:r>
            <a:r>
              <a:rPr lang="en-US" sz="2400" baseline="-25000" dirty="0" smtClean="0"/>
              <a:t>3</a:t>
            </a:r>
            <a:r>
              <a:rPr lang="en-US" sz="2400" dirty="0" smtClean="0"/>
              <a:t>D</a:t>
            </a:r>
            <a:r>
              <a:rPr lang="en-US" sz="2400" baseline="-25000" dirty="0" smtClean="0"/>
              <a:t>2</a:t>
            </a:r>
            <a:endParaRPr lang="en-US" sz="2400" baseline="-25000" dirty="0"/>
          </a:p>
        </p:txBody>
      </p:sp>
      <p:sp>
        <p:nvSpPr>
          <p:cNvPr id="14" name="TextBox 13"/>
          <p:cNvSpPr txBox="1"/>
          <p:nvPr/>
        </p:nvSpPr>
        <p:spPr>
          <a:xfrm>
            <a:off x="1066800" y="1066800"/>
            <a:ext cx="569002" cy="461665"/>
          </a:xfrm>
          <a:prstGeom prst="rect">
            <a:avLst/>
          </a:prstGeom>
          <a:noFill/>
        </p:spPr>
        <p:txBody>
          <a:bodyPr wrap="none" rtlCol="0">
            <a:noAutofit/>
          </a:bodyPr>
          <a:lstStyle/>
          <a:p>
            <a:pPr algn="ctr"/>
            <a:r>
              <a:rPr lang="en-US" sz="2400" dirty="0" smtClean="0"/>
              <a:t>D</a:t>
            </a:r>
            <a:r>
              <a:rPr lang="en-US" sz="2400" baseline="-25000" dirty="0" smtClean="0"/>
              <a:t>1</a:t>
            </a:r>
            <a:r>
              <a:rPr lang="en-US" sz="2400" dirty="0" smtClean="0"/>
              <a:t>D</a:t>
            </a:r>
            <a:r>
              <a:rPr lang="en-US" sz="2400" baseline="-25000" dirty="0" smtClean="0"/>
              <a:t>0</a:t>
            </a:r>
            <a:endParaRPr lang="en-US" sz="2400" baseline="-25000" dirty="0"/>
          </a:p>
        </p:txBody>
      </p:sp>
      <p:sp>
        <p:nvSpPr>
          <p:cNvPr id="15" name="Rectangle 14"/>
          <p:cNvSpPr/>
          <p:nvPr/>
        </p:nvSpPr>
        <p:spPr>
          <a:xfrm>
            <a:off x="30480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6" name="Rectangle 15"/>
          <p:cNvSpPr/>
          <p:nvPr/>
        </p:nvSpPr>
        <p:spPr>
          <a:xfrm>
            <a:off x="38862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7" name="Rectangle 16"/>
          <p:cNvSpPr/>
          <p:nvPr/>
        </p:nvSpPr>
        <p:spPr>
          <a:xfrm>
            <a:off x="30480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18" name="Rectangle 17"/>
          <p:cNvSpPr/>
          <p:nvPr/>
        </p:nvSpPr>
        <p:spPr>
          <a:xfrm>
            <a:off x="38862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21" name="Rectangle 20"/>
          <p:cNvSpPr/>
          <p:nvPr/>
        </p:nvSpPr>
        <p:spPr>
          <a:xfrm>
            <a:off x="13716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22" name="Rectangle 21"/>
          <p:cNvSpPr/>
          <p:nvPr/>
        </p:nvSpPr>
        <p:spPr>
          <a:xfrm>
            <a:off x="22098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23" name="Rectangle 22"/>
          <p:cNvSpPr/>
          <p:nvPr/>
        </p:nvSpPr>
        <p:spPr>
          <a:xfrm>
            <a:off x="13716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24" name="Rectangle 23"/>
          <p:cNvSpPr/>
          <p:nvPr/>
        </p:nvSpPr>
        <p:spPr>
          <a:xfrm>
            <a:off x="22098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25" name="TextBox 24"/>
          <p:cNvSpPr txBox="1"/>
          <p:nvPr/>
        </p:nvSpPr>
        <p:spPr>
          <a:xfrm>
            <a:off x="533400" y="4419600"/>
            <a:ext cx="838200" cy="838200"/>
          </a:xfrm>
          <a:prstGeom prst="rect">
            <a:avLst/>
          </a:prstGeom>
          <a:noFill/>
        </p:spPr>
        <p:txBody>
          <a:bodyPr wrap="none" rtlCol="0" anchor="ctr">
            <a:noAutofit/>
          </a:bodyPr>
          <a:lstStyle/>
          <a:p>
            <a:pPr algn="r"/>
            <a:r>
              <a:rPr lang="en-US" sz="2400" dirty="0" smtClean="0"/>
              <a:t>10</a:t>
            </a:r>
            <a:endParaRPr lang="en-US" sz="2400" dirty="0"/>
          </a:p>
        </p:txBody>
      </p:sp>
      <p:sp>
        <p:nvSpPr>
          <p:cNvPr id="26" name="TextBox 25"/>
          <p:cNvSpPr txBox="1"/>
          <p:nvPr/>
        </p:nvSpPr>
        <p:spPr>
          <a:xfrm>
            <a:off x="533400" y="3581399"/>
            <a:ext cx="838200" cy="838200"/>
          </a:xfrm>
          <a:prstGeom prst="rect">
            <a:avLst/>
          </a:prstGeom>
          <a:noFill/>
        </p:spPr>
        <p:txBody>
          <a:bodyPr wrap="none" rtlCol="0" anchor="ctr">
            <a:noAutofit/>
          </a:bodyPr>
          <a:lstStyle/>
          <a:p>
            <a:pPr algn="r"/>
            <a:r>
              <a:rPr lang="en-US" sz="2400" dirty="0" smtClean="0"/>
              <a:t>11</a:t>
            </a:r>
            <a:endParaRPr lang="en-US" sz="2400" dirty="0"/>
          </a:p>
        </p:txBody>
      </p:sp>
      <p:sp>
        <p:nvSpPr>
          <p:cNvPr id="27" name="Rectangle 26"/>
          <p:cNvSpPr/>
          <p:nvPr/>
        </p:nvSpPr>
        <p:spPr>
          <a:xfrm>
            <a:off x="30480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28" name="Rectangle 27"/>
          <p:cNvSpPr/>
          <p:nvPr/>
        </p:nvSpPr>
        <p:spPr>
          <a:xfrm>
            <a:off x="38862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29" name="Rectangle 28"/>
          <p:cNvSpPr/>
          <p:nvPr/>
        </p:nvSpPr>
        <p:spPr>
          <a:xfrm>
            <a:off x="30480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30" name="Rectangle 29"/>
          <p:cNvSpPr/>
          <p:nvPr/>
        </p:nvSpPr>
        <p:spPr>
          <a:xfrm>
            <a:off x="38862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41" name="TextBox 40"/>
          <p:cNvSpPr txBox="1"/>
          <p:nvPr/>
        </p:nvSpPr>
        <p:spPr>
          <a:xfrm>
            <a:off x="943507" y="5791200"/>
            <a:ext cx="732893" cy="523220"/>
          </a:xfrm>
          <a:prstGeom prst="rect">
            <a:avLst/>
          </a:prstGeom>
          <a:noFill/>
        </p:spPr>
        <p:txBody>
          <a:bodyPr wrap="none" rtlCol="0">
            <a:spAutoFit/>
          </a:bodyPr>
          <a:lstStyle/>
          <a:p>
            <a:r>
              <a:rPr lang="en-US" sz="2800" b="0" dirty="0" smtClean="0">
                <a:cs typeface="Arial" pitchFamily="34" charset="0"/>
              </a:rPr>
              <a:t>E =</a:t>
            </a:r>
            <a:endParaRPr lang="en-US" sz="2800" dirty="0">
              <a:latin typeface="Arial" pitchFamily="34" charset="0"/>
              <a:cs typeface="Arial" pitchFamily="34" charset="0"/>
            </a:endParaRPr>
          </a:p>
        </p:txBody>
      </p:sp>
      <p:sp>
        <p:nvSpPr>
          <p:cNvPr id="42" name="TextBox 41"/>
          <p:cNvSpPr txBox="1"/>
          <p:nvPr/>
        </p:nvSpPr>
        <p:spPr>
          <a:xfrm>
            <a:off x="1632398" y="5791200"/>
            <a:ext cx="577402" cy="523220"/>
          </a:xfrm>
          <a:prstGeom prst="rect">
            <a:avLst/>
          </a:prstGeom>
          <a:noFill/>
        </p:spPr>
        <p:txBody>
          <a:bodyPr wrap="none" rtlCol="0">
            <a:spAutoFit/>
          </a:bodyPr>
          <a:lstStyle/>
          <a:p>
            <a:r>
              <a:rPr lang="en-US" sz="2800" b="0" dirty="0" smtClean="0">
                <a:cs typeface="Arial" pitchFamily="34" charset="0"/>
              </a:rPr>
              <a:t>D</a:t>
            </a:r>
            <a:r>
              <a:rPr lang="en-US" sz="2800" b="0" baseline="-25000" dirty="0" smtClean="0">
                <a:cs typeface="Arial" pitchFamily="34" charset="0"/>
              </a:rPr>
              <a:t>0</a:t>
            </a:r>
            <a:endParaRPr lang="en-US" sz="2800" baseline="-25000"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43" name="TextBox 42"/>
              <p:cNvSpPr txBox="1"/>
              <p:nvPr/>
            </p:nvSpPr>
            <p:spPr>
              <a:xfrm>
                <a:off x="2133600" y="5791200"/>
                <a:ext cx="1279517" cy="539058"/>
              </a:xfrm>
              <a:prstGeom prst="rect">
                <a:avLst/>
              </a:prstGeom>
              <a:noFill/>
            </p:spPr>
            <p:txBody>
              <a:bodyPr wrap="none" rtlCol="0">
                <a:spAutoFit/>
              </a:bodyPr>
              <a:lstStyle/>
              <a:p>
                <a:r>
                  <a:rPr lang="en-US" sz="2800" b="0" dirty="0" smtClean="0">
                    <a:cs typeface="Arial" pitchFamily="34" charset="0"/>
                  </a:rPr>
                  <a:t>+ </a:t>
                </a:r>
                <a14:m>
                  <m:oMath xmlns:m="http://schemas.openxmlformats.org/officeDocument/2006/math">
                    <m:r>
                      <m:rPr>
                        <m:nor/>
                      </m:rPr>
                      <a:rPr lang="en-US" sz="2800" b="0" i="0" smtClean="0">
                        <a:latin typeface="Arial" pitchFamily="34" charset="0"/>
                        <a:cs typeface="Arial" pitchFamily="34" charset="0"/>
                      </a:rPr>
                      <m:t>D</m:t>
                    </m:r>
                    <m:r>
                      <m:rPr>
                        <m:nor/>
                      </m:rPr>
                      <a:rPr lang="en-US" sz="2800" b="0" i="0" baseline="-25000" smtClean="0">
                        <a:latin typeface="Arial" pitchFamily="34" charset="0"/>
                        <a:cs typeface="Arial" pitchFamily="34" charset="0"/>
                      </a:rPr>
                      <m:t>2</m:t>
                    </m:r>
                    <m:acc>
                      <m:accPr>
                        <m:chr m:val="̅"/>
                        <m:ctrlPr>
                          <a:rPr lang="en-US" sz="2800" b="0" i="1" smtClean="0">
                            <a:latin typeface="Cambria Math"/>
                            <a:cs typeface="Arial" pitchFamily="34" charset="0"/>
                          </a:rPr>
                        </m:ctrlPr>
                      </m:accPr>
                      <m:e>
                        <m:r>
                          <m:rPr>
                            <m:nor/>
                          </m:rPr>
                          <a:rPr lang="en-US" sz="2800" b="0" i="0" smtClean="0">
                            <a:latin typeface="Arial" pitchFamily="34" charset="0"/>
                            <a:cs typeface="Arial" pitchFamily="34" charset="0"/>
                          </a:rPr>
                          <m:t>D</m:t>
                        </m:r>
                        <m:r>
                          <m:rPr>
                            <m:nor/>
                          </m:rPr>
                          <a:rPr lang="en-US" sz="2800" b="0" i="0" baseline="-25000" smtClean="0">
                            <a:latin typeface="Arial" pitchFamily="34" charset="0"/>
                            <a:cs typeface="Arial" pitchFamily="34" charset="0"/>
                          </a:rPr>
                          <m:t>1</m:t>
                        </m:r>
                      </m:e>
                    </m:acc>
                  </m:oMath>
                </a14:m>
                <a:endParaRPr lang="en-US" sz="2800" dirty="0">
                  <a:latin typeface="Arial" pitchFamily="34" charset="0"/>
                  <a:cs typeface="Arial" pitchFamily="34"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2133600" y="5791200"/>
                <a:ext cx="1279517" cy="539058"/>
              </a:xfrm>
              <a:prstGeom prst="rect">
                <a:avLst/>
              </a:prstGeom>
              <a:blipFill rotWithShape="0">
                <a:blip r:embed="rId3"/>
                <a:stretch>
                  <a:fillRect l="-9524" t="-9091" b="-30682"/>
                </a:stretch>
              </a:blipFill>
            </p:spPr>
            <p:txBody>
              <a:bodyPr/>
              <a:lstStyle/>
              <a:p>
                <a:r>
                  <a:rPr lang="en-US">
                    <a:noFill/>
                  </a:rPr>
                  <a:t> </a:t>
                </a:r>
              </a:p>
            </p:txBody>
          </p:sp>
        </mc:Fallback>
      </mc:AlternateContent>
      <p:sp>
        <p:nvSpPr>
          <p:cNvPr id="36" name="TextBox 35"/>
          <p:cNvSpPr txBox="1"/>
          <p:nvPr/>
        </p:nvSpPr>
        <p:spPr>
          <a:xfrm>
            <a:off x="1371600" y="1447800"/>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40" name="TextBox 39"/>
          <p:cNvSpPr txBox="1"/>
          <p:nvPr/>
        </p:nvSpPr>
        <p:spPr>
          <a:xfrm>
            <a:off x="2209800" y="1447799"/>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44" name="TextBox 43"/>
          <p:cNvSpPr txBox="1"/>
          <p:nvPr/>
        </p:nvSpPr>
        <p:spPr>
          <a:xfrm>
            <a:off x="3048000" y="1447800"/>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45" name="TextBox 44"/>
          <p:cNvSpPr txBox="1"/>
          <p:nvPr/>
        </p:nvSpPr>
        <p:spPr>
          <a:xfrm>
            <a:off x="3886200" y="1447799"/>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49" name="Rectangle 48"/>
          <p:cNvSpPr/>
          <p:nvPr/>
        </p:nvSpPr>
        <p:spPr>
          <a:xfrm>
            <a:off x="13716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50" name="Rectangle 49"/>
          <p:cNvSpPr/>
          <p:nvPr/>
        </p:nvSpPr>
        <p:spPr>
          <a:xfrm>
            <a:off x="22098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51" name="Rectangle 50"/>
          <p:cNvSpPr/>
          <p:nvPr/>
        </p:nvSpPr>
        <p:spPr>
          <a:xfrm>
            <a:off x="13716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52" name="Rectangle 51"/>
          <p:cNvSpPr/>
          <p:nvPr/>
        </p:nvSpPr>
        <p:spPr>
          <a:xfrm>
            <a:off x="22098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53" name="Rectangle 52"/>
          <p:cNvSpPr/>
          <p:nvPr/>
        </p:nvSpPr>
        <p:spPr>
          <a:xfrm>
            <a:off x="30480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54" name="Rectangle 53"/>
          <p:cNvSpPr/>
          <p:nvPr/>
        </p:nvSpPr>
        <p:spPr>
          <a:xfrm>
            <a:off x="38862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55" name="Rectangle 54"/>
          <p:cNvSpPr/>
          <p:nvPr/>
        </p:nvSpPr>
        <p:spPr>
          <a:xfrm>
            <a:off x="30480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56" name="Rectangle 55"/>
          <p:cNvSpPr/>
          <p:nvPr/>
        </p:nvSpPr>
        <p:spPr>
          <a:xfrm>
            <a:off x="38862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57" name="Rectangle 56"/>
          <p:cNvSpPr/>
          <p:nvPr/>
        </p:nvSpPr>
        <p:spPr>
          <a:xfrm>
            <a:off x="13716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X</a:t>
            </a:r>
          </a:p>
        </p:txBody>
      </p:sp>
      <p:sp>
        <p:nvSpPr>
          <p:cNvPr id="58" name="Rectangle 57"/>
          <p:cNvSpPr/>
          <p:nvPr/>
        </p:nvSpPr>
        <p:spPr>
          <a:xfrm>
            <a:off x="22098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X</a:t>
            </a:r>
          </a:p>
        </p:txBody>
      </p:sp>
      <p:sp>
        <p:nvSpPr>
          <p:cNvPr id="59" name="Rectangle 58"/>
          <p:cNvSpPr/>
          <p:nvPr/>
        </p:nvSpPr>
        <p:spPr>
          <a:xfrm>
            <a:off x="13716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60" name="Rectangle 59"/>
          <p:cNvSpPr/>
          <p:nvPr/>
        </p:nvSpPr>
        <p:spPr>
          <a:xfrm>
            <a:off x="22098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61" name="Rectangle 60"/>
          <p:cNvSpPr/>
          <p:nvPr/>
        </p:nvSpPr>
        <p:spPr>
          <a:xfrm>
            <a:off x="30480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X</a:t>
            </a:r>
          </a:p>
        </p:txBody>
      </p:sp>
      <p:sp>
        <p:nvSpPr>
          <p:cNvPr id="62" name="Rectangle 61"/>
          <p:cNvSpPr/>
          <p:nvPr/>
        </p:nvSpPr>
        <p:spPr>
          <a:xfrm>
            <a:off x="38862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X</a:t>
            </a:r>
          </a:p>
        </p:txBody>
      </p:sp>
      <p:sp>
        <p:nvSpPr>
          <p:cNvPr id="63" name="Rectangle 62"/>
          <p:cNvSpPr/>
          <p:nvPr/>
        </p:nvSpPr>
        <p:spPr>
          <a:xfrm>
            <a:off x="30480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X</a:t>
            </a:r>
          </a:p>
        </p:txBody>
      </p:sp>
      <p:sp>
        <p:nvSpPr>
          <p:cNvPr id="64" name="Rectangle 63"/>
          <p:cNvSpPr/>
          <p:nvPr/>
        </p:nvSpPr>
        <p:spPr>
          <a:xfrm>
            <a:off x="38862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X</a:t>
            </a:r>
            <a:endParaRPr lang="en-US" sz="2400" dirty="0">
              <a:solidFill>
                <a:schemeClr val="tx1"/>
              </a:solidFill>
              <a:latin typeface="Arial" pitchFamily="34" charset="0"/>
              <a:cs typeface="Arial" pitchFamily="34" charset="0"/>
            </a:endParaRPr>
          </a:p>
        </p:txBody>
      </p:sp>
      <p:sp>
        <p:nvSpPr>
          <p:cNvPr id="38" name="Rounded Rectangle 37"/>
          <p:cNvSpPr/>
          <p:nvPr/>
        </p:nvSpPr>
        <p:spPr>
          <a:xfrm>
            <a:off x="1600200" y="2857499"/>
            <a:ext cx="1257300" cy="1414167"/>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2381250" y="2046757"/>
            <a:ext cx="1276350" cy="3035650"/>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70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1000"/>
                                  </p:stCondLst>
                                  <p:childTnLst>
                                    <p:set>
                                      <p:cBhvr>
                                        <p:cTn id="17" dur="1" fill="hold">
                                          <p:stCondLst>
                                            <p:cond delay="0"/>
                                          </p:stCondLst>
                                        </p:cTn>
                                        <p:tgtEl>
                                          <p:spTgt spid="37">
                                            <p:txEl>
                                              <p:pRg st="3" end="3"/>
                                            </p:txEl>
                                          </p:spTgt>
                                        </p:tgtEl>
                                        <p:attrNameLst>
                                          <p:attrName>style.visibility</p:attrName>
                                        </p:attrNameLst>
                                      </p:cBhvr>
                                      <p:to>
                                        <p:strVal val="visible"/>
                                      </p:to>
                                    </p:set>
                                  </p:childTnLst>
                                </p:cTn>
                              </p:par>
                              <p:par>
                                <p:cTn id="18" presetID="1" presetClass="entr" presetSubtype="0" fill="hold" grpId="0" nodeType="withEffect">
                                  <p:stCondLst>
                                    <p:cond delay="1000"/>
                                  </p:stCondLst>
                                  <p:childTnLst>
                                    <p:set>
                                      <p:cBhvr>
                                        <p:cTn id="19" dur="1" fill="hold">
                                          <p:stCondLst>
                                            <p:cond delay="0"/>
                                          </p:stCondLst>
                                        </p:cTn>
                                        <p:tgtEl>
                                          <p:spTgt spid="51"/>
                                        </p:tgtEl>
                                        <p:attrNameLst>
                                          <p:attrName>style.visibility</p:attrName>
                                        </p:attrNameLst>
                                      </p:cBhvr>
                                      <p:to>
                                        <p:strVal val="visible"/>
                                      </p:to>
                                    </p:set>
                                  </p:childTnLst>
                                </p:cTn>
                              </p:par>
                              <p:par>
                                <p:cTn id="20" presetID="1" presetClass="entr" presetSubtype="0" fill="hold" grpId="0" nodeType="withEffect">
                                  <p:stCondLst>
                                    <p:cond delay="1000"/>
                                  </p:stCondLst>
                                  <p:childTnLst>
                                    <p:set>
                                      <p:cBhvr>
                                        <p:cTn id="21" dur="1" fill="hold">
                                          <p:stCondLst>
                                            <p:cond delay="0"/>
                                          </p:stCondLst>
                                        </p:cTn>
                                        <p:tgtEl>
                                          <p:spTgt spid="50"/>
                                        </p:tgtEl>
                                        <p:attrNameLst>
                                          <p:attrName>style.visibility</p:attrName>
                                        </p:attrNameLst>
                                      </p:cBhvr>
                                      <p:to>
                                        <p:strVal val="visible"/>
                                      </p:to>
                                    </p:set>
                                  </p:childTnLst>
                                </p:cTn>
                              </p:par>
                              <p:par>
                                <p:cTn id="22" presetID="1" presetClass="entr" presetSubtype="0" fill="hold" grpId="0" nodeType="withEffect">
                                  <p:stCondLst>
                                    <p:cond delay="1000"/>
                                  </p:stCondLst>
                                  <p:childTnLst>
                                    <p:set>
                                      <p:cBhvr>
                                        <p:cTn id="23" dur="1" fill="hold">
                                          <p:stCondLst>
                                            <p:cond delay="0"/>
                                          </p:stCondLst>
                                        </p:cTn>
                                        <p:tgtEl>
                                          <p:spTgt spid="52"/>
                                        </p:tgtEl>
                                        <p:attrNameLst>
                                          <p:attrName>style.visibility</p:attrName>
                                        </p:attrNameLst>
                                      </p:cBhvr>
                                      <p:to>
                                        <p:strVal val="visible"/>
                                      </p:to>
                                    </p:set>
                                  </p:childTnLst>
                                </p:cTn>
                              </p:par>
                              <p:par>
                                <p:cTn id="24" presetID="1" presetClass="entr" presetSubtype="0" fill="hold" grpId="0" nodeType="withEffect">
                                  <p:stCondLst>
                                    <p:cond delay="1000"/>
                                  </p:stCondLst>
                                  <p:childTnLst>
                                    <p:set>
                                      <p:cBhvr>
                                        <p:cTn id="25" dur="1" fill="hold">
                                          <p:stCondLst>
                                            <p:cond delay="0"/>
                                          </p:stCondLst>
                                        </p:cTn>
                                        <p:tgtEl>
                                          <p:spTgt spid="55"/>
                                        </p:tgtEl>
                                        <p:attrNameLst>
                                          <p:attrName>style.visibility</p:attrName>
                                        </p:attrNameLst>
                                      </p:cBhvr>
                                      <p:to>
                                        <p:strVal val="visible"/>
                                      </p:to>
                                    </p:set>
                                  </p:childTnLst>
                                </p:cTn>
                              </p:par>
                              <p:par>
                                <p:cTn id="26" presetID="1" presetClass="entr" presetSubtype="0" fill="hold" grpId="0" nodeType="withEffect">
                                  <p:stCondLst>
                                    <p:cond delay="1000"/>
                                  </p:stCondLst>
                                  <p:childTnLst>
                                    <p:set>
                                      <p:cBhvr>
                                        <p:cTn id="27" dur="1" fill="hold">
                                          <p:stCondLst>
                                            <p:cond delay="0"/>
                                          </p:stCondLst>
                                        </p:cTn>
                                        <p:tgtEl>
                                          <p:spTgt spid="53"/>
                                        </p:tgtEl>
                                        <p:attrNameLst>
                                          <p:attrName>style.visibility</p:attrName>
                                        </p:attrNameLst>
                                      </p:cBhvr>
                                      <p:to>
                                        <p:strVal val="visible"/>
                                      </p:to>
                                    </p:set>
                                  </p:childTnLst>
                                </p:cTn>
                              </p:par>
                              <p:par>
                                <p:cTn id="28" presetID="1" presetClass="entr" presetSubtype="0" fill="hold" grpId="0" nodeType="withEffect">
                                  <p:stCondLst>
                                    <p:cond delay="1000"/>
                                  </p:stCondLst>
                                  <p:childTnLst>
                                    <p:set>
                                      <p:cBhvr>
                                        <p:cTn id="29" dur="1" fill="hold">
                                          <p:stCondLst>
                                            <p:cond delay="0"/>
                                          </p:stCondLst>
                                        </p:cTn>
                                        <p:tgtEl>
                                          <p:spTgt spid="60"/>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nodeType="afterEffect">
                                  <p:stCondLst>
                                    <p:cond delay="1000"/>
                                  </p:stCondLst>
                                  <p:childTnLst>
                                    <p:set>
                                      <p:cBhvr>
                                        <p:cTn id="32" dur="1" fill="hold">
                                          <p:stCondLst>
                                            <p:cond delay="0"/>
                                          </p:stCondLst>
                                        </p:cTn>
                                        <p:tgtEl>
                                          <p:spTgt spid="37">
                                            <p:txEl>
                                              <p:pRg st="4" end="4"/>
                                            </p:txEl>
                                          </p:spTgt>
                                        </p:tgtEl>
                                        <p:attrNameLst>
                                          <p:attrName>style.visibility</p:attrName>
                                        </p:attrNameLst>
                                      </p:cBhvr>
                                      <p:to>
                                        <p:strVal val="visible"/>
                                      </p:to>
                                    </p:set>
                                  </p:childTnLst>
                                </p:cTn>
                              </p:par>
                              <p:par>
                                <p:cTn id="33" presetID="1" presetClass="entr" presetSubtype="0" fill="hold" grpId="0" nodeType="withEffect">
                                  <p:stCondLst>
                                    <p:cond delay="100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100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grpId="0" nodeType="withEffect">
                                  <p:stCondLst>
                                    <p:cond delay="100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100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100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100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Don’t-Cares: 7-Segment Decoder</a:t>
            </a:r>
            <a:endParaRPr lang="en-US" dirty="0"/>
          </a:p>
        </p:txBody>
      </p:sp>
      <p:sp>
        <p:nvSpPr>
          <p:cNvPr id="37" name="Content Placeholder 36"/>
          <p:cNvSpPr>
            <a:spLocks noGrp="1"/>
          </p:cNvSpPr>
          <p:nvPr>
            <p:ph sz="half" idx="2"/>
          </p:nvPr>
        </p:nvSpPr>
        <p:spPr/>
        <p:txBody>
          <a:bodyPr/>
          <a:lstStyle/>
          <a:p>
            <a:r>
              <a:rPr lang="en-US" dirty="0"/>
              <a:t>An “X” is not a value in digital logic</a:t>
            </a:r>
          </a:p>
          <a:p>
            <a:pPr lvl="1"/>
            <a:r>
              <a:rPr lang="en-US" dirty="0"/>
              <a:t>We only use it as a placeholder here</a:t>
            </a:r>
            <a:r>
              <a:rPr lang="en-US" dirty="0" smtClean="0"/>
              <a:t>!</a:t>
            </a:r>
          </a:p>
          <a:p>
            <a:pPr lvl="1"/>
            <a:endParaRPr lang="en-US" dirty="0"/>
          </a:p>
          <a:p>
            <a:r>
              <a:rPr lang="en-US" dirty="0" smtClean="0"/>
              <a:t>Don’t-cares </a:t>
            </a:r>
            <a:r>
              <a:rPr lang="en-US" dirty="0"/>
              <a:t>that are </a:t>
            </a:r>
            <a:r>
              <a:rPr lang="en-US" dirty="0" smtClean="0"/>
              <a:t>in a group </a:t>
            </a:r>
            <a:r>
              <a:rPr lang="en-US" b="1" u="sng" dirty="0"/>
              <a:t>become</a:t>
            </a:r>
            <a:r>
              <a:rPr lang="en-US" dirty="0"/>
              <a:t> 1s in the </a:t>
            </a:r>
            <a:r>
              <a:rPr lang="en-US" dirty="0" smtClean="0"/>
              <a:t>function</a:t>
            </a:r>
            <a:endParaRPr lang="en-US" dirty="0"/>
          </a:p>
          <a:p>
            <a:r>
              <a:rPr lang="en-US" dirty="0" smtClean="0"/>
              <a:t>Don’t-cares </a:t>
            </a:r>
            <a:r>
              <a:rPr lang="en-US" dirty="0"/>
              <a:t>that </a:t>
            </a:r>
            <a:r>
              <a:rPr lang="en-US" dirty="0" smtClean="0"/>
              <a:t>not in any </a:t>
            </a:r>
            <a:r>
              <a:rPr lang="en-US" dirty="0"/>
              <a:t>group </a:t>
            </a:r>
            <a:r>
              <a:rPr lang="en-US" b="1" u="sng" dirty="0" smtClean="0"/>
              <a:t>become</a:t>
            </a:r>
            <a:r>
              <a:rPr lang="en-US" b="1" dirty="0" smtClean="0"/>
              <a:t> </a:t>
            </a:r>
            <a:r>
              <a:rPr lang="en-US" dirty="0" smtClean="0"/>
              <a:t>0s </a:t>
            </a:r>
            <a:r>
              <a:rPr lang="en-US" dirty="0"/>
              <a:t>in the </a:t>
            </a:r>
            <a:r>
              <a:rPr lang="en-US" dirty="0" smtClean="0"/>
              <a:t>function</a:t>
            </a:r>
            <a:endParaRPr lang="en-US" dirty="0"/>
          </a:p>
        </p:txBody>
      </p:sp>
      <p:sp>
        <p:nvSpPr>
          <p:cNvPr id="50" name="TextBox 49"/>
          <p:cNvSpPr txBox="1"/>
          <p:nvPr/>
        </p:nvSpPr>
        <p:spPr>
          <a:xfrm>
            <a:off x="943507" y="5791200"/>
            <a:ext cx="732893" cy="523220"/>
          </a:xfrm>
          <a:prstGeom prst="rect">
            <a:avLst/>
          </a:prstGeom>
          <a:noFill/>
        </p:spPr>
        <p:txBody>
          <a:bodyPr wrap="none" rtlCol="0">
            <a:spAutoFit/>
          </a:bodyPr>
          <a:lstStyle/>
          <a:p>
            <a:r>
              <a:rPr lang="en-US" sz="2800" b="0" dirty="0" smtClean="0">
                <a:cs typeface="Arial" pitchFamily="34" charset="0"/>
              </a:rPr>
              <a:t>E =</a:t>
            </a:r>
            <a:endParaRPr lang="en-US" sz="2800" dirty="0">
              <a:latin typeface="Arial" pitchFamily="34" charset="0"/>
              <a:cs typeface="Arial" pitchFamily="34" charset="0"/>
            </a:endParaRPr>
          </a:p>
        </p:txBody>
      </p:sp>
      <p:sp>
        <p:nvSpPr>
          <p:cNvPr id="51" name="TextBox 50"/>
          <p:cNvSpPr txBox="1"/>
          <p:nvPr/>
        </p:nvSpPr>
        <p:spPr>
          <a:xfrm>
            <a:off x="1632398" y="5791200"/>
            <a:ext cx="577402" cy="523220"/>
          </a:xfrm>
          <a:prstGeom prst="rect">
            <a:avLst/>
          </a:prstGeom>
          <a:noFill/>
        </p:spPr>
        <p:txBody>
          <a:bodyPr wrap="none" rtlCol="0">
            <a:spAutoFit/>
          </a:bodyPr>
          <a:lstStyle/>
          <a:p>
            <a:r>
              <a:rPr lang="en-US" sz="2800" b="0" dirty="0" smtClean="0">
                <a:cs typeface="Arial" pitchFamily="34" charset="0"/>
              </a:rPr>
              <a:t>D</a:t>
            </a:r>
            <a:r>
              <a:rPr lang="en-US" sz="2800" b="0" baseline="-25000" dirty="0" smtClean="0">
                <a:cs typeface="Arial" pitchFamily="34" charset="0"/>
              </a:rPr>
              <a:t>0</a:t>
            </a:r>
            <a:endParaRPr lang="en-US" sz="2800" baseline="-25000"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52" name="TextBox 51"/>
              <p:cNvSpPr txBox="1"/>
              <p:nvPr/>
            </p:nvSpPr>
            <p:spPr>
              <a:xfrm>
                <a:off x="2133600" y="5791200"/>
                <a:ext cx="1279517" cy="539058"/>
              </a:xfrm>
              <a:prstGeom prst="rect">
                <a:avLst/>
              </a:prstGeom>
              <a:noFill/>
            </p:spPr>
            <p:txBody>
              <a:bodyPr wrap="none" rtlCol="0">
                <a:spAutoFit/>
              </a:bodyPr>
              <a:lstStyle/>
              <a:p>
                <a:r>
                  <a:rPr lang="en-US" sz="2800" b="0" dirty="0" smtClean="0">
                    <a:cs typeface="Arial" pitchFamily="34" charset="0"/>
                  </a:rPr>
                  <a:t>+ </a:t>
                </a:r>
                <a14:m>
                  <m:oMath xmlns:m="http://schemas.openxmlformats.org/officeDocument/2006/math">
                    <m:r>
                      <m:rPr>
                        <m:nor/>
                      </m:rPr>
                      <a:rPr lang="en-US" sz="2800" b="0" i="0" smtClean="0">
                        <a:latin typeface="Arial" pitchFamily="34" charset="0"/>
                        <a:cs typeface="Arial" pitchFamily="34" charset="0"/>
                      </a:rPr>
                      <m:t>D</m:t>
                    </m:r>
                    <m:r>
                      <m:rPr>
                        <m:nor/>
                      </m:rPr>
                      <a:rPr lang="en-US" sz="2800" b="0" i="0" baseline="-25000" smtClean="0">
                        <a:latin typeface="Arial" pitchFamily="34" charset="0"/>
                        <a:cs typeface="Arial" pitchFamily="34" charset="0"/>
                      </a:rPr>
                      <m:t>2</m:t>
                    </m:r>
                    <m:acc>
                      <m:accPr>
                        <m:chr m:val="̅"/>
                        <m:ctrlPr>
                          <a:rPr lang="en-US" sz="2800" b="0" i="1" smtClean="0">
                            <a:latin typeface="Cambria Math"/>
                            <a:cs typeface="Arial" pitchFamily="34" charset="0"/>
                          </a:rPr>
                        </m:ctrlPr>
                      </m:accPr>
                      <m:e>
                        <m:r>
                          <m:rPr>
                            <m:nor/>
                          </m:rPr>
                          <a:rPr lang="en-US" sz="2800" b="0" i="0" smtClean="0">
                            <a:latin typeface="Arial" pitchFamily="34" charset="0"/>
                            <a:cs typeface="Arial" pitchFamily="34" charset="0"/>
                          </a:rPr>
                          <m:t>D</m:t>
                        </m:r>
                        <m:r>
                          <m:rPr>
                            <m:nor/>
                          </m:rPr>
                          <a:rPr lang="en-US" sz="2800" b="0" i="0" baseline="-25000" smtClean="0">
                            <a:latin typeface="Arial" pitchFamily="34" charset="0"/>
                            <a:cs typeface="Arial" pitchFamily="34" charset="0"/>
                          </a:rPr>
                          <m:t>1</m:t>
                        </m:r>
                      </m:e>
                    </m:acc>
                  </m:oMath>
                </a14:m>
                <a:endParaRPr lang="en-US" sz="2800" dirty="0">
                  <a:latin typeface="Arial" pitchFamily="34" charset="0"/>
                  <a:cs typeface="Arial" pitchFamily="34"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2133600" y="5791200"/>
                <a:ext cx="1279517" cy="539058"/>
              </a:xfrm>
              <a:prstGeom prst="rect">
                <a:avLst/>
              </a:prstGeom>
              <a:blipFill rotWithShape="0">
                <a:blip r:embed="rId3"/>
                <a:stretch>
                  <a:fillRect l="-9524" t="-9091" b="-30682"/>
                </a:stretch>
              </a:blipFill>
            </p:spPr>
            <p:txBody>
              <a:bodyPr/>
              <a:lstStyle/>
              <a:p>
                <a:r>
                  <a:rPr lang="en-US">
                    <a:noFill/>
                  </a:rPr>
                  <a:t> </a:t>
                </a:r>
              </a:p>
            </p:txBody>
          </p:sp>
        </mc:Fallback>
      </mc:AlternateContent>
      <p:cxnSp>
        <p:nvCxnSpPr>
          <p:cNvPr id="58" name="Straight Connector 57"/>
          <p:cNvCxnSpPr/>
          <p:nvPr/>
        </p:nvCxnSpPr>
        <p:spPr>
          <a:xfrm flipH="1" flipV="1">
            <a:off x="838200" y="1295400"/>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3716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60" name="Rectangle 59"/>
          <p:cNvSpPr/>
          <p:nvPr/>
        </p:nvSpPr>
        <p:spPr>
          <a:xfrm>
            <a:off x="22098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61" name="Rectangle 60"/>
          <p:cNvSpPr/>
          <p:nvPr/>
        </p:nvSpPr>
        <p:spPr>
          <a:xfrm>
            <a:off x="13716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62" name="Rectangle 61"/>
          <p:cNvSpPr/>
          <p:nvPr/>
        </p:nvSpPr>
        <p:spPr>
          <a:xfrm>
            <a:off x="22098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63" name="TextBox 62"/>
          <p:cNvSpPr txBox="1"/>
          <p:nvPr/>
        </p:nvSpPr>
        <p:spPr>
          <a:xfrm>
            <a:off x="533400" y="2743200"/>
            <a:ext cx="838200" cy="838200"/>
          </a:xfrm>
          <a:prstGeom prst="rect">
            <a:avLst/>
          </a:prstGeom>
          <a:noFill/>
        </p:spPr>
        <p:txBody>
          <a:bodyPr wrap="none" rtlCol="0" anchor="ctr">
            <a:noAutofit/>
          </a:bodyPr>
          <a:lstStyle/>
          <a:p>
            <a:pPr algn="r"/>
            <a:r>
              <a:rPr lang="en-US" sz="2400" dirty="0" smtClean="0"/>
              <a:t>01</a:t>
            </a:r>
            <a:endParaRPr lang="en-US" sz="2400" dirty="0"/>
          </a:p>
        </p:txBody>
      </p:sp>
      <p:sp>
        <p:nvSpPr>
          <p:cNvPr id="64" name="TextBox 63"/>
          <p:cNvSpPr txBox="1"/>
          <p:nvPr/>
        </p:nvSpPr>
        <p:spPr>
          <a:xfrm>
            <a:off x="533400" y="1904999"/>
            <a:ext cx="838200" cy="838200"/>
          </a:xfrm>
          <a:prstGeom prst="rect">
            <a:avLst/>
          </a:prstGeom>
          <a:noFill/>
        </p:spPr>
        <p:txBody>
          <a:bodyPr wrap="none" rtlCol="0" anchor="ctr">
            <a:noAutofit/>
          </a:bodyPr>
          <a:lstStyle/>
          <a:p>
            <a:pPr algn="r"/>
            <a:r>
              <a:rPr lang="en-US" sz="2400" dirty="0" smtClean="0"/>
              <a:t>00</a:t>
            </a:r>
            <a:endParaRPr lang="en-US" sz="2400" dirty="0"/>
          </a:p>
        </p:txBody>
      </p:sp>
      <p:sp>
        <p:nvSpPr>
          <p:cNvPr id="65" name="TextBox 64"/>
          <p:cNvSpPr txBox="1"/>
          <p:nvPr/>
        </p:nvSpPr>
        <p:spPr>
          <a:xfrm>
            <a:off x="533400" y="1519535"/>
            <a:ext cx="569002" cy="461665"/>
          </a:xfrm>
          <a:prstGeom prst="rect">
            <a:avLst/>
          </a:prstGeom>
          <a:noFill/>
        </p:spPr>
        <p:txBody>
          <a:bodyPr wrap="none" rtlCol="0">
            <a:noAutofit/>
          </a:bodyPr>
          <a:lstStyle/>
          <a:p>
            <a:pPr algn="ctr"/>
            <a:r>
              <a:rPr lang="en-US" sz="2400" dirty="0" smtClean="0"/>
              <a:t>D</a:t>
            </a:r>
            <a:r>
              <a:rPr lang="en-US" sz="2400" baseline="-25000" dirty="0" smtClean="0"/>
              <a:t>3</a:t>
            </a:r>
            <a:r>
              <a:rPr lang="en-US" sz="2400" dirty="0" smtClean="0"/>
              <a:t>D</a:t>
            </a:r>
            <a:r>
              <a:rPr lang="en-US" sz="2400" baseline="-25000" dirty="0" smtClean="0"/>
              <a:t>2</a:t>
            </a:r>
            <a:endParaRPr lang="en-US" sz="2400" baseline="-25000" dirty="0"/>
          </a:p>
        </p:txBody>
      </p:sp>
      <p:sp>
        <p:nvSpPr>
          <p:cNvPr id="66" name="TextBox 65"/>
          <p:cNvSpPr txBox="1"/>
          <p:nvPr/>
        </p:nvSpPr>
        <p:spPr>
          <a:xfrm>
            <a:off x="1066800" y="1066800"/>
            <a:ext cx="569002" cy="461665"/>
          </a:xfrm>
          <a:prstGeom prst="rect">
            <a:avLst/>
          </a:prstGeom>
          <a:noFill/>
        </p:spPr>
        <p:txBody>
          <a:bodyPr wrap="none" rtlCol="0">
            <a:noAutofit/>
          </a:bodyPr>
          <a:lstStyle/>
          <a:p>
            <a:pPr algn="ctr"/>
            <a:r>
              <a:rPr lang="en-US" sz="2400" dirty="0" smtClean="0"/>
              <a:t>D</a:t>
            </a:r>
            <a:r>
              <a:rPr lang="en-US" sz="2400" baseline="-25000" dirty="0" smtClean="0"/>
              <a:t>1</a:t>
            </a:r>
            <a:r>
              <a:rPr lang="en-US" sz="2400" dirty="0" smtClean="0"/>
              <a:t>D</a:t>
            </a:r>
            <a:r>
              <a:rPr lang="en-US" sz="2400" baseline="-25000" dirty="0" smtClean="0"/>
              <a:t>0</a:t>
            </a:r>
            <a:endParaRPr lang="en-US" sz="2400" baseline="-25000" dirty="0"/>
          </a:p>
        </p:txBody>
      </p:sp>
      <p:sp>
        <p:nvSpPr>
          <p:cNvPr id="67" name="Rectangle 66"/>
          <p:cNvSpPr/>
          <p:nvPr/>
        </p:nvSpPr>
        <p:spPr>
          <a:xfrm>
            <a:off x="30480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68" name="Rectangle 67"/>
          <p:cNvSpPr/>
          <p:nvPr/>
        </p:nvSpPr>
        <p:spPr>
          <a:xfrm>
            <a:off x="38862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69" name="Rectangle 68"/>
          <p:cNvSpPr/>
          <p:nvPr/>
        </p:nvSpPr>
        <p:spPr>
          <a:xfrm>
            <a:off x="30480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70" name="Rectangle 69"/>
          <p:cNvSpPr/>
          <p:nvPr/>
        </p:nvSpPr>
        <p:spPr>
          <a:xfrm>
            <a:off x="38862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71" name="Rectangle 70"/>
          <p:cNvSpPr/>
          <p:nvPr/>
        </p:nvSpPr>
        <p:spPr>
          <a:xfrm>
            <a:off x="13716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72" name="Rectangle 71"/>
          <p:cNvSpPr/>
          <p:nvPr/>
        </p:nvSpPr>
        <p:spPr>
          <a:xfrm>
            <a:off x="22098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73" name="Rectangle 72"/>
          <p:cNvSpPr/>
          <p:nvPr/>
        </p:nvSpPr>
        <p:spPr>
          <a:xfrm>
            <a:off x="13716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74" name="Rectangle 73"/>
          <p:cNvSpPr/>
          <p:nvPr/>
        </p:nvSpPr>
        <p:spPr>
          <a:xfrm>
            <a:off x="22098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75" name="TextBox 74"/>
          <p:cNvSpPr txBox="1"/>
          <p:nvPr/>
        </p:nvSpPr>
        <p:spPr>
          <a:xfrm>
            <a:off x="533400" y="4419600"/>
            <a:ext cx="838200" cy="838200"/>
          </a:xfrm>
          <a:prstGeom prst="rect">
            <a:avLst/>
          </a:prstGeom>
          <a:noFill/>
        </p:spPr>
        <p:txBody>
          <a:bodyPr wrap="none" rtlCol="0" anchor="ctr">
            <a:noAutofit/>
          </a:bodyPr>
          <a:lstStyle/>
          <a:p>
            <a:pPr algn="r"/>
            <a:r>
              <a:rPr lang="en-US" sz="2400" dirty="0" smtClean="0"/>
              <a:t>10</a:t>
            </a:r>
            <a:endParaRPr lang="en-US" sz="2400" dirty="0"/>
          </a:p>
        </p:txBody>
      </p:sp>
      <p:sp>
        <p:nvSpPr>
          <p:cNvPr id="76" name="TextBox 75"/>
          <p:cNvSpPr txBox="1"/>
          <p:nvPr/>
        </p:nvSpPr>
        <p:spPr>
          <a:xfrm>
            <a:off x="533400" y="3581399"/>
            <a:ext cx="838200" cy="838200"/>
          </a:xfrm>
          <a:prstGeom prst="rect">
            <a:avLst/>
          </a:prstGeom>
          <a:noFill/>
        </p:spPr>
        <p:txBody>
          <a:bodyPr wrap="none" rtlCol="0" anchor="ctr">
            <a:noAutofit/>
          </a:bodyPr>
          <a:lstStyle/>
          <a:p>
            <a:pPr algn="r"/>
            <a:r>
              <a:rPr lang="en-US" sz="2400" dirty="0" smtClean="0"/>
              <a:t>11</a:t>
            </a:r>
            <a:endParaRPr lang="en-US" sz="2400" dirty="0"/>
          </a:p>
        </p:txBody>
      </p:sp>
      <p:sp>
        <p:nvSpPr>
          <p:cNvPr id="77" name="Rectangle 76"/>
          <p:cNvSpPr/>
          <p:nvPr/>
        </p:nvSpPr>
        <p:spPr>
          <a:xfrm>
            <a:off x="30480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78" name="Rectangle 77"/>
          <p:cNvSpPr/>
          <p:nvPr/>
        </p:nvSpPr>
        <p:spPr>
          <a:xfrm>
            <a:off x="38862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79" name="Rectangle 78"/>
          <p:cNvSpPr/>
          <p:nvPr/>
        </p:nvSpPr>
        <p:spPr>
          <a:xfrm>
            <a:off x="30480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80" name="Rectangle 79"/>
          <p:cNvSpPr/>
          <p:nvPr/>
        </p:nvSpPr>
        <p:spPr>
          <a:xfrm>
            <a:off x="38862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400" dirty="0">
              <a:solidFill>
                <a:schemeClr val="tx1"/>
              </a:solidFill>
              <a:latin typeface="Arial" pitchFamily="34" charset="0"/>
              <a:cs typeface="Arial" pitchFamily="34" charset="0"/>
            </a:endParaRPr>
          </a:p>
        </p:txBody>
      </p:sp>
      <p:sp>
        <p:nvSpPr>
          <p:cNvPr id="81" name="TextBox 80"/>
          <p:cNvSpPr txBox="1"/>
          <p:nvPr/>
        </p:nvSpPr>
        <p:spPr>
          <a:xfrm>
            <a:off x="1371600" y="1447800"/>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82" name="TextBox 81"/>
          <p:cNvSpPr txBox="1"/>
          <p:nvPr/>
        </p:nvSpPr>
        <p:spPr>
          <a:xfrm>
            <a:off x="2209800" y="1447799"/>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83" name="TextBox 82"/>
          <p:cNvSpPr txBox="1"/>
          <p:nvPr/>
        </p:nvSpPr>
        <p:spPr>
          <a:xfrm>
            <a:off x="3048000" y="1447800"/>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84" name="TextBox 83"/>
          <p:cNvSpPr txBox="1"/>
          <p:nvPr/>
        </p:nvSpPr>
        <p:spPr>
          <a:xfrm>
            <a:off x="3886200" y="1447799"/>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85" name="Rectangle 84"/>
          <p:cNvSpPr/>
          <p:nvPr/>
        </p:nvSpPr>
        <p:spPr>
          <a:xfrm>
            <a:off x="13716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6" name="Rectangle 85"/>
          <p:cNvSpPr/>
          <p:nvPr/>
        </p:nvSpPr>
        <p:spPr>
          <a:xfrm>
            <a:off x="22098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87" name="Rectangle 86"/>
          <p:cNvSpPr/>
          <p:nvPr/>
        </p:nvSpPr>
        <p:spPr>
          <a:xfrm>
            <a:off x="13716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8" name="Rectangle 87"/>
          <p:cNvSpPr/>
          <p:nvPr/>
        </p:nvSpPr>
        <p:spPr>
          <a:xfrm>
            <a:off x="22098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9" name="Rectangle 88"/>
          <p:cNvSpPr/>
          <p:nvPr/>
        </p:nvSpPr>
        <p:spPr>
          <a:xfrm>
            <a:off x="30480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90" name="Rectangle 89"/>
          <p:cNvSpPr/>
          <p:nvPr/>
        </p:nvSpPr>
        <p:spPr>
          <a:xfrm>
            <a:off x="3886200" y="1905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1" name="Rectangle 90"/>
          <p:cNvSpPr/>
          <p:nvPr/>
        </p:nvSpPr>
        <p:spPr>
          <a:xfrm>
            <a:off x="30480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92" name="Rectangle 91"/>
          <p:cNvSpPr/>
          <p:nvPr/>
        </p:nvSpPr>
        <p:spPr>
          <a:xfrm>
            <a:off x="3886200" y="2743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93" name="Rectangle 92"/>
          <p:cNvSpPr/>
          <p:nvPr/>
        </p:nvSpPr>
        <p:spPr>
          <a:xfrm>
            <a:off x="13716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X</a:t>
            </a:r>
          </a:p>
        </p:txBody>
      </p:sp>
      <p:sp>
        <p:nvSpPr>
          <p:cNvPr id="94" name="Rectangle 93"/>
          <p:cNvSpPr/>
          <p:nvPr/>
        </p:nvSpPr>
        <p:spPr>
          <a:xfrm>
            <a:off x="22098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X</a:t>
            </a:r>
          </a:p>
        </p:txBody>
      </p:sp>
      <p:sp>
        <p:nvSpPr>
          <p:cNvPr id="95" name="Rectangle 94"/>
          <p:cNvSpPr/>
          <p:nvPr/>
        </p:nvSpPr>
        <p:spPr>
          <a:xfrm>
            <a:off x="13716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96" name="Rectangle 95"/>
          <p:cNvSpPr/>
          <p:nvPr/>
        </p:nvSpPr>
        <p:spPr>
          <a:xfrm>
            <a:off x="22098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97" name="Rectangle 96"/>
          <p:cNvSpPr/>
          <p:nvPr/>
        </p:nvSpPr>
        <p:spPr>
          <a:xfrm>
            <a:off x="30480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X</a:t>
            </a:r>
          </a:p>
        </p:txBody>
      </p:sp>
      <p:sp>
        <p:nvSpPr>
          <p:cNvPr id="98" name="Rectangle 97"/>
          <p:cNvSpPr/>
          <p:nvPr/>
        </p:nvSpPr>
        <p:spPr>
          <a:xfrm>
            <a:off x="38862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X</a:t>
            </a:r>
          </a:p>
        </p:txBody>
      </p:sp>
      <p:sp>
        <p:nvSpPr>
          <p:cNvPr id="99" name="Rectangle 98"/>
          <p:cNvSpPr/>
          <p:nvPr/>
        </p:nvSpPr>
        <p:spPr>
          <a:xfrm>
            <a:off x="30480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X</a:t>
            </a:r>
          </a:p>
        </p:txBody>
      </p:sp>
      <p:sp>
        <p:nvSpPr>
          <p:cNvPr id="100" name="Rectangle 99"/>
          <p:cNvSpPr/>
          <p:nvPr/>
        </p:nvSpPr>
        <p:spPr>
          <a:xfrm>
            <a:off x="38862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X</a:t>
            </a:r>
            <a:endParaRPr lang="en-US" sz="2400" dirty="0">
              <a:solidFill>
                <a:schemeClr val="tx1"/>
              </a:solidFill>
              <a:latin typeface="Arial" pitchFamily="34" charset="0"/>
              <a:cs typeface="Arial" pitchFamily="34" charset="0"/>
            </a:endParaRPr>
          </a:p>
        </p:txBody>
      </p:sp>
      <p:sp>
        <p:nvSpPr>
          <p:cNvPr id="112" name="Rectangle 111"/>
          <p:cNvSpPr/>
          <p:nvPr/>
        </p:nvSpPr>
        <p:spPr>
          <a:xfrm>
            <a:off x="13716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800" b="1" dirty="0">
                <a:solidFill>
                  <a:srgbClr val="C00000"/>
                </a:solidFill>
                <a:latin typeface="Arial" pitchFamily="34" charset="0"/>
                <a:cs typeface="Arial" pitchFamily="34" charset="0"/>
              </a:rPr>
              <a:t>1</a:t>
            </a:r>
          </a:p>
        </p:txBody>
      </p:sp>
      <p:sp>
        <p:nvSpPr>
          <p:cNvPr id="113" name="Rectangle 112"/>
          <p:cNvSpPr/>
          <p:nvPr/>
        </p:nvSpPr>
        <p:spPr>
          <a:xfrm>
            <a:off x="22098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800" b="1" dirty="0">
                <a:solidFill>
                  <a:srgbClr val="C00000"/>
                </a:solidFill>
                <a:latin typeface="Arial" pitchFamily="34" charset="0"/>
                <a:cs typeface="Arial" pitchFamily="34" charset="0"/>
              </a:rPr>
              <a:t>1</a:t>
            </a:r>
          </a:p>
        </p:txBody>
      </p:sp>
      <p:sp>
        <p:nvSpPr>
          <p:cNvPr id="114" name="Rectangle 113"/>
          <p:cNvSpPr/>
          <p:nvPr/>
        </p:nvSpPr>
        <p:spPr>
          <a:xfrm>
            <a:off x="30480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800" b="1" dirty="0" smtClean="0">
                <a:solidFill>
                  <a:srgbClr val="C00000"/>
                </a:solidFill>
                <a:latin typeface="Arial" pitchFamily="34" charset="0"/>
                <a:cs typeface="Arial" pitchFamily="34" charset="0"/>
              </a:rPr>
              <a:t>1</a:t>
            </a:r>
            <a:endParaRPr lang="en-US" sz="2800" b="1" dirty="0">
              <a:solidFill>
                <a:srgbClr val="C00000"/>
              </a:solidFill>
              <a:latin typeface="Arial" pitchFamily="34" charset="0"/>
              <a:cs typeface="Arial" pitchFamily="34" charset="0"/>
            </a:endParaRPr>
          </a:p>
        </p:txBody>
      </p:sp>
      <p:sp>
        <p:nvSpPr>
          <p:cNvPr id="115" name="Rectangle 114"/>
          <p:cNvSpPr/>
          <p:nvPr/>
        </p:nvSpPr>
        <p:spPr>
          <a:xfrm>
            <a:off x="3886200" y="35814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800" b="1" dirty="0" smtClean="0">
                <a:solidFill>
                  <a:srgbClr val="C00000"/>
                </a:solidFill>
                <a:latin typeface="Arial" pitchFamily="34" charset="0"/>
                <a:cs typeface="Arial" pitchFamily="34" charset="0"/>
              </a:rPr>
              <a:t>0</a:t>
            </a:r>
            <a:endParaRPr lang="en-US" sz="2800" b="1" dirty="0">
              <a:solidFill>
                <a:srgbClr val="C00000"/>
              </a:solidFill>
              <a:latin typeface="Arial" pitchFamily="34" charset="0"/>
              <a:cs typeface="Arial" pitchFamily="34" charset="0"/>
            </a:endParaRPr>
          </a:p>
        </p:txBody>
      </p:sp>
      <p:sp>
        <p:nvSpPr>
          <p:cNvPr id="116" name="Rectangle 115"/>
          <p:cNvSpPr/>
          <p:nvPr/>
        </p:nvSpPr>
        <p:spPr>
          <a:xfrm>
            <a:off x="30480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800" b="1" dirty="0" smtClean="0">
                <a:solidFill>
                  <a:srgbClr val="C00000"/>
                </a:solidFill>
                <a:latin typeface="Arial" pitchFamily="34" charset="0"/>
                <a:cs typeface="Arial" pitchFamily="34" charset="0"/>
              </a:rPr>
              <a:t>1</a:t>
            </a:r>
            <a:endParaRPr lang="en-US" sz="2800" b="1" dirty="0">
              <a:solidFill>
                <a:srgbClr val="C00000"/>
              </a:solidFill>
              <a:latin typeface="Arial" pitchFamily="34" charset="0"/>
              <a:cs typeface="Arial" pitchFamily="34" charset="0"/>
            </a:endParaRPr>
          </a:p>
        </p:txBody>
      </p:sp>
      <p:sp>
        <p:nvSpPr>
          <p:cNvPr id="117" name="Rectangle 116"/>
          <p:cNvSpPr/>
          <p:nvPr/>
        </p:nvSpPr>
        <p:spPr>
          <a:xfrm>
            <a:off x="3886200" y="4419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800" b="1" dirty="0" smtClean="0">
                <a:solidFill>
                  <a:srgbClr val="C00000"/>
                </a:solidFill>
                <a:latin typeface="Arial" pitchFamily="34" charset="0"/>
                <a:cs typeface="Arial" pitchFamily="34" charset="0"/>
              </a:rPr>
              <a:t>0</a:t>
            </a:r>
            <a:endParaRPr lang="en-US" sz="2800" b="1" dirty="0">
              <a:solidFill>
                <a:srgbClr val="C00000"/>
              </a:solidFill>
              <a:latin typeface="Arial" pitchFamily="34" charset="0"/>
              <a:cs typeface="Arial" pitchFamily="34" charset="0"/>
            </a:endParaRPr>
          </a:p>
        </p:txBody>
      </p:sp>
      <p:sp>
        <p:nvSpPr>
          <p:cNvPr id="101" name="Rounded Rectangle 100"/>
          <p:cNvSpPr/>
          <p:nvPr/>
        </p:nvSpPr>
        <p:spPr>
          <a:xfrm>
            <a:off x="1600200" y="2857499"/>
            <a:ext cx="1257300" cy="1414167"/>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a:off x="2381250" y="2046757"/>
            <a:ext cx="1276350" cy="3035650"/>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751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4" grpId="0" animBg="1"/>
      <p:bldP spid="115" grpId="0" animBg="1"/>
      <p:bldP spid="116" grpId="0" animBg="1"/>
      <p:bldP spid="1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ctrTitle"/>
          </p:nvPr>
        </p:nvSpPr>
        <p:spPr/>
        <p:txBody>
          <a:bodyPr/>
          <a:lstStyle/>
          <a:p>
            <a:r>
              <a:rPr lang="en-GB" smtClean="0"/>
              <a:t>ECE 352</a:t>
            </a:r>
            <a:br>
              <a:rPr lang="en-GB" smtClean="0"/>
            </a:br>
            <a:r>
              <a:rPr lang="en-GB" smtClean="0"/>
              <a:t>Digital System Fundamentals</a:t>
            </a:r>
          </a:p>
        </p:txBody>
      </p:sp>
      <p:sp>
        <p:nvSpPr>
          <p:cNvPr id="4099" name="Rectangle 8"/>
          <p:cNvSpPr>
            <a:spLocks noGrp="1" noChangeArrowheads="1"/>
          </p:cNvSpPr>
          <p:nvPr>
            <p:ph type="subTitle" idx="1"/>
          </p:nvPr>
        </p:nvSpPr>
        <p:spPr/>
        <p:txBody>
          <a:bodyPr/>
          <a:lstStyle/>
          <a:p>
            <a:r>
              <a:rPr lang="en-US" dirty="0" smtClean="0"/>
              <a:t>Don’t-Cares</a:t>
            </a:r>
          </a:p>
        </p:txBody>
      </p:sp>
    </p:spTree>
    <p:extLst>
      <p:ext uri="{BB962C8B-B14F-4D97-AF65-F5344CB8AC3E}">
        <p14:creationId xmlns:p14="http://schemas.microsoft.com/office/powerpoint/2010/main" val="3890162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352">
  <a:themeElements>
    <a:clrScheme name="1_35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352">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35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35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35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35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35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35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35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35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35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35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35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35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ECE352-Template</Template>
  <TotalTime>17214</TotalTime>
  <Words>1077</Words>
  <Application>Microsoft Office PowerPoint</Application>
  <PresentationFormat>On-screen Show (4:3)</PresentationFormat>
  <Paragraphs>155</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1_352</vt:lpstr>
      <vt:lpstr>ECE 352 Digital System Fundamentals</vt:lpstr>
      <vt:lpstr>Don’t-Cares</vt:lpstr>
      <vt:lpstr>Using Don’t-Cares in K-Maps</vt:lpstr>
      <vt:lpstr>Don’t-Cares: 7-Segment Decoder</vt:lpstr>
      <vt:lpstr>Don’t-Cares: 7-Segment Decoder</vt:lpstr>
      <vt:lpstr>Don’t-Cares: 7-Segment Decoder</vt:lpstr>
      <vt:lpstr>Don’t-Cares: 7-Segment Decoder</vt:lpstr>
      <vt:lpstr>ECE 352 Digital System Fundamentals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352 Digital System Fundamentals</dc:title>
  <dc:creator>Administrator</dc:creator>
  <cp:lastModifiedBy>Michael Morrow</cp:lastModifiedBy>
  <cp:revision>305</cp:revision>
  <dcterms:modified xsi:type="dcterms:W3CDTF">2014-08-29T14:18:04Z</dcterms:modified>
</cp:coreProperties>
</file>