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60" r:id="rId1"/>
  </p:sldMasterIdLst>
  <p:notesMasterIdLst>
    <p:notesMasterId r:id="rId23"/>
  </p:notesMasterIdLst>
  <p:handoutMasterIdLst>
    <p:handoutMasterId r:id="rId24"/>
  </p:handoutMasterIdLst>
  <p:sldIdLst>
    <p:sldId id="256" r:id="rId2"/>
    <p:sldId id="345" r:id="rId3"/>
    <p:sldId id="365" r:id="rId4"/>
    <p:sldId id="346" r:id="rId5"/>
    <p:sldId id="366" r:id="rId6"/>
    <p:sldId id="369" r:id="rId7"/>
    <p:sldId id="368" r:id="rId8"/>
    <p:sldId id="398" r:id="rId9"/>
    <p:sldId id="347" r:id="rId10"/>
    <p:sldId id="348" r:id="rId11"/>
    <p:sldId id="372" r:id="rId12"/>
    <p:sldId id="373" r:id="rId13"/>
    <p:sldId id="374" r:id="rId14"/>
    <p:sldId id="375" r:id="rId15"/>
    <p:sldId id="376" r:id="rId16"/>
    <p:sldId id="390" r:id="rId17"/>
    <p:sldId id="377" r:id="rId18"/>
    <p:sldId id="349" r:id="rId19"/>
    <p:sldId id="378" r:id="rId20"/>
    <p:sldId id="351" r:id="rId21"/>
    <p:sldId id="399" r:id="rId22"/>
  </p:sldIdLst>
  <p:sldSz cx="9144000" cy="6858000" type="screen4x3"/>
  <p:notesSz cx="7315200" cy="9601200"/>
  <p:defaultTextStyle>
    <a:defPPr>
      <a:defRPr lang="en-GB"/>
    </a:defPPr>
    <a:lvl1pPr algn="l" defTabSz="457200" rtl="0" fontAlgn="base">
      <a:spcBef>
        <a:spcPct val="0"/>
      </a:spcBef>
      <a:spcAft>
        <a:spcPct val="0"/>
      </a:spcAft>
      <a:defRPr kern="1200">
        <a:solidFill>
          <a:schemeClr val="tx1"/>
        </a:solidFill>
        <a:latin typeface="Arial" charset="0"/>
        <a:ea typeface="Arial Unicode MS" pitchFamily="34" charset="-128"/>
        <a:cs typeface="Arial Unicode MS" pitchFamily="34" charset="-128"/>
      </a:defRPr>
    </a:lvl1pPr>
    <a:lvl2pPr marL="457200" algn="l" defTabSz="457200" rtl="0" fontAlgn="base">
      <a:spcBef>
        <a:spcPct val="0"/>
      </a:spcBef>
      <a:spcAft>
        <a:spcPct val="0"/>
      </a:spcAft>
      <a:defRPr kern="1200">
        <a:solidFill>
          <a:schemeClr val="tx1"/>
        </a:solidFill>
        <a:latin typeface="Arial" charset="0"/>
        <a:ea typeface="Arial Unicode MS" pitchFamily="34" charset="-128"/>
        <a:cs typeface="Arial Unicode MS" pitchFamily="34" charset="-128"/>
      </a:defRPr>
    </a:lvl2pPr>
    <a:lvl3pPr marL="914400" algn="l" defTabSz="457200" rtl="0" fontAlgn="base">
      <a:spcBef>
        <a:spcPct val="0"/>
      </a:spcBef>
      <a:spcAft>
        <a:spcPct val="0"/>
      </a:spcAft>
      <a:defRPr kern="1200">
        <a:solidFill>
          <a:schemeClr val="tx1"/>
        </a:solidFill>
        <a:latin typeface="Arial" charset="0"/>
        <a:ea typeface="Arial Unicode MS" pitchFamily="34" charset="-128"/>
        <a:cs typeface="Arial Unicode MS" pitchFamily="34" charset="-128"/>
      </a:defRPr>
    </a:lvl3pPr>
    <a:lvl4pPr marL="1371600" algn="l" defTabSz="457200" rtl="0" fontAlgn="base">
      <a:spcBef>
        <a:spcPct val="0"/>
      </a:spcBef>
      <a:spcAft>
        <a:spcPct val="0"/>
      </a:spcAft>
      <a:defRPr kern="1200">
        <a:solidFill>
          <a:schemeClr val="tx1"/>
        </a:solidFill>
        <a:latin typeface="Arial" charset="0"/>
        <a:ea typeface="Arial Unicode MS" pitchFamily="34" charset="-128"/>
        <a:cs typeface="Arial Unicode MS" pitchFamily="34" charset="-128"/>
      </a:defRPr>
    </a:lvl4pPr>
    <a:lvl5pPr marL="1828800" algn="l" defTabSz="457200" rtl="0" fontAlgn="base">
      <a:spcBef>
        <a:spcPct val="0"/>
      </a:spcBef>
      <a:spcAft>
        <a:spcPct val="0"/>
      </a:spcAft>
      <a:defRPr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kern="1200">
        <a:solidFill>
          <a:schemeClr val="tx1"/>
        </a:solidFill>
        <a:latin typeface="Arial" charset="0"/>
        <a:ea typeface="Arial Unicode MS" pitchFamily="34" charset="-128"/>
        <a:cs typeface="Arial Unicode MS" pitchFamily="34" charset="-128"/>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55" autoAdjust="0"/>
    <p:restoredTop sz="74769" autoAdjust="0"/>
  </p:normalViewPr>
  <p:slideViewPr>
    <p:cSldViewPr>
      <p:cViewPr>
        <p:scale>
          <a:sx n="104" d="100"/>
          <a:sy n="104" d="100"/>
        </p:scale>
        <p:origin x="-84"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7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56ECB5D0-CC98-48F4-A221-DF26D9B6A36D}" type="datetimeFigureOut">
              <a:rPr lang="en-US"/>
              <a:pPr>
                <a:defRPr/>
              </a:pPr>
              <a:t>8/27/2014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pPr>
              <a:defRPr/>
            </a:pPr>
            <a:fld id="{DB8477CA-AD7F-4EB9-8ECD-7DB883BA04DD}" type="slidenum">
              <a:rPr lang="en-US"/>
              <a:pPr>
                <a:defRPr/>
              </a:pPr>
              <a:t>‹#›</a:t>
            </a:fld>
            <a:endParaRPr lang="en-US"/>
          </a:p>
        </p:txBody>
      </p:sp>
    </p:spTree>
    <p:extLst>
      <p:ext uri="{BB962C8B-B14F-4D97-AF65-F5344CB8AC3E}">
        <p14:creationId xmlns:p14="http://schemas.microsoft.com/office/powerpoint/2010/main" val="1767390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AutoShape 1"/>
          <p:cNvSpPr>
            <a:spLocks noChangeArrowheads="1"/>
          </p:cNvSpPr>
          <p:nvPr/>
        </p:nvSpPr>
        <p:spPr bwMode="auto">
          <a:xfrm>
            <a:off x="0" y="0"/>
            <a:ext cx="7315200" cy="9601200"/>
          </a:xfrm>
          <a:prstGeom prst="roundRect">
            <a:avLst>
              <a:gd name="adj" fmla="val 19"/>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endParaRPr lang="en-US">
              <a:cs typeface="Arial" charset="0"/>
            </a:endParaRPr>
          </a:p>
        </p:txBody>
      </p:sp>
      <p:sp>
        <p:nvSpPr>
          <p:cNvPr id="23555" name="AutoShape 2"/>
          <p:cNvSpPr>
            <a:spLocks noChangeArrowheads="1"/>
          </p:cNvSpPr>
          <p:nvPr/>
        </p:nvSpPr>
        <p:spPr bwMode="auto">
          <a:xfrm>
            <a:off x="0" y="0"/>
            <a:ext cx="7315200" cy="9601200"/>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cs typeface="Arial" charset="0"/>
            </a:endParaRPr>
          </a:p>
        </p:txBody>
      </p:sp>
      <p:sp>
        <p:nvSpPr>
          <p:cNvPr id="23556" name="AutoShape 3"/>
          <p:cNvSpPr>
            <a:spLocks noChangeArrowheads="1"/>
          </p:cNvSpPr>
          <p:nvPr/>
        </p:nvSpPr>
        <p:spPr bwMode="auto">
          <a:xfrm>
            <a:off x="0" y="0"/>
            <a:ext cx="7315200" cy="9601200"/>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cs typeface="Arial" charset="0"/>
            </a:endParaRPr>
          </a:p>
        </p:txBody>
      </p:sp>
      <p:sp>
        <p:nvSpPr>
          <p:cNvPr id="23557" name="AutoShape 4"/>
          <p:cNvSpPr>
            <a:spLocks noChangeArrowheads="1"/>
          </p:cNvSpPr>
          <p:nvPr/>
        </p:nvSpPr>
        <p:spPr bwMode="auto">
          <a:xfrm>
            <a:off x="0" y="0"/>
            <a:ext cx="7315200" cy="9601200"/>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cs typeface="Arial" charset="0"/>
            </a:endParaRPr>
          </a:p>
        </p:txBody>
      </p:sp>
      <p:sp>
        <p:nvSpPr>
          <p:cNvPr id="3077" name="Rectangle 5"/>
          <p:cNvSpPr>
            <a:spLocks noGrp="1" noChangeArrowheads="1"/>
          </p:cNvSpPr>
          <p:nvPr>
            <p:ph type="hdr"/>
          </p:nvPr>
        </p:nvSpPr>
        <p:spPr bwMode="auto">
          <a:xfrm>
            <a:off x="0" y="0"/>
            <a:ext cx="3173413" cy="471488"/>
          </a:xfrm>
          <a:prstGeom prst="rect">
            <a:avLst/>
          </a:prstGeom>
          <a:noFill/>
          <a:ln w="9525">
            <a:noFill/>
            <a:round/>
            <a:headEnd/>
            <a:tailEnd/>
          </a:ln>
          <a:effectLst/>
        </p:spPr>
        <p:txBody>
          <a:bodyPr vert="horz" wrap="square" lIns="94680" tIns="47520" rIns="94680" bIns="47520" numCol="1" anchor="t" anchorCtr="0" compatLnSpc="1">
            <a:prstTxWarp prst="textNoShape">
              <a:avLst/>
            </a:prstTxWarp>
          </a:bodyPr>
          <a:lstStyle>
            <a:lvl1pPr>
              <a:buClr>
                <a:srgbClr val="000000"/>
              </a:buClr>
              <a:buSzPct val="100000"/>
              <a:buFont typeface="Tahoma" pitchFamily="34" charset="0"/>
              <a:buNone/>
              <a:tabLst>
                <a:tab pos="723900" algn="l"/>
                <a:tab pos="1447800" algn="l"/>
                <a:tab pos="2171700" algn="l"/>
                <a:tab pos="2895600" algn="l"/>
              </a:tabLst>
              <a:defRPr sz="1200">
                <a:solidFill>
                  <a:srgbClr val="000000"/>
                </a:solidFill>
                <a:latin typeface="Tahoma" pitchFamily="34" charset="0"/>
                <a:cs typeface="Arial Unicode MS" pitchFamily="34" charset="-128"/>
              </a:defRPr>
            </a:lvl1pPr>
          </a:lstStyle>
          <a:p>
            <a:pPr>
              <a:defRPr/>
            </a:pPr>
            <a:endParaRPr lang="en-GB"/>
          </a:p>
        </p:txBody>
      </p:sp>
      <p:sp>
        <p:nvSpPr>
          <p:cNvPr id="3078" name="Rectangle 6"/>
          <p:cNvSpPr>
            <a:spLocks noGrp="1" noChangeArrowheads="1"/>
          </p:cNvSpPr>
          <p:nvPr>
            <p:ph type="dt"/>
          </p:nvPr>
        </p:nvSpPr>
        <p:spPr bwMode="auto">
          <a:xfrm>
            <a:off x="4135438" y="0"/>
            <a:ext cx="3173412" cy="471488"/>
          </a:xfrm>
          <a:prstGeom prst="rect">
            <a:avLst/>
          </a:prstGeom>
          <a:noFill/>
          <a:ln w="9525">
            <a:noFill/>
            <a:round/>
            <a:headEnd/>
            <a:tailEnd/>
          </a:ln>
          <a:effectLst/>
        </p:spPr>
        <p:txBody>
          <a:bodyPr vert="horz" wrap="square" lIns="94680" tIns="47520" rIns="94680" bIns="47520" numCol="1" anchor="t" anchorCtr="0" compatLnSpc="1">
            <a:prstTxWarp prst="textNoShape">
              <a:avLst/>
            </a:prstTxWarp>
          </a:bodyPr>
          <a:lstStyle>
            <a:lvl1pPr algn="r">
              <a:buClr>
                <a:srgbClr val="000000"/>
              </a:buClr>
              <a:buSzPct val="100000"/>
              <a:buFont typeface="Tahoma" pitchFamily="34" charset="0"/>
              <a:buNone/>
              <a:tabLst>
                <a:tab pos="723900" algn="l"/>
                <a:tab pos="1447800" algn="l"/>
                <a:tab pos="2171700" algn="l"/>
                <a:tab pos="2895600" algn="l"/>
              </a:tabLst>
              <a:defRPr sz="1200">
                <a:solidFill>
                  <a:srgbClr val="000000"/>
                </a:solidFill>
                <a:latin typeface="Tahoma" pitchFamily="34" charset="0"/>
                <a:cs typeface="Arial Unicode MS" pitchFamily="34" charset="-128"/>
              </a:defRPr>
            </a:lvl1pPr>
          </a:lstStyle>
          <a:p>
            <a:pPr>
              <a:defRPr/>
            </a:pPr>
            <a:endParaRPr lang="en-GB"/>
          </a:p>
        </p:txBody>
      </p:sp>
      <p:sp>
        <p:nvSpPr>
          <p:cNvPr id="23560" name="Rectangle 7"/>
          <p:cNvSpPr>
            <a:spLocks noGrp="1" noRot="1" noChangeAspect="1" noChangeArrowheads="1"/>
          </p:cNvSpPr>
          <p:nvPr>
            <p:ph type="sldImg"/>
          </p:nvPr>
        </p:nvSpPr>
        <p:spPr bwMode="auto">
          <a:xfrm>
            <a:off x="1244600" y="708025"/>
            <a:ext cx="4821238" cy="3614738"/>
          </a:xfrm>
          <a:prstGeom prst="rect">
            <a:avLst/>
          </a:prstGeom>
          <a:solidFill>
            <a:srgbClr val="FFFFFF"/>
          </a:solidFill>
          <a:ln w="9360">
            <a:solidFill>
              <a:srgbClr val="000000"/>
            </a:solidFill>
            <a:miter lim="800000"/>
            <a:headEnd/>
            <a:tailEnd/>
          </a:ln>
        </p:spPr>
      </p:sp>
      <p:sp>
        <p:nvSpPr>
          <p:cNvPr id="3080" name="Rectangle 8"/>
          <p:cNvSpPr>
            <a:spLocks noGrp="1" noChangeArrowheads="1"/>
          </p:cNvSpPr>
          <p:nvPr>
            <p:ph type="body"/>
          </p:nvPr>
        </p:nvSpPr>
        <p:spPr bwMode="auto">
          <a:xfrm>
            <a:off x="954088" y="4564063"/>
            <a:ext cx="5400675" cy="4322762"/>
          </a:xfrm>
          <a:prstGeom prst="rect">
            <a:avLst/>
          </a:prstGeom>
          <a:noFill/>
          <a:ln w="9525">
            <a:noFill/>
            <a:round/>
            <a:headEnd/>
            <a:tailEnd/>
          </a:ln>
          <a:effectLst/>
        </p:spPr>
        <p:txBody>
          <a:bodyPr vert="horz" wrap="square" lIns="94680" tIns="47520" rIns="94680" bIns="47520" numCol="1" anchor="t" anchorCtr="0" compatLnSpc="1">
            <a:prstTxWarp prst="textNoShape">
              <a:avLst/>
            </a:prstTxWarp>
          </a:bodyPr>
          <a:lstStyle/>
          <a:p>
            <a:pPr lvl="0"/>
            <a:endParaRPr lang="en-US" noProof="0" smtClean="0"/>
          </a:p>
        </p:txBody>
      </p:sp>
      <p:sp>
        <p:nvSpPr>
          <p:cNvPr id="3081" name="Rectangle 9"/>
          <p:cNvSpPr>
            <a:spLocks noGrp="1" noChangeArrowheads="1"/>
          </p:cNvSpPr>
          <p:nvPr>
            <p:ph type="ftr"/>
          </p:nvPr>
        </p:nvSpPr>
        <p:spPr bwMode="auto">
          <a:xfrm>
            <a:off x="0" y="9129713"/>
            <a:ext cx="3173413" cy="471487"/>
          </a:xfrm>
          <a:prstGeom prst="rect">
            <a:avLst/>
          </a:prstGeom>
          <a:noFill/>
          <a:ln w="9525">
            <a:noFill/>
            <a:round/>
            <a:headEnd/>
            <a:tailEnd/>
          </a:ln>
          <a:effectLst/>
        </p:spPr>
        <p:txBody>
          <a:bodyPr vert="horz" wrap="square" lIns="94680" tIns="47520" rIns="94680" bIns="47520" numCol="1" anchor="b" anchorCtr="0" compatLnSpc="1">
            <a:prstTxWarp prst="textNoShape">
              <a:avLst/>
            </a:prstTxWarp>
          </a:bodyPr>
          <a:lstStyle>
            <a:lvl1pPr>
              <a:buClr>
                <a:srgbClr val="000000"/>
              </a:buClr>
              <a:buSzPct val="100000"/>
              <a:buFont typeface="Tahoma" pitchFamily="34" charset="0"/>
              <a:buNone/>
              <a:tabLst>
                <a:tab pos="723900" algn="l"/>
                <a:tab pos="1447800" algn="l"/>
                <a:tab pos="2171700" algn="l"/>
                <a:tab pos="2895600" algn="l"/>
              </a:tabLst>
              <a:defRPr sz="1200">
                <a:solidFill>
                  <a:srgbClr val="000000"/>
                </a:solidFill>
                <a:latin typeface="Tahoma" pitchFamily="34" charset="0"/>
                <a:cs typeface="Arial Unicode MS" pitchFamily="34" charset="-128"/>
              </a:defRPr>
            </a:lvl1pPr>
          </a:lstStyle>
          <a:p>
            <a:pPr>
              <a:defRPr/>
            </a:pPr>
            <a:endParaRPr lang="en-GB"/>
          </a:p>
        </p:txBody>
      </p:sp>
      <p:sp>
        <p:nvSpPr>
          <p:cNvPr id="3082" name="Rectangle 10"/>
          <p:cNvSpPr>
            <a:spLocks noGrp="1" noChangeArrowheads="1"/>
          </p:cNvSpPr>
          <p:nvPr>
            <p:ph type="sldNum"/>
          </p:nvPr>
        </p:nvSpPr>
        <p:spPr bwMode="auto">
          <a:xfrm>
            <a:off x="4135438" y="9129713"/>
            <a:ext cx="3173412" cy="471487"/>
          </a:xfrm>
          <a:prstGeom prst="rect">
            <a:avLst/>
          </a:prstGeom>
          <a:noFill/>
          <a:ln w="9525">
            <a:noFill/>
            <a:round/>
            <a:headEnd/>
            <a:tailEnd/>
          </a:ln>
          <a:effectLst/>
        </p:spPr>
        <p:txBody>
          <a:bodyPr vert="horz" wrap="square" lIns="94680" tIns="47520" rIns="94680" bIns="47520" numCol="1" anchor="b" anchorCtr="0" compatLnSpc="1">
            <a:prstTxWarp prst="textNoShape">
              <a:avLst/>
            </a:prstTxWarp>
          </a:bodyPr>
          <a:lstStyle>
            <a:lvl1pPr algn="r">
              <a:buClr>
                <a:srgbClr val="000000"/>
              </a:buClr>
              <a:buSzPct val="100000"/>
              <a:buFont typeface="Tahoma" pitchFamily="34" charset="0"/>
              <a:buNone/>
              <a:tabLst>
                <a:tab pos="723900" algn="l"/>
                <a:tab pos="1447800" algn="l"/>
                <a:tab pos="2171700" algn="l"/>
                <a:tab pos="2895600" algn="l"/>
              </a:tabLst>
              <a:defRPr sz="1200">
                <a:solidFill>
                  <a:srgbClr val="000000"/>
                </a:solidFill>
                <a:latin typeface="Tahoma" pitchFamily="34" charset="0"/>
                <a:cs typeface="Arial Unicode MS" pitchFamily="34" charset="-128"/>
              </a:defRPr>
            </a:lvl1pPr>
          </a:lstStyle>
          <a:p>
            <a:pPr>
              <a:defRPr/>
            </a:pPr>
            <a:fld id="{DB063583-0B77-4DBD-B8FC-D123094E6F68}" type="slidenum">
              <a:rPr lang="en-GB"/>
              <a:pPr>
                <a:defRPr/>
              </a:pPr>
              <a:t>‹#›</a:t>
            </a:fld>
            <a:endParaRPr lang="en-GB"/>
          </a:p>
        </p:txBody>
      </p:sp>
    </p:spTree>
    <p:extLst>
      <p:ext uri="{BB962C8B-B14F-4D97-AF65-F5344CB8AC3E}">
        <p14:creationId xmlns:p14="http://schemas.microsoft.com/office/powerpoint/2010/main" val="376127896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9pPr>
          </a:lstStyle>
          <a:p>
            <a:pPr eaLnBrk="1" hangingPunct="1"/>
            <a:fld id="{FE813898-9DD4-4FF9-87A5-4ADFD7A868C7}" type="slidenum">
              <a:rPr lang="en-GB" smtClean="0">
                <a:solidFill>
                  <a:srgbClr val="000000"/>
                </a:solidFill>
                <a:latin typeface="Tahoma" pitchFamily="34" charset="0"/>
              </a:rPr>
              <a:pPr eaLnBrk="1" hangingPunct="1"/>
              <a:t>1</a:t>
            </a:fld>
            <a:endParaRPr lang="en-GB" smtClean="0">
              <a:solidFill>
                <a:srgbClr val="000000"/>
              </a:solidFill>
              <a:latin typeface="Tahoma" pitchFamily="34" charset="0"/>
            </a:endParaRPr>
          </a:p>
        </p:txBody>
      </p:sp>
      <p:sp>
        <p:nvSpPr>
          <p:cNvPr id="24579" name="Text Box 1"/>
          <p:cNvSpPr txBox="1">
            <a:spLocks noChangeArrowheads="1"/>
          </p:cNvSpPr>
          <p:nvPr/>
        </p:nvSpPr>
        <p:spPr bwMode="auto">
          <a:xfrm>
            <a:off x="1244600" y="708025"/>
            <a:ext cx="4827588" cy="3621088"/>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endParaRPr lang="en-US"/>
          </a:p>
        </p:txBody>
      </p:sp>
      <p:sp>
        <p:nvSpPr>
          <p:cNvPr id="24580" name="Rectangle 2"/>
          <p:cNvSpPr>
            <a:spLocks noGrp="1" noChangeArrowheads="1"/>
          </p:cNvSpPr>
          <p:nvPr>
            <p:ph type="body"/>
          </p:nvPr>
        </p:nvSpPr>
        <p:spPr>
          <a:xfrm>
            <a:off x="954088" y="4564063"/>
            <a:ext cx="5402262" cy="4325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In this presentation, we will introduce the </a:t>
            </a:r>
            <a:r>
              <a:rPr lang="en-US" sz="1200" kern="1200" dirty="0" err="1" smtClean="0">
                <a:solidFill>
                  <a:srgbClr val="000000"/>
                </a:solidFill>
                <a:effectLst/>
                <a:latin typeface="Times New Roman" pitchFamily="18" charset="0"/>
                <a:ea typeface="+mn-ea"/>
                <a:cs typeface="+mn-cs"/>
              </a:rPr>
              <a:t>Karnaugh</a:t>
            </a:r>
            <a:r>
              <a:rPr lang="en-US" sz="1200" kern="1200" dirty="0" smtClean="0">
                <a:solidFill>
                  <a:srgbClr val="000000"/>
                </a:solidFill>
                <a:effectLst/>
                <a:latin typeface="Times New Roman" pitchFamily="18" charset="0"/>
                <a:ea typeface="+mn-ea"/>
                <a:cs typeface="+mn-cs"/>
              </a:rPr>
              <a:t> map, which we will use to perform 2-level logic optimization.</a:t>
            </a:r>
          </a:p>
        </p:txBody>
      </p:sp>
    </p:spTree>
    <p:extLst>
      <p:ext uri="{BB962C8B-B14F-4D97-AF65-F5344CB8AC3E}">
        <p14:creationId xmlns:p14="http://schemas.microsoft.com/office/powerpoint/2010/main" val="2541902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9pPr>
          </a:lstStyle>
          <a:p>
            <a:pPr eaLnBrk="1" hangingPunct="1"/>
            <a:fld id="{C38FA717-7C17-4430-AD96-6FDBFBD6B6EE}" type="slidenum">
              <a:rPr lang="en-GB" smtClean="0">
                <a:solidFill>
                  <a:srgbClr val="000000"/>
                </a:solidFill>
                <a:latin typeface="Tahoma" pitchFamily="34" charset="0"/>
              </a:rPr>
              <a:pPr eaLnBrk="1" hangingPunct="1"/>
              <a:t>10</a:t>
            </a:fld>
            <a:endParaRPr lang="en-GB" smtClean="0">
              <a:solidFill>
                <a:srgbClr val="000000"/>
              </a:solidFill>
              <a:latin typeface="Tahoma" pitchFamily="34" charset="0"/>
            </a:endParaRPr>
          </a:p>
        </p:txBody>
      </p:sp>
      <p:sp>
        <p:nvSpPr>
          <p:cNvPr id="27651" name="Rectangle 2"/>
          <p:cNvSpPr>
            <a:spLocks noGrp="1" noRot="1" noChangeAspect="1" noChangeArrowheads="1" noTextEdit="1"/>
          </p:cNvSpPr>
          <p:nvPr>
            <p:ph type="sldImg"/>
          </p:nvPr>
        </p:nvSpPr>
        <p:spPr>
          <a:xfrm>
            <a:off x="1244600" y="708025"/>
            <a:ext cx="4827588" cy="3621088"/>
          </a:xfrm>
          <a:ln/>
        </p:spPr>
      </p:sp>
      <p:sp>
        <p:nvSpPr>
          <p:cNvPr id="27652" name="Rectangle 3"/>
          <p:cNvSpPr>
            <a:spLocks noGrp="1" noChangeArrowheads="1"/>
          </p:cNvSpPr>
          <p:nvPr>
            <p:ph type="body" idx="1"/>
          </p:nvPr>
        </p:nvSpPr>
        <p:spPr>
          <a:xfrm>
            <a:off x="954088" y="4564063"/>
            <a:ext cx="5407025" cy="4329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For three variables, we normally organize the K-map as shown. Remember that the axis labeling always follows a Gray code count.</a:t>
            </a:r>
          </a:p>
        </p:txBody>
      </p:sp>
    </p:spTree>
    <p:extLst>
      <p:ext uri="{BB962C8B-B14F-4D97-AF65-F5344CB8AC3E}">
        <p14:creationId xmlns:p14="http://schemas.microsoft.com/office/powerpoint/2010/main" val="2451733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When filling in the K-map from the truth table, be careful! It’s easy to make a mistake if you aren’t paying attention.</a:t>
            </a:r>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11</a:t>
            </a:fld>
            <a:endParaRPr lang="en-GB"/>
          </a:p>
        </p:txBody>
      </p:sp>
    </p:spTree>
    <p:extLst>
      <p:ext uri="{BB962C8B-B14F-4D97-AF65-F5344CB8AC3E}">
        <p14:creationId xmlns:p14="http://schemas.microsoft.com/office/powerpoint/2010/main" val="3801833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We can group more than two </a:t>
            </a:r>
            <a:r>
              <a:rPr lang="en-US" sz="1200" kern="1200" dirty="0" err="1" smtClean="0">
                <a:solidFill>
                  <a:srgbClr val="000000"/>
                </a:solidFill>
                <a:effectLst/>
                <a:latin typeface="Times New Roman" pitchFamily="18" charset="0"/>
                <a:ea typeface="+mn-ea"/>
                <a:cs typeface="+mn-cs"/>
              </a:rPr>
              <a:t>minterms</a:t>
            </a:r>
            <a:r>
              <a:rPr lang="en-US" sz="1200" kern="1200" dirty="0" smtClean="0">
                <a:solidFill>
                  <a:srgbClr val="000000"/>
                </a:solidFill>
                <a:effectLst/>
                <a:latin typeface="Times New Roman" pitchFamily="18" charset="0"/>
                <a:ea typeface="+mn-ea"/>
                <a:cs typeface="+mn-cs"/>
              </a:rPr>
              <a:t>, but the dimensions of a group must always be powers of two. In this example, we can group the four lower 1s, which results in the term A. We can also group the four middle 1s, which results in the term C. So, the optimized 2-level function is F = A + C.</a:t>
            </a:r>
          </a:p>
          <a:p>
            <a:endParaRPr lang="en-US" dirty="0"/>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12</a:t>
            </a:fld>
            <a:endParaRPr lang="en-GB"/>
          </a:p>
        </p:txBody>
      </p:sp>
    </p:spTree>
    <p:extLst>
      <p:ext uri="{BB962C8B-B14F-4D97-AF65-F5344CB8AC3E}">
        <p14:creationId xmlns:p14="http://schemas.microsoft.com/office/powerpoint/2010/main" val="3114765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Is it bad to overlap groups? To avoid overlap, we could group the four lower 1s, and then group just the two upper 1s.</a:t>
            </a:r>
            <a:r>
              <a:rPr lang="en-US" sz="1200" kern="1200" baseline="0" dirty="0" smtClean="0">
                <a:solidFill>
                  <a:srgbClr val="000000"/>
                </a:solidFill>
                <a:effectLst/>
                <a:latin typeface="Times New Roman" pitchFamily="18" charset="0"/>
                <a:ea typeface="+mn-ea"/>
                <a:cs typeface="+mn-cs"/>
              </a:rPr>
              <a:t> </a:t>
            </a:r>
            <a:r>
              <a:rPr lang="en-US" sz="1200" kern="1200" dirty="0" smtClean="0">
                <a:solidFill>
                  <a:srgbClr val="000000"/>
                </a:solidFill>
                <a:effectLst/>
                <a:latin typeface="Times New Roman" pitchFamily="18" charset="0"/>
                <a:ea typeface="+mn-ea"/>
                <a:cs typeface="+mn-cs"/>
              </a:rPr>
              <a:t>Notice that the resulting function is more complex, and the resulting circuit is larger. </a:t>
            </a:r>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
            </a:r>
            <a:br>
              <a:rPr lang="en-US" sz="1200" kern="1200" dirty="0" smtClean="0">
                <a:solidFill>
                  <a:srgbClr val="000000"/>
                </a:solidFill>
                <a:effectLst/>
                <a:latin typeface="Times New Roman" pitchFamily="18" charset="0"/>
                <a:ea typeface="+mn-ea"/>
                <a:cs typeface="+mn-cs"/>
              </a:rPr>
            </a:br>
            <a:r>
              <a:rPr lang="en-US" sz="1200" kern="1200" dirty="0" smtClean="0">
                <a:solidFill>
                  <a:srgbClr val="000000"/>
                </a:solidFill>
                <a:effectLst/>
                <a:latin typeface="Times New Roman" pitchFamily="18" charset="0"/>
                <a:ea typeface="+mn-ea"/>
                <a:cs typeface="+mn-cs"/>
              </a:rPr>
              <a:t>So the answer is no – overlap is not bad if it lets us make a group larger, which allows us to eliminate more literals from the corresponding term and simplify the hardware.</a:t>
            </a:r>
          </a:p>
          <a:p>
            <a:endParaRPr lang="en-US" dirty="0"/>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13</a:t>
            </a:fld>
            <a:endParaRPr lang="en-GB"/>
          </a:p>
        </p:txBody>
      </p:sp>
    </p:spTree>
    <p:extLst>
      <p:ext uri="{BB962C8B-B14F-4D97-AF65-F5344CB8AC3E}">
        <p14:creationId xmlns:p14="http://schemas.microsoft.com/office/powerpoint/2010/main" val="594723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rgbClr val="000000"/>
                </a:solidFill>
                <a:effectLst/>
                <a:latin typeface="Times New Roman" pitchFamily="18" charset="0"/>
                <a:ea typeface="+mn-ea"/>
                <a:cs typeface="+mn-cs"/>
              </a:rPr>
              <a:t>Based on these examples, you’ve probably figured out the strategy for choosing groups in a K-map. First, remember that a group can be as small as 1x1 if contains a 1 not adjacent to any other 1s. Larger groups must always have dimensions that are powers of 2. We need to include all 1s in at least one grouping.</a:t>
            </a:r>
          </a:p>
          <a:p>
            <a:endParaRPr lang="en-US" sz="1200" kern="1200" dirty="0" smtClean="0">
              <a:solidFill>
                <a:srgbClr val="000000"/>
              </a:solidFill>
              <a:effectLst/>
              <a:latin typeface="Times New Roman" pitchFamily="18" charset="0"/>
              <a:ea typeface="+mn-ea"/>
              <a:cs typeface="+mn-cs"/>
            </a:endParaRPr>
          </a:p>
          <a:p>
            <a:r>
              <a:rPr lang="en-US" sz="1200" kern="1200" dirty="0" smtClean="0">
                <a:solidFill>
                  <a:srgbClr val="000000"/>
                </a:solidFill>
                <a:effectLst/>
                <a:latin typeface="Times New Roman" pitchFamily="18" charset="0"/>
                <a:ea typeface="+mn-ea"/>
                <a:cs typeface="+mn-cs"/>
              </a:rPr>
              <a:t>Make each grouping as large as possible to eliminate more literals and make smaller terms and smaller gates. Don’t include any completely redundant groups, though, and use as few groups as possible to make as few gates as possible. The key to using K-maps is to understand the relationship between your groupings in the K-map and the corresponding algebra and the resulting circuit. If you get that down, K-maps should be easy.</a:t>
            </a:r>
            <a:endParaRPr lang="en-US" dirty="0"/>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14</a:t>
            </a:fld>
            <a:endParaRPr lang="en-GB"/>
          </a:p>
        </p:txBody>
      </p:sp>
    </p:spTree>
    <p:extLst>
      <p:ext uri="{BB962C8B-B14F-4D97-AF65-F5344CB8AC3E}">
        <p14:creationId xmlns:p14="http://schemas.microsoft.com/office/powerpoint/2010/main" val="848814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We’ll go through a few examples to illustrate key points. In this example, remember that the edges of the K-map wrap around, so we can create one group of 4 instead of two groups of 2. </a:t>
            </a:r>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sz="1200" kern="1200" dirty="0" smtClean="0">
              <a:solidFill>
                <a:srgbClr val="000000"/>
              </a:solidFill>
              <a:effectLst/>
              <a:latin typeface="Times New Roman" pitchFamily="18" charset="0"/>
              <a:ea typeface="+mn-ea"/>
              <a:cs typeface="+mn-cs"/>
            </a:endParaRPr>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In the next example, remember that we only need to include each 1 in a single group. If all the 1s are already covered, don’t add more groups!</a:t>
            </a:r>
          </a:p>
          <a:p>
            <a:endParaRPr lang="en-US" dirty="0"/>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15</a:t>
            </a:fld>
            <a:endParaRPr lang="en-GB"/>
          </a:p>
        </p:txBody>
      </p:sp>
    </p:spTree>
    <p:extLst>
      <p:ext uri="{BB962C8B-B14F-4D97-AF65-F5344CB8AC3E}">
        <p14:creationId xmlns:p14="http://schemas.microsoft.com/office/powerpoint/2010/main" val="3396985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The extreme cases shown here illustrate that a K-map works even if the function is a constant 1 or a constant 0!</a:t>
            </a:r>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16</a:t>
            </a:fld>
            <a:endParaRPr lang="en-GB"/>
          </a:p>
        </p:txBody>
      </p:sp>
    </p:spTree>
    <p:extLst>
      <p:ext uri="{BB962C8B-B14F-4D97-AF65-F5344CB8AC3E}">
        <p14:creationId xmlns:p14="http://schemas.microsoft.com/office/powerpoint/2010/main" val="3886741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9pPr>
          </a:lstStyle>
          <a:p>
            <a:pPr eaLnBrk="1" hangingPunct="1"/>
            <a:fld id="{F237BFBF-A5DD-4FE6-A754-06189E5B2579}" type="slidenum">
              <a:rPr lang="en-GB" smtClean="0">
                <a:solidFill>
                  <a:srgbClr val="000000"/>
                </a:solidFill>
                <a:latin typeface="Tahoma" pitchFamily="34" charset="0"/>
              </a:rPr>
              <a:pPr eaLnBrk="1" hangingPunct="1"/>
              <a:t>17</a:t>
            </a:fld>
            <a:endParaRPr lang="en-GB" smtClean="0">
              <a:solidFill>
                <a:srgbClr val="000000"/>
              </a:solidFill>
              <a:latin typeface="Tahoma" pitchFamily="34" charset="0"/>
            </a:endParaRPr>
          </a:p>
        </p:txBody>
      </p:sp>
      <p:sp>
        <p:nvSpPr>
          <p:cNvPr id="28675" name="Rectangle 2"/>
          <p:cNvSpPr>
            <a:spLocks noGrp="1" noRot="1" noChangeAspect="1" noChangeArrowheads="1" noTextEdit="1"/>
          </p:cNvSpPr>
          <p:nvPr>
            <p:ph type="sldImg"/>
          </p:nvPr>
        </p:nvSpPr>
        <p:spPr>
          <a:xfrm>
            <a:off x="1244600" y="708025"/>
            <a:ext cx="4827588" cy="3621088"/>
          </a:xfrm>
          <a:ln/>
        </p:spPr>
      </p:sp>
      <p:sp>
        <p:nvSpPr>
          <p:cNvPr id="28676" name="Rectangle 3"/>
          <p:cNvSpPr>
            <a:spLocks noGrp="1" noChangeArrowheads="1"/>
          </p:cNvSpPr>
          <p:nvPr>
            <p:ph type="body" idx="1"/>
          </p:nvPr>
        </p:nvSpPr>
        <p:spPr>
          <a:xfrm>
            <a:off x="954088" y="4564063"/>
            <a:ext cx="5407025" cy="4329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lvl="0"/>
            <a:r>
              <a:rPr lang="en-US" sz="1200" kern="1200" dirty="0" smtClean="0">
                <a:solidFill>
                  <a:srgbClr val="000000"/>
                </a:solidFill>
                <a:effectLst/>
                <a:latin typeface="Times New Roman" pitchFamily="18" charset="0"/>
                <a:ea typeface="+mn-ea"/>
                <a:cs typeface="+mn-cs"/>
              </a:rPr>
              <a:t>We can extend the K-map to four variables. Both axes use Gray code, so be careful when filling these in!</a:t>
            </a:r>
            <a:endParaRPr lang="en-US" sz="1200" kern="1200" dirty="0">
              <a:solidFill>
                <a:srgbClr val="000000"/>
              </a:solidFill>
              <a:effectLst/>
              <a:latin typeface="Times New Roman" pitchFamily="18" charset="0"/>
              <a:ea typeface="+mn-ea"/>
              <a:cs typeface="+mn-cs"/>
            </a:endParaRPr>
          </a:p>
        </p:txBody>
      </p:sp>
    </p:spTree>
    <p:extLst>
      <p:ext uri="{BB962C8B-B14F-4D97-AF65-F5344CB8AC3E}">
        <p14:creationId xmlns:p14="http://schemas.microsoft.com/office/powerpoint/2010/main" val="1250838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9pPr>
          </a:lstStyle>
          <a:p>
            <a:pPr eaLnBrk="1" hangingPunct="1"/>
            <a:fld id="{F237BFBF-A5DD-4FE6-A754-06189E5B2579}" type="slidenum">
              <a:rPr lang="en-GB" smtClean="0">
                <a:solidFill>
                  <a:srgbClr val="000000"/>
                </a:solidFill>
                <a:latin typeface="Tahoma" pitchFamily="34" charset="0"/>
              </a:rPr>
              <a:pPr eaLnBrk="1" hangingPunct="1"/>
              <a:t>18</a:t>
            </a:fld>
            <a:endParaRPr lang="en-GB" smtClean="0">
              <a:solidFill>
                <a:srgbClr val="000000"/>
              </a:solidFill>
              <a:latin typeface="Tahoma" pitchFamily="34" charset="0"/>
            </a:endParaRPr>
          </a:p>
        </p:txBody>
      </p:sp>
      <p:sp>
        <p:nvSpPr>
          <p:cNvPr id="28675" name="Rectangle 2"/>
          <p:cNvSpPr>
            <a:spLocks noGrp="1" noRot="1" noChangeAspect="1" noChangeArrowheads="1" noTextEdit="1"/>
          </p:cNvSpPr>
          <p:nvPr>
            <p:ph type="sldImg"/>
          </p:nvPr>
        </p:nvSpPr>
        <p:spPr>
          <a:xfrm>
            <a:off x="1244600" y="708025"/>
            <a:ext cx="4827588" cy="3621088"/>
          </a:xfrm>
          <a:ln/>
        </p:spPr>
      </p:sp>
      <p:sp>
        <p:nvSpPr>
          <p:cNvPr id="28676" name="Rectangle 3"/>
          <p:cNvSpPr>
            <a:spLocks noGrp="1" noChangeArrowheads="1"/>
          </p:cNvSpPr>
          <p:nvPr>
            <p:ph type="body" idx="1"/>
          </p:nvPr>
        </p:nvSpPr>
        <p:spPr>
          <a:xfrm>
            <a:off x="954088" y="4564063"/>
            <a:ext cx="5407025" cy="4329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In this example, we can cover all 1s in the K-map using three large groupings that represent the optimal two-level implementation. Notice that we couldn’t make these groups any bigger.</a:t>
            </a:r>
          </a:p>
          <a:p>
            <a:pPr defTabSz="914400"/>
            <a:endParaRPr lang="en-US" dirty="0" smtClean="0"/>
          </a:p>
        </p:txBody>
      </p:sp>
    </p:spTree>
    <p:extLst>
      <p:ext uri="{BB962C8B-B14F-4D97-AF65-F5344CB8AC3E}">
        <p14:creationId xmlns:p14="http://schemas.microsoft.com/office/powerpoint/2010/main" val="1920828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9pPr>
          </a:lstStyle>
          <a:p>
            <a:pPr eaLnBrk="1" hangingPunct="1"/>
            <a:fld id="{F237BFBF-A5DD-4FE6-A754-06189E5B2579}" type="slidenum">
              <a:rPr lang="en-GB" smtClean="0">
                <a:solidFill>
                  <a:srgbClr val="000000"/>
                </a:solidFill>
                <a:latin typeface="Tahoma" pitchFamily="34" charset="0"/>
              </a:rPr>
              <a:pPr eaLnBrk="1" hangingPunct="1"/>
              <a:t>19</a:t>
            </a:fld>
            <a:endParaRPr lang="en-GB" smtClean="0">
              <a:solidFill>
                <a:srgbClr val="000000"/>
              </a:solidFill>
              <a:latin typeface="Tahoma" pitchFamily="34" charset="0"/>
            </a:endParaRPr>
          </a:p>
        </p:txBody>
      </p:sp>
      <p:sp>
        <p:nvSpPr>
          <p:cNvPr id="28675" name="Rectangle 2"/>
          <p:cNvSpPr>
            <a:spLocks noGrp="1" noRot="1" noChangeAspect="1" noChangeArrowheads="1" noTextEdit="1"/>
          </p:cNvSpPr>
          <p:nvPr>
            <p:ph type="sldImg"/>
          </p:nvPr>
        </p:nvSpPr>
        <p:spPr>
          <a:xfrm>
            <a:off x="1244600" y="708025"/>
            <a:ext cx="4827588" cy="3621088"/>
          </a:xfrm>
          <a:ln/>
        </p:spPr>
      </p:sp>
      <p:sp>
        <p:nvSpPr>
          <p:cNvPr id="28676" name="Rectangle 3"/>
          <p:cNvSpPr>
            <a:spLocks noGrp="1" noChangeArrowheads="1"/>
          </p:cNvSpPr>
          <p:nvPr>
            <p:ph type="body" idx="1"/>
          </p:nvPr>
        </p:nvSpPr>
        <p:spPr>
          <a:xfrm>
            <a:off x="954088" y="4564063"/>
            <a:ext cx="5407025" cy="4329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All of the 1s in the K-map, even those with no other adjacent 1s, must be accounted for. </a:t>
            </a:r>
          </a:p>
          <a:p>
            <a:pPr marL="0" marR="0" lvl="0" indent="0" algn="l" defTabSz="9144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sz="1200" kern="1200" dirty="0" smtClean="0">
              <a:solidFill>
                <a:srgbClr val="000000"/>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Also, remember that the edges of a K-map wrap around, so the four corners of the K-map can be grouped! If you’re not sure why that works, do the algebra to simplify those four </a:t>
            </a:r>
            <a:r>
              <a:rPr lang="en-US" sz="1200" kern="1200" dirty="0" err="1" smtClean="0">
                <a:solidFill>
                  <a:srgbClr val="000000"/>
                </a:solidFill>
                <a:effectLst/>
                <a:latin typeface="Times New Roman" pitchFamily="18" charset="0"/>
                <a:ea typeface="+mn-ea"/>
                <a:cs typeface="+mn-cs"/>
              </a:rPr>
              <a:t>minterms</a:t>
            </a:r>
            <a:r>
              <a:rPr lang="en-US" sz="1200" kern="1200" dirty="0" smtClean="0">
                <a:solidFill>
                  <a:srgbClr val="000000"/>
                </a:solidFill>
                <a:effectLst/>
                <a:latin typeface="Times New Roman" pitchFamily="18" charset="0"/>
                <a:ea typeface="+mn-ea"/>
                <a:cs typeface="+mn-cs"/>
              </a:rPr>
              <a:t>, and see that you get the same result.</a:t>
            </a:r>
          </a:p>
          <a:p>
            <a:pPr defTabSz="914400"/>
            <a:endParaRPr lang="en-US" dirty="0" smtClean="0"/>
          </a:p>
        </p:txBody>
      </p:sp>
    </p:spTree>
    <p:extLst>
      <p:ext uri="{BB962C8B-B14F-4D97-AF65-F5344CB8AC3E}">
        <p14:creationId xmlns:p14="http://schemas.microsoft.com/office/powerpoint/2010/main" val="331871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9pPr>
          </a:lstStyle>
          <a:p>
            <a:pPr eaLnBrk="1" hangingPunct="1"/>
            <a:fld id="{DA254D32-65DB-4B92-950B-AC71961EF247}" type="slidenum">
              <a:rPr lang="en-GB" smtClean="0">
                <a:solidFill>
                  <a:srgbClr val="000000"/>
                </a:solidFill>
                <a:latin typeface="Tahoma" pitchFamily="34" charset="0"/>
              </a:rPr>
              <a:pPr eaLnBrk="1" hangingPunct="1"/>
              <a:t>2</a:t>
            </a:fld>
            <a:endParaRPr lang="en-GB" smtClean="0">
              <a:solidFill>
                <a:srgbClr val="000000"/>
              </a:solidFill>
              <a:latin typeface="Tahoma" pitchFamily="34" charset="0"/>
            </a:endParaRPr>
          </a:p>
        </p:txBody>
      </p:sp>
      <p:sp>
        <p:nvSpPr>
          <p:cNvPr id="25603" name="Rectangle 2"/>
          <p:cNvSpPr>
            <a:spLocks noGrp="1" noRot="1" noChangeAspect="1" noChangeArrowheads="1" noTextEdit="1"/>
          </p:cNvSpPr>
          <p:nvPr>
            <p:ph type="sldImg"/>
          </p:nvPr>
        </p:nvSpPr>
        <p:spPr>
          <a:xfrm>
            <a:off x="1244600" y="708025"/>
            <a:ext cx="4827588" cy="3621088"/>
          </a:xfrm>
          <a:ln/>
        </p:spPr>
      </p:sp>
      <p:sp>
        <p:nvSpPr>
          <p:cNvPr id="25604" name="Rectangle 3"/>
          <p:cNvSpPr>
            <a:spLocks noGrp="1" noChangeArrowheads="1"/>
          </p:cNvSpPr>
          <p:nvPr>
            <p:ph type="body" idx="1"/>
          </p:nvPr>
        </p:nvSpPr>
        <p:spPr>
          <a:xfrm>
            <a:off x="954088" y="4564063"/>
            <a:ext cx="5407025" cy="4329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lvl="0"/>
            <a:r>
              <a:rPr lang="en-US" sz="1200" kern="1200" dirty="0" smtClean="0">
                <a:solidFill>
                  <a:srgbClr val="000000"/>
                </a:solidFill>
                <a:effectLst/>
                <a:latin typeface="Times New Roman" pitchFamily="18" charset="0"/>
                <a:ea typeface="+mn-ea"/>
                <a:cs typeface="+mn-cs"/>
              </a:rPr>
              <a:t>We can find optimal 2-level circuits using algebra, but it can be difficult. There is no set procedure for how to manipulate the Boolean function, and it is not always obvious if you’ve found an optimal solution.</a:t>
            </a:r>
          </a:p>
          <a:p>
            <a:pPr lvl="0"/>
            <a:endParaRPr lang="en-US" sz="1200" kern="1200" dirty="0" smtClean="0">
              <a:solidFill>
                <a:srgbClr val="000000"/>
              </a:solidFill>
              <a:effectLst/>
              <a:latin typeface="Times New Roman" pitchFamily="18" charset="0"/>
              <a:ea typeface="+mn-ea"/>
              <a:cs typeface="+mn-cs"/>
            </a:endParaRPr>
          </a:p>
          <a:p>
            <a:pPr lvl="0"/>
            <a:r>
              <a:rPr lang="en-US" sz="1200" kern="1200" dirty="0" smtClean="0">
                <a:solidFill>
                  <a:srgbClr val="000000"/>
                </a:solidFill>
                <a:effectLst/>
                <a:latin typeface="Times New Roman" pitchFamily="18" charset="0"/>
                <a:ea typeface="+mn-ea"/>
                <a:cs typeface="+mn-cs"/>
              </a:rPr>
              <a:t>The </a:t>
            </a:r>
            <a:r>
              <a:rPr lang="en-US" sz="1200" kern="1200" dirty="0" err="1" smtClean="0">
                <a:solidFill>
                  <a:srgbClr val="000000"/>
                </a:solidFill>
                <a:effectLst/>
                <a:latin typeface="Times New Roman" pitchFamily="18" charset="0"/>
                <a:ea typeface="+mn-ea"/>
                <a:cs typeface="+mn-cs"/>
              </a:rPr>
              <a:t>Karnaugh</a:t>
            </a:r>
            <a:r>
              <a:rPr lang="en-US" sz="1200" kern="1200" dirty="0" smtClean="0">
                <a:solidFill>
                  <a:srgbClr val="000000"/>
                </a:solidFill>
                <a:effectLst/>
                <a:latin typeface="Times New Roman" pitchFamily="18" charset="0"/>
                <a:ea typeface="+mn-ea"/>
                <a:cs typeface="+mn-cs"/>
              </a:rPr>
              <a:t> map (commonly referred to as a K-map) is a visual method for finding an optimal solution. The K-map has exactly the same information as the truth table, but organized in a way that makes it simple to identify which </a:t>
            </a:r>
            <a:r>
              <a:rPr lang="en-US" sz="1200" kern="1200" dirty="0" err="1" smtClean="0">
                <a:solidFill>
                  <a:srgbClr val="000000"/>
                </a:solidFill>
                <a:effectLst/>
                <a:latin typeface="Times New Roman" pitchFamily="18" charset="0"/>
                <a:ea typeface="+mn-ea"/>
                <a:cs typeface="+mn-cs"/>
              </a:rPr>
              <a:t>minterms</a:t>
            </a:r>
            <a:r>
              <a:rPr lang="en-US" sz="1200" kern="1200" dirty="0" smtClean="0">
                <a:solidFill>
                  <a:srgbClr val="000000"/>
                </a:solidFill>
                <a:effectLst/>
                <a:latin typeface="Times New Roman" pitchFamily="18" charset="0"/>
                <a:ea typeface="+mn-ea"/>
                <a:cs typeface="+mn-cs"/>
              </a:rPr>
              <a:t> should be combined to create optimal terms. As we’ll see, K-maps actually apply Boolean algebra simplifications to do this. </a:t>
            </a:r>
            <a:br>
              <a:rPr lang="en-US" sz="1200" kern="1200" dirty="0" smtClean="0">
                <a:solidFill>
                  <a:srgbClr val="000000"/>
                </a:solidFill>
                <a:effectLst/>
                <a:latin typeface="Times New Roman" pitchFamily="18" charset="0"/>
                <a:ea typeface="+mn-ea"/>
                <a:cs typeface="+mn-cs"/>
              </a:rPr>
            </a:br>
            <a:endParaRPr lang="en-US" sz="1200" kern="1200" dirty="0" smtClean="0">
              <a:solidFill>
                <a:srgbClr val="000000"/>
              </a:solidFill>
              <a:effectLst/>
              <a:latin typeface="Times New Roman" pitchFamily="18" charset="0"/>
              <a:ea typeface="+mn-ea"/>
              <a:cs typeface="+mn-cs"/>
            </a:endParaRPr>
          </a:p>
          <a:p>
            <a:pPr lvl="0"/>
            <a:r>
              <a:rPr lang="en-US" sz="1200" kern="1200" dirty="0" smtClean="0">
                <a:solidFill>
                  <a:srgbClr val="000000"/>
                </a:solidFill>
                <a:effectLst/>
                <a:latin typeface="Times New Roman" pitchFamily="18" charset="0"/>
                <a:ea typeface="+mn-ea"/>
                <a:cs typeface="+mn-cs"/>
              </a:rPr>
              <a:t>However, K-maps are generally limited to minimizing functions of up to 4 variables—we’ll show you why later in this video.</a:t>
            </a:r>
          </a:p>
          <a:p>
            <a:pPr defTabSz="914400"/>
            <a:endParaRPr lang="en-US" dirty="0" smtClean="0"/>
          </a:p>
        </p:txBody>
      </p:sp>
    </p:spTree>
    <p:extLst>
      <p:ext uri="{BB962C8B-B14F-4D97-AF65-F5344CB8AC3E}">
        <p14:creationId xmlns:p14="http://schemas.microsoft.com/office/powerpoint/2010/main" val="2266703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rgbClr val="000000"/>
                </a:solidFill>
                <a:effectLst/>
                <a:latin typeface="Times New Roman" pitchFamily="18" charset="0"/>
                <a:ea typeface="+mn-ea"/>
                <a:cs typeface="+mn-cs"/>
              </a:rPr>
              <a:t>For 5 or 6 variables, we need to expand the K-map to three dimensions. To go beyond 6 variables, we would need four dimensions. Anyone want to work with a hypercube K-map…? </a:t>
            </a:r>
          </a:p>
          <a:p>
            <a:pPr lvl="0"/>
            <a:r>
              <a:rPr lang="en-US" sz="1200" kern="1200" dirty="0" smtClean="0">
                <a:solidFill>
                  <a:srgbClr val="000000"/>
                </a:solidFill>
                <a:effectLst/>
                <a:latin typeface="Times New Roman" pitchFamily="18" charset="0"/>
                <a:ea typeface="+mn-ea"/>
                <a:cs typeface="+mn-cs"/>
              </a:rPr>
              <a:t/>
            </a:r>
            <a:br>
              <a:rPr lang="en-US" sz="1200" kern="1200" dirty="0" smtClean="0">
                <a:solidFill>
                  <a:srgbClr val="000000"/>
                </a:solidFill>
                <a:effectLst/>
                <a:latin typeface="Times New Roman" pitchFamily="18" charset="0"/>
                <a:ea typeface="+mn-ea"/>
                <a:cs typeface="+mn-cs"/>
              </a:rPr>
            </a:br>
            <a:r>
              <a:rPr lang="en-US" sz="1200" kern="1200" dirty="0" smtClean="0">
                <a:solidFill>
                  <a:srgbClr val="000000"/>
                </a:solidFill>
                <a:effectLst/>
                <a:latin typeface="Times New Roman" pitchFamily="18" charset="0"/>
                <a:ea typeface="+mn-ea"/>
                <a:cs typeface="+mn-cs"/>
              </a:rPr>
              <a:t>Even a three-dimensional map is tough to use, so we would optimize this function using a computer program based on tabular methods or other algorithms. In this class, we’ll only use K-maps with at most four variables. </a:t>
            </a:r>
          </a:p>
          <a:p>
            <a:r>
              <a:rPr lang="en-US" sz="1200" kern="1200" dirty="0" smtClean="0">
                <a:solidFill>
                  <a:srgbClr val="000000"/>
                </a:solidFill>
                <a:effectLst/>
                <a:latin typeface="Times New Roman" pitchFamily="18" charset="0"/>
                <a:ea typeface="+mn-ea"/>
                <a:cs typeface="+mn-cs"/>
              </a:rPr>
              <a:t> </a:t>
            </a:r>
          </a:p>
          <a:p>
            <a:endParaRPr lang="en-US" dirty="0"/>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20</a:t>
            </a:fld>
            <a:endParaRPr lang="en-GB"/>
          </a:p>
        </p:txBody>
      </p:sp>
    </p:spTree>
    <p:extLst>
      <p:ext uri="{BB962C8B-B14F-4D97-AF65-F5344CB8AC3E}">
        <p14:creationId xmlns:p14="http://schemas.microsoft.com/office/powerpoint/2010/main" val="260051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9pPr>
          </a:lstStyle>
          <a:p>
            <a:pPr eaLnBrk="1" hangingPunct="1"/>
            <a:fld id="{FE813898-9DD4-4FF9-87A5-4ADFD7A868C7}" type="slidenum">
              <a:rPr lang="en-GB" smtClean="0">
                <a:solidFill>
                  <a:srgbClr val="000000"/>
                </a:solidFill>
                <a:latin typeface="Tahoma" pitchFamily="34" charset="0"/>
              </a:rPr>
              <a:pPr eaLnBrk="1" hangingPunct="1"/>
              <a:t>21</a:t>
            </a:fld>
            <a:endParaRPr lang="en-GB" smtClean="0">
              <a:solidFill>
                <a:srgbClr val="000000"/>
              </a:solidFill>
              <a:latin typeface="Tahoma" pitchFamily="34" charset="0"/>
            </a:endParaRPr>
          </a:p>
        </p:txBody>
      </p:sp>
      <p:sp>
        <p:nvSpPr>
          <p:cNvPr id="24579" name="Text Box 1"/>
          <p:cNvSpPr txBox="1">
            <a:spLocks noChangeArrowheads="1"/>
          </p:cNvSpPr>
          <p:nvPr/>
        </p:nvSpPr>
        <p:spPr bwMode="auto">
          <a:xfrm>
            <a:off x="1244600" y="708025"/>
            <a:ext cx="4827588" cy="3621088"/>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endParaRPr lang="en-US"/>
          </a:p>
        </p:txBody>
      </p:sp>
      <p:sp>
        <p:nvSpPr>
          <p:cNvPr id="24580" name="Rectangle 2"/>
          <p:cNvSpPr>
            <a:spLocks noGrp="1" noChangeArrowheads="1"/>
          </p:cNvSpPr>
          <p:nvPr>
            <p:ph type="body"/>
          </p:nvPr>
        </p:nvSpPr>
        <p:spPr>
          <a:xfrm>
            <a:off x="954088" y="4564063"/>
            <a:ext cx="5402262" cy="4325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n-US" sz="1200" kern="1200" dirty="0" smtClean="0">
                <a:solidFill>
                  <a:srgbClr val="000000"/>
                </a:solidFill>
                <a:effectLst/>
                <a:latin typeface="Times New Roman" pitchFamily="18" charset="0"/>
                <a:ea typeface="+mn-ea"/>
                <a:cs typeface="+mn-cs"/>
              </a:rPr>
              <a:t>This concludes </a:t>
            </a:r>
            <a:r>
              <a:rPr lang="en-US" sz="1200" kern="1200" smtClean="0">
                <a:solidFill>
                  <a:srgbClr val="000000"/>
                </a:solidFill>
                <a:effectLst/>
                <a:latin typeface="Times New Roman" pitchFamily="18" charset="0"/>
                <a:ea typeface="+mn-ea"/>
                <a:cs typeface="+mn-cs"/>
              </a:rPr>
              <a:t>our </a:t>
            </a:r>
            <a:r>
              <a:rPr lang="en-US" sz="1200" kern="1200" smtClean="0">
                <a:solidFill>
                  <a:srgbClr val="000000"/>
                </a:solidFill>
                <a:effectLst/>
                <a:latin typeface="Times New Roman" pitchFamily="18" charset="0"/>
                <a:ea typeface="+mn-ea"/>
                <a:cs typeface="+mn-cs"/>
              </a:rPr>
              <a:t>introduction to </a:t>
            </a:r>
            <a:r>
              <a:rPr lang="en-US" sz="1200" kern="1200" dirty="0" smtClean="0">
                <a:solidFill>
                  <a:srgbClr val="000000"/>
                </a:solidFill>
                <a:effectLst/>
                <a:latin typeface="Times New Roman" pitchFamily="18" charset="0"/>
                <a:ea typeface="+mn-ea"/>
                <a:cs typeface="+mn-cs"/>
              </a:rPr>
              <a:t>K-maps.</a:t>
            </a:r>
            <a:endParaRPr lang="en-US" dirty="0" smtClean="0"/>
          </a:p>
        </p:txBody>
      </p:sp>
    </p:spTree>
    <p:extLst>
      <p:ext uri="{BB962C8B-B14F-4D97-AF65-F5344CB8AC3E}">
        <p14:creationId xmlns:p14="http://schemas.microsoft.com/office/powerpoint/2010/main" val="1388417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The K-map is organized so that any </a:t>
            </a:r>
            <a:r>
              <a:rPr lang="en-US" sz="1200" kern="1200" dirty="0" err="1" smtClean="0">
                <a:solidFill>
                  <a:srgbClr val="000000"/>
                </a:solidFill>
                <a:effectLst/>
                <a:latin typeface="Times New Roman" pitchFamily="18" charset="0"/>
                <a:ea typeface="+mn-ea"/>
                <a:cs typeface="+mn-cs"/>
              </a:rPr>
              <a:t>minterms</a:t>
            </a:r>
            <a:r>
              <a:rPr lang="en-US" sz="1200" kern="1200" dirty="0" smtClean="0">
                <a:solidFill>
                  <a:srgbClr val="000000"/>
                </a:solidFill>
                <a:effectLst/>
                <a:latin typeface="Times New Roman" pitchFamily="18" charset="0"/>
                <a:ea typeface="+mn-ea"/>
                <a:cs typeface="+mn-cs"/>
              </a:rPr>
              <a:t> that can be combined by factoring are adjacent to each other in the map. The K-map also inherently identifies which </a:t>
            </a:r>
            <a:r>
              <a:rPr lang="en-US" sz="1200" kern="1200" dirty="0" err="1" smtClean="0">
                <a:solidFill>
                  <a:srgbClr val="000000"/>
                </a:solidFill>
                <a:effectLst/>
                <a:latin typeface="Times New Roman" pitchFamily="18" charset="0"/>
                <a:ea typeface="+mn-ea"/>
                <a:cs typeface="+mn-cs"/>
              </a:rPr>
              <a:t>minterm</a:t>
            </a:r>
            <a:r>
              <a:rPr lang="en-US" sz="1200" kern="1200" dirty="0" smtClean="0">
                <a:solidFill>
                  <a:srgbClr val="000000"/>
                </a:solidFill>
                <a:effectLst/>
                <a:latin typeface="Times New Roman" pitchFamily="18" charset="0"/>
                <a:ea typeface="+mn-ea"/>
                <a:cs typeface="+mn-cs"/>
              </a:rPr>
              <a:t>(s) need to be replicated to aid in factoring.</a:t>
            </a:r>
            <a:r>
              <a:rPr lang="en-US" sz="1200" kern="1200" baseline="0" dirty="0" smtClean="0">
                <a:solidFill>
                  <a:srgbClr val="000000"/>
                </a:solidFill>
                <a:effectLst/>
                <a:latin typeface="Times New Roman" pitchFamily="18" charset="0"/>
                <a:ea typeface="+mn-ea"/>
                <a:cs typeface="+mn-cs"/>
              </a:rPr>
              <a:t> </a:t>
            </a:r>
            <a:r>
              <a:rPr lang="en-US" sz="1200" kern="1200" dirty="0" smtClean="0">
                <a:solidFill>
                  <a:srgbClr val="000000"/>
                </a:solidFill>
                <a:effectLst/>
                <a:latin typeface="Times New Roman" pitchFamily="18" charset="0"/>
                <a:ea typeface="+mn-ea"/>
                <a:cs typeface="+mn-cs"/>
              </a:rPr>
              <a:t>The function on the left can be minimized with straightforward factoring. However, to fully simplify the function on the right, you need to recognize that the LM term must be replicated. This hard to see, especially if there are lots of terms in the function. The K-map will help us identify both of these situations. Later in the video, we’ll re-examine the function at right and show how it is much easier to find the solution using a K-map.</a:t>
            </a:r>
          </a:p>
          <a:p>
            <a:endParaRPr lang="en-US" dirty="0"/>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3</a:t>
            </a:fld>
            <a:endParaRPr lang="en-GB"/>
          </a:p>
        </p:txBody>
      </p:sp>
    </p:spTree>
    <p:extLst>
      <p:ext uri="{BB962C8B-B14F-4D97-AF65-F5344CB8AC3E}">
        <p14:creationId xmlns:p14="http://schemas.microsoft.com/office/powerpoint/2010/main" val="2731370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9pPr>
          </a:lstStyle>
          <a:p>
            <a:pPr eaLnBrk="1" hangingPunct="1"/>
            <a:fld id="{C64D593E-2033-4278-92B9-E6E236C68762}" type="slidenum">
              <a:rPr lang="en-GB" smtClean="0">
                <a:solidFill>
                  <a:srgbClr val="000000"/>
                </a:solidFill>
                <a:latin typeface="Tahoma" pitchFamily="34" charset="0"/>
              </a:rPr>
              <a:pPr eaLnBrk="1" hangingPunct="1"/>
              <a:t>4</a:t>
            </a:fld>
            <a:endParaRPr lang="en-GB" smtClean="0">
              <a:solidFill>
                <a:srgbClr val="000000"/>
              </a:solidFill>
              <a:latin typeface="Tahoma" pitchFamily="34" charset="0"/>
            </a:endParaRPr>
          </a:p>
        </p:txBody>
      </p:sp>
      <p:sp>
        <p:nvSpPr>
          <p:cNvPr id="26627" name="Rectangle 2"/>
          <p:cNvSpPr>
            <a:spLocks noGrp="1" noRot="1" noChangeAspect="1" noChangeArrowheads="1" noTextEdit="1"/>
          </p:cNvSpPr>
          <p:nvPr>
            <p:ph type="sldImg"/>
          </p:nvPr>
        </p:nvSpPr>
        <p:spPr>
          <a:xfrm>
            <a:off x="1244600" y="708025"/>
            <a:ext cx="4827588" cy="3621088"/>
          </a:xfrm>
          <a:ln/>
        </p:spPr>
      </p:sp>
      <p:sp>
        <p:nvSpPr>
          <p:cNvPr id="26628" name="Rectangle 3"/>
          <p:cNvSpPr>
            <a:spLocks noGrp="1" noChangeArrowheads="1"/>
          </p:cNvSpPr>
          <p:nvPr>
            <p:ph type="body" idx="1"/>
          </p:nvPr>
        </p:nvSpPr>
        <p:spPr>
          <a:xfrm>
            <a:off x="954088" y="4564063"/>
            <a:ext cx="5407025" cy="4329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A 2-variable function has a truth table with 4 rows, and 4 possible </a:t>
            </a:r>
            <a:r>
              <a:rPr lang="en-US" sz="1200" kern="1200" dirty="0" err="1" smtClean="0">
                <a:solidFill>
                  <a:srgbClr val="000000"/>
                </a:solidFill>
                <a:effectLst/>
                <a:latin typeface="Times New Roman" pitchFamily="18" charset="0"/>
                <a:ea typeface="+mn-ea"/>
                <a:cs typeface="+mn-cs"/>
              </a:rPr>
              <a:t>minterms</a:t>
            </a:r>
            <a:r>
              <a:rPr lang="en-US" sz="1200" kern="1200" dirty="0" smtClean="0">
                <a:solidFill>
                  <a:srgbClr val="000000"/>
                </a:solidFill>
                <a:effectLst/>
                <a:latin typeface="Times New Roman" pitchFamily="18" charset="0"/>
                <a:ea typeface="+mn-ea"/>
                <a:cs typeface="+mn-cs"/>
              </a:rPr>
              <a:t>. </a:t>
            </a:r>
            <a:br>
              <a:rPr lang="en-US" sz="1200" kern="1200" dirty="0" smtClean="0">
                <a:solidFill>
                  <a:srgbClr val="000000"/>
                </a:solidFill>
                <a:effectLst/>
                <a:latin typeface="Times New Roman" pitchFamily="18" charset="0"/>
                <a:ea typeface="+mn-ea"/>
                <a:cs typeface="+mn-cs"/>
              </a:rPr>
            </a:br>
            <a:r>
              <a:rPr lang="en-US" sz="1200" kern="1200" dirty="0" smtClean="0">
                <a:solidFill>
                  <a:srgbClr val="000000"/>
                </a:solidFill>
                <a:effectLst/>
                <a:latin typeface="Times New Roman" pitchFamily="18" charset="0"/>
                <a:ea typeface="+mn-ea"/>
                <a:cs typeface="+mn-cs"/>
              </a:rPr>
              <a:t>So, a 2-variable K-map has 4 squares.</a:t>
            </a:r>
          </a:p>
          <a:p>
            <a:pPr marL="0" marR="0" lvl="0" indent="0" algn="l" defTabSz="9144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sz="1200" kern="1200" dirty="0" smtClean="0">
              <a:solidFill>
                <a:srgbClr val="000000"/>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The axes are labeled with the possible values for X and Y, and the truth table information from each row is copied into it. In other words, we’ve converted the table into a grid, and the bits of the </a:t>
            </a:r>
            <a:r>
              <a:rPr lang="en-US" sz="1200" kern="1200" dirty="0" err="1" smtClean="0">
                <a:solidFill>
                  <a:srgbClr val="000000"/>
                </a:solidFill>
                <a:effectLst/>
                <a:latin typeface="Times New Roman" pitchFamily="18" charset="0"/>
                <a:ea typeface="+mn-ea"/>
                <a:cs typeface="+mn-cs"/>
              </a:rPr>
              <a:t>minterm</a:t>
            </a:r>
            <a:r>
              <a:rPr lang="en-US" sz="1200" kern="1200" dirty="0" smtClean="0">
                <a:solidFill>
                  <a:srgbClr val="000000"/>
                </a:solidFill>
                <a:effectLst/>
                <a:latin typeface="Times New Roman" pitchFamily="18" charset="0"/>
                <a:ea typeface="+mn-ea"/>
                <a:cs typeface="+mn-cs"/>
              </a:rPr>
              <a:t> index are the coordinates. </a:t>
            </a:r>
            <a:r>
              <a:rPr lang="en-US" sz="1200" kern="1200" dirty="0" err="1" smtClean="0">
                <a:solidFill>
                  <a:srgbClr val="000000"/>
                </a:solidFill>
                <a:effectLst/>
                <a:latin typeface="Times New Roman" pitchFamily="18" charset="0"/>
                <a:ea typeface="+mn-ea"/>
                <a:cs typeface="+mn-cs"/>
              </a:rPr>
              <a:t>Minterm</a:t>
            </a:r>
            <a:r>
              <a:rPr lang="en-US" sz="1200" kern="1200" dirty="0" smtClean="0">
                <a:solidFill>
                  <a:srgbClr val="000000"/>
                </a:solidFill>
                <a:effectLst/>
                <a:latin typeface="Times New Roman" pitchFamily="18" charset="0"/>
                <a:ea typeface="+mn-ea"/>
                <a:cs typeface="+mn-cs"/>
              </a:rPr>
              <a:t> m2 is located in the box where X=1 and Y=0. If there is a 1 in a square, it means the function contains the corresponding </a:t>
            </a:r>
            <a:r>
              <a:rPr lang="en-US" sz="1200" kern="1200" dirty="0" err="1" smtClean="0">
                <a:solidFill>
                  <a:srgbClr val="000000"/>
                </a:solidFill>
                <a:effectLst/>
                <a:latin typeface="Times New Roman" pitchFamily="18" charset="0"/>
                <a:ea typeface="+mn-ea"/>
                <a:cs typeface="+mn-cs"/>
              </a:rPr>
              <a:t>minterm</a:t>
            </a:r>
            <a:r>
              <a:rPr lang="en-US" sz="1200" kern="1200" dirty="0" smtClean="0">
                <a:solidFill>
                  <a:srgbClr val="000000"/>
                </a:solidFill>
                <a:effectLst/>
                <a:latin typeface="Times New Roman" pitchFamily="18" charset="0"/>
                <a:ea typeface="+mn-ea"/>
                <a:cs typeface="+mn-cs"/>
              </a:rPr>
              <a:t>.</a:t>
            </a:r>
          </a:p>
          <a:p>
            <a:pPr marL="0" marR="0" lvl="0" indent="0" algn="l" defTabSz="9144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sz="1200" kern="1200" dirty="0" smtClean="0">
              <a:solidFill>
                <a:srgbClr val="000000"/>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Notice that any two squares that are either horizontally or vertically adjacent represent </a:t>
            </a:r>
            <a:r>
              <a:rPr lang="en-US" sz="1200" kern="1200" dirty="0" err="1" smtClean="0">
                <a:solidFill>
                  <a:srgbClr val="000000"/>
                </a:solidFill>
                <a:effectLst/>
                <a:latin typeface="Times New Roman" pitchFamily="18" charset="0"/>
                <a:ea typeface="+mn-ea"/>
                <a:cs typeface="+mn-cs"/>
              </a:rPr>
              <a:t>minterms</a:t>
            </a:r>
            <a:r>
              <a:rPr lang="en-US" sz="1200" kern="1200" dirty="0" smtClean="0">
                <a:solidFill>
                  <a:srgbClr val="000000"/>
                </a:solidFill>
                <a:effectLst/>
                <a:latin typeface="Times New Roman" pitchFamily="18" charset="0"/>
                <a:ea typeface="+mn-ea"/>
                <a:cs typeface="+mn-cs"/>
              </a:rPr>
              <a:t> that differ by exactly 1 literal. This means we can combine adjacent </a:t>
            </a:r>
            <a:r>
              <a:rPr lang="en-US" sz="1200" kern="1200" dirty="0" err="1" smtClean="0">
                <a:solidFill>
                  <a:srgbClr val="000000"/>
                </a:solidFill>
                <a:effectLst/>
                <a:latin typeface="Times New Roman" pitchFamily="18" charset="0"/>
                <a:ea typeface="+mn-ea"/>
                <a:cs typeface="+mn-cs"/>
              </a:rPr>
              <a:t>minterms</a:t>
            </a:r>
            <a:r>
              <a:rPr lang="en-US" sz="1200" kern="1200" dirty="0" smtClean="0">
                <a:solidFill>
                  <a:srgbClr val="000000"/>
                </a:solidFill>
                <a:effectLst/>
                <a:latin typeface="Times New Roman" pitchFamily="18" charset="0"/>
                <a:ea typeface="+mn-ea"/>
                <a:cs typeface="+mn-cs"/>
              </a:rPr>
              <a:t> by factoring the part they have in common.</a:t>
            </a:r>
          </a:p>
        </p:txBody>
      </p:sp>
    </p:spTree>
    <p:extLst>
      <p:ext uri="{BB962C8B-B14F-4D97-AF65-F5344CB8AC3E}">
        <p14:creationId xmlns:p14="http://schemas.microsoft.com/office/powerpoint/2010/main" val="1292250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rgbClr val="000000"/>
                </a:solidFill>
                <a:effectLst/>
                <a:latin typeface="Times New Roman" pitchFamily="18" charset="0"/>
                <a:ea typeface="+mn-ea"/>
                <a:cs typeface="+mn-cs"/>
              </a:rPr>
              <a:t>To use a K-map, we first populate it from the truth table.</a:t>
            </a:r>
            <a:endParaRPr lang="en-US" sz="1200" kern="1200" dirty="0">
              <a:solidFill>
                <a:srgbClr val="000000"/>
              </a:solidFill>
              <a:effectLst/>
              <a:latin typeface="Times New Roman" pitchFamily="18" charset="0"/>
              <a:ea typeface="+mn-ea"/>
              <a:cs typeface="+mn-cs"/>
            </a:endParaRPr>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5</a:t>
            </a:fld>
            <a:endParaRPr lang="en-GB"/>
          </a:p>
        </p:txBody>
      </p:sp>
    </p:spTree>
    <p:extLst>
      <p:ext uri="{BB962C8B-B14F-4D97-AF65-F5344CB8AC3E}">
        <p14:creationId xmlns:p14="http://schemas.microsoft.com/office/powerpoint/2010/main" val="1301801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In this example, the function has two </a:t>
            </a:r>
            <a:r>
              <a:rPr lang="en-US" sz="1200" kern="1200" dirty="0" err="1" smtClean="0">
                <a:solidFill>
                  <a:srgbClr val="000000"/>
                </a:solidFill>
                <a:effectLst/>
                <a:latin typeface="Times New Roman" pitchFamily="18" charset="0"/>
                <a:ea typeface="+mn-ea"/>
                <a:cs typeface="+mn-cs"/>
              </a:rPr>
              <a:t>minterms</a:t>
            </a:r>
            <a:r>
              <a:rPr lang="en-US" sz="1200" kern="1200" dirty="0" smtClean="0">
                <a:solidFill>
                  <a:srgbClr val="000000"/>
                </a:solidFill>
                <a:effectLst/>
                <a:latin typeface="Times New Roman" pitchFamily="18" charset="0"/>
                <a:ea typeface="+mn-ea"/>
                <a:cs typeface="+mn-cs"/>
              </a:rPr>
              <a:t>, /A·B and A·B, that are in adjacent squares of the K-map. Since the two 1’s are adjacent in the K-map, we can group them and eliminate the literal that is different in the two </a:t>
            </a:r>
            <a:r>
              <a:rPr lang="en-US" sz="1200" kern="1200" dirty="0" err="1" smtClean="0">
                <a:solidFill>
                  <a:srgbClr val="000000"/>
                </a:solidFill>
                <a:effectLst/>
                <a:latin typeface="Times New Roman" pitchFamily="18" charset="0"/>
                <a:ea typeface="+mn-ea"/>
                <a:cs typeface="+mn-cs"/>
              </a:rPr>
              <a:t>minterms</a:t>
            </a:r>
            <a:r>
              <a:rPr lang="en-US" sz="1200" kern="1200" dirty="0" smtClean="0">
                <a:solidFill>
                  <a:srgbClr val="000000"/>
                </a:solidFill>
                <a:effectLst/>
                <a:latin typeface="Times New Roman" pitchFamily="18" charset="0"/>
                <a:ea typeface="+mn-ea"/>
                <a:cs typeface="+mn-cs"/>
              </a:rPr>
              <a:t>. </a:t>
            </a:r>
            <a:br>
              <a:rPr lang="en-US" sz="1200" kern="1200" dirty="0" smtClean="0">
                <a:solidFill>
                  <a:srgbClr val="000000"/>
                </a:solidFill>
                <a:effectLst/>
                <a:latin typeface="Times New Roman" pitchFamily="18" charset="0"/>
                <a:ea typeface="+mn-ea"/>
                <a:cs typeface="+mn-cs"/>
              </a:rPr>
            </a:br>
            <a:endParaRPr lang="en-US" sz="1200" kern="1200" dirty="0" smtClean="0">
              <a:solidFill>
                <a:srgbClr val="000000"/>
              </a:solidFill>
              <a:effectLst/>
              <a:latin typeface="Times New Roman" pitchFamily="18" charset="0"/>
              <a:ea typeface="+mn-ea"/>
              <a:cs typeface="+mn-cs"/>
            </a:endParaRPr>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Pause for a moment and prove to yourself that you would get the same result by factoring these two </a:t>
            </a:r>
            <a:r>
              <a:rPr lang="en-US" sz="1200" kern="1200" dirty="0" err="1" smtClean="0">
                <a:solidFill>
                  <a:srgbClr val="000000"/>
                </a:solidFill>
                <a:effectLst/>
                <a:latin typeface="Times New Roman" pitchFamily="18" charset="0"/>
                <a:ea typeface="+mn-ea"/>
                <a:cs typeface="+mn-cs"/>
              </a:rPr>
              <a:t>minterms</a:t>
            </a:r>
            <a:r>
              <a:rPr lang="en-US" sz="1200" kern="1200" dirty="0" smtClean="0">
                <a:solidFill>
                  <a:srgbClr val="000000"/>
                </a:solidFill>
                <a:effectLst/>
                <a:latin typeface="Times New Roman" pitchFamily="18" charset="0"/>
                <a:ea typeface="+mn-ea"/>
                <a:cs typeface="+mn-cs"/>
              </a:rPr>
              <a:t>.</a:t>
            </a:r>
          </a:p>
          <a:p>
            <a:endParaRPr lang="en-US" dirty="0"/>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6</a:t>
            </a:fld>
            <a:endParaRPr lang="en-GB"/>
          </a:p>
        </p:txBody>
      </p:sp>
    </p:spTree>
    <p:extLst>
      <p:ext uri="{BB962C8B-B14F-4D97-AF65-F5344CB8AC3E}">
        <p14:creationId xmlns:p14="http://schemas.microsoft.com/office/powerpoint/2010/main" val="3014712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In this example, the function also has two </a:t>
            </a:r>
            <a:r>
              <a:rPr lang="en-US" sz="1200" kern="1200" dirty="0" err="1" smtClean="0">
                <a:solidFill>
                  <a:srgbClr val="000000"/>
                </a:solidFill>
                <a:effectLst/>
                <a:latin typeface="Times New Roman" pitchFamily="18" charset="0"/>
                <a:ea typeface="+mn-ea"/>
                <a:cs typeface="+mn-cs"/>
              </a:rPr>
              <a:t>minterms</a:t>
            </a:r>
            <a:r>
              <a:rPr lang="en-US" sz="1200" kern="1200" dirty="0" smtClean="0">
                <a:solidFill>
                  <a:srgbClr val="000000"/>
                </a:solidFill>
                <a:effectLst/>
                <a:latin typeface="Times New Roman" pitchFamily="18" charset="0"/>
                <a:ea typeface="+mn-ea"/>
                <a:cs typeface="+mn-cs"/>
              </a:rPr>
              <a:t>, this time /A·B and A·/B.</a:t>
            </a:r>
            <a:r>
              <a:rPr lang="en-US" sz="1200" kern="1200" baseline="0" dirty="0" smtClean="0">
                <a:solidFill>
                  <a:srgbClr val="000000"/>
                </a:solidFill>
                <a:effectLst/>
                <a:latin typeface="Times New Roman" pitchFamily="18" charset="0"/>
                <a:ea typeface="+mn-ea"/>
                <a:cs typeface="+mn-cs"/>
              </a:rPr>
              <a:t> </a:t>
            </a:r>
            <a:r>
              <a:rPr lang="en-US" sz="1200" kern="1200" dirty="0" smtClean="0">
                <a:solidFill>
                  <a:srgbClr val="000000"/>
                </a:solidFill>
                <a:effectLst/>
                <a:latin typeface="Times New Roman" pitchFamily="18" charset="0"/>
                <a:ea typeface="+mn-ea"/>
                <a:cs typeface="+mn-cs"/>
              </a:rPr>
              <a:t>However, they are NOT in adjacent squares of the K-map, so the terms cannot be combined.</a:t>
            </a:r>
            <a:r>
              <a:rPr lang="en-US" sz="1200" kern="1200" baseline="0" dirty="0" smtClean="0">
                <a:solidFill>
                  <a:srgbClr val="000000"/>
                </a:solidFill>
                <a:effectLst/>
                <a:latin typeface="Times New Roman" pitchFamily="18" charset="0"/>
                <a:ea typeface="+mn-ea"/>
                <a:cs typeface="+mn-cs"/>
              </a:rPr>
              <a:t> T</a:t>
            </a:r>
            <a:r>
              <a:rPr lang="en-US" sz="1200" kern="1200" dirty="0" smtClean="0">
                <a:solidFill>
                  <a:srgbClr val="000000"/>
                </a:solidFill>
                <a:effectLst/>
                <a:latin typeface="Times New Roman" pitchFamily="18" charset="0"/>
                <a:ea typeface="+mn-ea"/>
                <a:cs typeface="+mn-cs"/>
              </a:rPr>
              <a:t>he largest groupings possible are each just a single </a:t>
            </a:r>
            <a:r>
              <a:rPr lang="en-US" sz="1200" kern="1200" dirty="0" err="1" smtClean="0">
                <a:solidFill>
                  <a:srgbClr val="000000"/>
                </a:solidFill>
                <a:effectLst/>
                <a:latin typeface="Times New Roman" pitchFamily="18" charset="0"/>
                <a:ea typeface="+mn-ea"/>
                <a:cs typeface="+mn-cs"/>
              </a:rPr>
              <a:t>minterm</a:t>
            </a:r>
            <a:r>
              <a:rPr lang="en-US" sz="1200" kern="1200" dirty="0" smtClean="0">
                <a:solidFill>
                  <a:srgbClr val="000000"/>
                </a:solidFill>
                <a:effectLst/>
                <a:latin typeface="Times New Roman" pitchFamily="18" charset="0"/>
                <a:ea typeface="+mn-ea"/>
                <a:cs typeface="+mn-cs"/>
              </a:rPr>
              <a:t>. </a:t>
            </a:r>
            <a:br>
              <a:rPr lang="en-US" sz="1200" kern="1200" dirty="0" smtClean="0">
                <a:solidFill>
                  <a:srgbClr val="000000"/>
                </a:solidFill>
                <a:effectLst/>
                <a:latin typeface="Times New Roman" pitchFamily="18" charset="0"/>
                <a:ea typeface="+mn-ea"/>
                <a:cs typeface="+mn-cs"/>
              </a:rPr>
            </a:br>
            <a:endParaRPr lang="en-US" sz="1200" kern="1200" dirty="0" smtClean="0">
              <a:solidFill>
                <a:srgbClr val="000000"/>
              </a:solidFill>
              <a:effectLst/>
              <a:latin typeface="Times New Roman" pitchFamily="18" charset="0"/>
              <a:ea typeface="+mn-ea"/>
              <a:cs typeface="+mn-cs"/>
            </a:endParaRPr>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So, the simplest form of this function is simply the sum of its </a:t>
            </a:r>
            <a:r>
              <a:rPr lang="en-US" sz="1200" kern="1200" dirty="0" err="1" smtClean="0">
                <a:solidFill>
                  <a:srgbClr val="000000"/>
                </a:solidFill>
                <a:effectLst/>
                <a:latin typeface="Times New Roman" pitchFamily="18" charset="0"/>
                <a:ea typeface="+mn-ea"/>
                <a:cs typeface="+mn-cs"/>
              </a:rPr>
              <a:t>minterms</a:t>
            </a:r>
            <a:r>
              <a:rPr lang="en-US" sz="1200" kern="1200" dirty="0" smtClean="0">
                <a:solidFill>
                  <a:srgbClr val="000000"/>
                </a:solidFill>
                <a:effectLst/>
                <a:latin typeface="Times New Roman" pitchFamily="18" charset="0"/>
                <a:ea typeface="+mn-ea"/>
                <a:cs typeface="+mn-cs"/>
              </a:rPr>
              <a:t>—no further minimization is possible.</a:t>
            </a:r>
          </a:p>
          <a:p>
            <a:endParaRPr lang="en-US" dirty="0"/>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7</a:t>
            </a:fld>
            <a:endParaRPr lang="en-GB"/>
          </a:p>
        </p:txBody>
      </p:sp>
    </p:spTree>
    <p:extLst>
      <p:ext uri="{BB962C8B-B14F-4D97-AF65-F5344CB8AC3E}">
        <p14:creationId xmlns:p14="http://schemas.microsoft.com/office/powerpoint/2010/main" val="2606227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We’ll go back to one of the earlier examples in this video to illustrate the relationship between K-map groupings and Boolean algebra. You might already recognize that the truth table is an OR gate, but let’s ignore that for now...</a:t>
            </a:r>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sz="1200" kern="1200" dirty="0" smtClean="0">
              <a:solidFill>
                <a:srgbClr val="000000"/>
              </a:solidFill>
              <a:effectLst/>
              <a:latin typeface="Times New Roman" pitchFamily="18" charset="0"/>
              <a:ea typeface="+mn-ea"/>
              <a:cs typeface="+mn-cs"/>
            </a:endParaRPr>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Using a K-map filled out from the truth table, you can see that there are two possible groupings, and directly find the optimized function Y = L + M.</a:t>
            </a:r>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sz="1200" kern="1200" baseline="0" dirty="0" smtClean="0">
              <a:solidFill>
                <a:srgbClr val="000000"/>
              </a:solidFill>
              <a:effectLst/>
              <a:latin typeface="Times New Roman" pitchFamily="18" charset="0"/>
              <a:ea typeface="+mn-ea"/>
              <a:cs typeface="+mn-cs"/>
            </a:endParaRPr>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To solve algebraically, we begin by writing the function as a sum of </a:t>
            </a:r>
            <a:r>
              <a:rPr lang="en-US" sz="1200" kern="1200" dirty="0" err="1" smtClean="0">
                <a:solidFill>
                  <a:srgbClr val="000000"/>
                </a:solidFill>
                <a:effectLst/>
                <a:latin typeface="Times New Roman" pitchFamily="18" charset="0"/>
                <a:ea typeface="+mn-ea"/>
                <a:cs typeface="+mn-cs"/>
              </a:rPr>
              <a:t>minterms</a:t>
            </a:r>
            <a:r>
              <a:rPr lang="en-US" sz="1200" i="1" kern="1200" dirty="0" smtClean="0">
                <a:solidFill>
                  <a:srgbClr val="000000"/>
                </a:solidFill>
                <a:effectLst/>
                <a:latin typeface="Times New Roman" pitchFamily="18" charset="0"/>
                <a:ea typeface="+mn-ea"/>
                <a:cs typeface="+mn-cs"/>
              </a:rPr>
              <a:t> </a:t>
            </a:r>
            <a:r>
              <a:rPr lang="en-US" sz="1200" kern="1200" dirty="0" smtClean="0">
                <a:solidFill>
                  <a:srgbClr val="000000"/>
                </a:solidFill>
                <a:effectLst/>
                <a:latin typeface="Times New Roman" pitchFamily="18" charset="0"/>
                <a:ea typeface="+mn-ea"/>
                <a:cs typeface="+mn-cs"/>
              </a:rPr>
              <a:t>based on the truth table. To factor this we need to OR in a redundant LM term and do the math to get the same answer as the K-map.</a:t>
            </a:r>
            <a:br>
              <a:rPr lang="en-US" sz="1200" kern="1200" dirty="0" smtClean="0">
                <a:solidFill>
                  <a:srgbClr val="000000"/>
                </a:solidFill>
                <a:effectLst/>
                <a:latin typeface="Times New Roman" pitchFamily="18" charset="0"/>
                <a:ea typeface="+mn-ea"/>
                <a:cs typeface="+mn-cs"/>
              </a:rPr>
            </a:br>
            <a:endParaRPr lang="en-US" sz="1200" kern="1200" dirty="0" smtClean="0">
              <a:solidFill>
                <a:srgbClr val="000000"/>
              </a:solidFill>
              <a:effectLst/>
              <a:latin typeface="Times New Roman" pitchFamily="18" charset="0"/>
              <a:ea typeface="+mn-ea"/>
              <a:cs typeface="+mn-cs"/>
            </a:endParaRPr>
          </a:p>
          <a:p>
            <a:pPr lvl="0"/>
            <a:r>
              <a:rPr lang="en-US" sz="1200" kern="1200" dirty="0" smtClean="0">
                <a:solidFill>
                  <a:srgbClr val="000000"/>
                </a:solidFill>
                <a:effectLst/>
                <a:latin typeface="Times New Roman" pitchFamily="18" charset="0"/>
                <a:ea typeface="+mn-ea"/>
                <a:cs typeface="+mn-cs"/>
              </a:rPr>
              <a:t>Note that the redundant </a:t>
            </a:r>
            <a:r>
              <a:rPr lang="en-US" sz="1200" kern="1200" dirty="0" err="1" smtClean="0">
                <a:solidFill>
                  <a:srgbClr val="000000"/>
                </a:solidFill>
                <a:effectLst/>
                <a:latin typeface="Times New Roman" pitchFamily="18" charset="0"/>
                <a:ea typeface="+mn-ea"/>
                <a:cs typeface="+mn-cs"/>
              </a:rPr>
              <a:t>minterm</a:t>
            </a:r>
            <a:r>
              <a:rPr lang="en-US" sz="1200" kern="1200" dirty="0" smtClean="0">
                <a:solidFill>
                  <a:srgbClr val="000000"/>
                </a:solidFill>
                <a:effectLst/>
                <a:latin typeface="Times New Roman" pitchFamily="18" charset="0"/>
                <a:ea typeface="+mn-ea"/>
                <a:cs typeface="+mn-cs"/>
              </a:rPr>
              <a:t> we needed was in fact the term that was grouped twice in the K-map – this is not a coincidence. We used the </a:t>
            </a:r>
            <a:r>
              <a:rPr lang="en-US" sz="1200" kern="1200" dirty="0" err="1" smtClean="0">
                <a:solidFill>
                  <a:srgbClr val="000000"/>
                </a:solidFill>
                <a:effectLst/>
                <a:latin typeface="Times New Roman" pitchFamily="18" charset="0"/>
                <a:ea typeface="+mn-ea"/>
                <a:cs typeface="+mn-cs"/>
              </a:rPr>
              <a:t>minterm</a:t>
            </a:r>
            <a:r>
              <a:rPr lang="en-US" sz="1200" kern="1200" dirty="0" smtClean="0">
                <a:solidFill>
                  <a:srgbClr val="000000"/>
                </a:solidFill>
                <a:effectLst/>
                <a:latin typeface="Times New Roman" pitchFamily="18" charset="0"/>
                <a:ea typeface="+mn-ea"/>
                <a:cs typeface="+mn-cs"/>
              </a:rPr>
              <a:t> twice in the K-map, just like we used it twice when optimizing algebraically.</a:t>
            </a:r>
          </a:p>
          <a:p>
            <a:endParaRPr lang="en-US" sz="1200" kern="1200" dirty="0" smtClean="0">
              <a:solidFill>
                <a:srgbClr val="000000"/>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8</a:t>
            </a:fld>
            <a:endParaRPr lang="en-GB"/>
          </a:p>
        </p:txBody>
      </p:sp>
    </p:spTree>
    <p:extLst>
      <p:ext uri="{BB962C8B-B14F-4D97-AF65-F5344CB8AC3E}">
        <p14:creationId xmlns:p14="http://schemas.microsoft.com/office/powerpoint/2010/main" val="3852573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What makes K-maps work is the fact that the </a:t>
            </a:r>
            <a:r>
              <a:rPr lang="en-US" sz="1200" kern="1200" dirty="0" err="1" smtClean="0">
                <a:solidFill>
                  <a:srgbClr val="000000"/>
                </a:solidFill>
                <a:effectLst/>
                <a:latin typeface="Times New Roman" pitchFamily="18" charset="0"/>
                <a:ea typeface="+mn-ea"/>
                <a:cs typeface="+mn-cs"/>
              </a:rPr>
              <a:t>minterms</a:t>
            </a:r>
            <a:r>
              <a:rPr lang="en-US" sz="1200" kern="1200" dirty="0" smtClean="0">
                <a:solidFill>
                  <a:srgbClr val="000000"/>
                </a:solidFill>
                <a:effectLst/>
                <a:latin typeface="Times New Roman" pitchFamily="18" charset="0"/>
                <a:ea typeface="+mn-ea"/>
                <a:cs typeface="+mn-cs"/>
              </a:rPr>
              <a:t> corresponding to adjacent squares only differ in one literal. To keep this true in large K-maps, we need to use a Gray code to label the axes. Actually, the 2-variable K-map also uses Gray code to label each axis, but you can’t tell because it’s just one bit. </a:t>
            </a:r>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
            </a:r>
            <a:br>
              <a:rPr lang="en-US" sz="1200" kern="1200" dirty="0" smtClean="0">
                <a:solidFill>
                  <a:srgbClr val="000000"/>
                </a:solidFill>
                <a:effectLst/>
                <a:latin typeface="Times New Roman" pitchFamily="18" charset="0"/>
                <a:ea typeface="+mn-ea"/>
                <a:cs typeface="+mn-cs"/>
              </a:rPr>
            </a:br>
            <a:r>
              <a:rPr lang="en-US" sz="1200" kern="1200" dirty="0" smtClean="0">
                <a:solidFill>
                  <a:srgbClr val="000000"/>
                </a:solidFill>
                <a:effectLst/>
                <a:latin typeface="Times New Roman" pitchFamily="18" charset="0"/>
                <a:ea typeface="+mn-ea"/>
                <a:cs typeface="+mn-cs"/>
              </a:rPr>
              <a:t>Gray code also means that the K-map “wraps around” at the edges – the first and last squares in any row or in any column are also adjacent. Keep that in mind as you use K-maps.</a:t>
            </a:r>
          </a:p>
          <a:p>
            <a:endParaRPr lang="en-US" dirty="0"/>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9</a:t>
            </a:fld>
            <a:endParaRPr lang="en-GB"/>
          </a:p>
        </p:txBody>
      </p:sp>
    </p:spTree>
    <p:extLst>
      <p:ext uri="{BB962C8B-B14F-4D97-AF65-F5344CB8AC3E}">
        <p14:creationId xmlns:p14="http://schemas.microsoft.com/office/powerpoint/2010/main" val="2464103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609600" y="2895600"/>
            <a:ext cx="8305800" cy="0"/>
          </a:xfrm>
          <a:prstGeom prst="line">
            <a:avLst/>
          </a:prstGeom>
          <a:noFill/>
          <a:ln w="5080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Text Box 6"/>
          <p:cNvSpPr txBox="1">
            <a:spLocks noChangeArrowheads="1"/>
          </p:cNvSpPr>
          <p:nvPr/>
        </p:nvSpPr>
        <p:spPr bwMode="auto">
          <a:xfrm>
            <a:off x="1355725" y="63611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defRPr/>
            </a:pPr>
            <a:endParaRPr lang="en-US" smtClean="0">
              <a:cs typeface="Arial" charset="0"/>
            </a:endParaRPr>
          </a:p>
        </p:txBody>
      </p:sp>
      <p:sp>
        <p:nvSpPr>
          <p:cNvPr id="86019" name="Rectangle 3"/>
          <p:cNvSpPr>
            <a:spLocks noGrp="1" noChangeArrowheads="1"/>
          </p:cNvSpPr>
          <p:nvPr>
            <p:ph type="ctrTitle"/>
          </p:nvPr>
        </p:nvSpPr>
        <p:spPr>
          <a:xfrm>
            <a:off x="609600" y="990600"/>
            <a:ext cx="8305800" cy="1905000"/>
          </a:xfrm>
        </p:spPr>
        <p:txBody>
          <a:bodyPr/>
          <a:lstStyle>
            <a:lvl1pPr algn="ctr">
              <a:defRPr/>
            </a:lvl1pPr>
          </a:lstStyle>
          <a:p>
            <a:r>
              <a:rPr lang="en-US" smtClean="0"/>
              <a:t>Click to edit Master title style</a:t>
            </a:r>
            <a:endParaRPr lang="en-US"/>
          </a:p>
        </p:txBody>
      </p:sp>
      <p:sp>
        <p:nvSpPr>
          <p:cNvPr id="86020" name="Rectangle 4"/>
          <p:cNvSpPr>
            <a:spLocks noGrp="1" noChangeArrowheads="1"/>
          </p:cNvSpPr>
          <p:nvPr>
            <p:ph type="subTitle" idx="1"/>
          </p:nvPr>
        </p:nvSpPr>
        <p:spPr>
          <a:xfrm>
            <a:off x="609600" y="3352800"/>
            <a:ext cx="8305800" cy="3124200"/>
          </a:xfrm>
        </p:spPr>
        <p:txBody>
          <a:bodyPr anchor="ctr"/>
          <a:lstStyle>
            <a:lvl1pPr marL="0" indent="0" algn="ctr">
              <a:buFontTx/>
              <a:buNone/>
              <a:defRPr sz="3600"/>
            </a:lvl1pPr>
          </a:lstStyle>
          <a:p>
            <a:r>
              <a:rPr lang="en-US" smtClean="0"/>
              <a:t>Click to edit Master subtitle style</a:t>
            </a:r>
            <a:endParaRPr lang="en-US"/>
          </a:p>
        </p:txBody>
      </p:sp>
    </p:spTree>
    <p:extLst>
      <p:ext uri="{BB962C8B-B14F-4D97-AF65-F5344CB8AC3E}">
        <p14:creationId xmlns:p14="http://schemas.microsoft.com/office/powerpoint/2010/main" val="17166949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3820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2954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2954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3542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354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opic and Reading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33400" y="1066800"/>
            <a:ext cx="8534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533400" y="5257800"/>
            <a:ext cx="8534400" cy="1557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497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3400" y="1066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76800" y="1066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206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s With Hea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3400" y="1752600"/>
            <a:ext cx="4191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76800" y="1752600"/>
            <a:ext cx="4191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2"/>
          <p:cNvSpPr>
            <a:spLocks noGrp="1"/>
          </p:cNvSpPr>
          <p:nvPr>
            <p:ph type="body" idx="10"/>
          </p:nvPr>
        </p:nvSpPr>
        <p:spPr>
          <a:xfrm>
            <a:off x="533400" y="1112838"/>
            <a:ext cx="4191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Text Placeholder 4"/>
          <p:cNvSpPr>
            <a:spLocks noGrp="1"/>
          </p:cNvSpPr>
          <p:nvPr>
            <p:ph type="body" sz="quarter" idx="3"/>
          </p:nvPr>
        </p:nvSpPr>
        <p:spPr>
          <a:xfrm>
            <a:off x="4876800" y="1112838"/>
            <a:ext cx="4191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4006464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8971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rot="16200000">
            <a:off x="-3200400" y="3200400"/>
            <a:ext cx="6858000" cy="45720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400" b="1">
                <a:solidFill>
                  <a:schemeClr val="bg1"/>
                </a:solidFill>
                <a:latin typeface="Tahoma" pitchFamily="34" charset="0"/>
                <a:cs typeface="Arial" charset="0"/>
              </a:rPr>
              <a:t>ECE 352: Digital System Fundamentals</a:t>
            </a:r>
          </a:p>
        </p:txBody>
      </p:sp>
      <p:pic>
        <p:nvPicPr>
          <p:cNvPr id="3" name="Picture 9" descr="U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30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0" descr="U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30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userDrawn="1"/>
        </p:nvSpPr>
        <p:spPr bwMode="auto">
          <a:xfrm>
            <a:off x="0" y="6553200"/>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algn="ctr" eaLnBrk="1" hangingPunct="1">
              <a:spcBef>
                <a:spcPct val="50000"/>
              </a:spcBef>
              <a:defRPr/>
            </a:pPr>
            <a:fld id="{6C249C25-2DB3-4771-A54F-FBC45FF67997}" type="slidenum">
              <a:rPr lang="en-US" sz="1200" b="1" smtClean="0">
                <a:solidFill>
                  <a:schemeClr val="bg1"/>
                </a:solidFill>
                <a:latin typeface="Tahoma" pitchFamily="34" charset="0"/>
                <a:ea typeface="Tahoma" pitchFamily="34" charset="0"/>
                <a:cs typeface="Tahoma" pitchFamily="34" charset="0"/>
              </a:rPr>
              <a:pPr algn="ctr" eaLnBrk="1" hangingPunct="1">
                <a:spcBef>
                  <a:spcPct val="50000"/>
                </a:spcBef>
                <a:defRPr/>
              </a:pPr>
              <a:t>‹#›</a:t>
            </a:fld>
            <a:endParaRPr lang="en-US" sz="1200" b="1" dirty="0" smtClean="0">
              <a:solidFill>
                <a:schemeClr val="bg1"/>
              </a:solidFill>
              <a:latin typeface="Tahoma" pitchFamily="34" charset="0"/>
              <a:ea typeface="Tahoma" pitchFamily="34" charset="0"/>
              <a:cs typeface="Tahoma" pitchFamily="34" charset="0"/>
            </a:endParaRPr>
          </a:p>
        </p:txBody>
      </p:sp>
      <p:sp>
        <p:nvSpPr>
          <p:cNvPr id="6" name="Text Box 8"/>
          <p:cNvSpPr txBox="1">
            <a:spLocks noChangeArrowheads="1"/>
          </p:cNvSpPr>
          <p:nvPr userDrawn="1"/>
        </p:nvSpPr>
        <p:spPr bwMode="auto">
          <a:xfrm>
            <a:off x="0" y="6248400"/>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algn="ctr" eaLnBrk="1" hangingPunct="1">
              <a:spcBef>
                <a:spcPct val="50000"/>
              </a:spcBef>
              <a:defRPr/>
            </a:pPr>
            <a:r>
              <a:rPr lang="en-US" sz="1400" b="1" dirty="0" smtClean="0">
                <a:solidFill>
                  <a:schemeClr val="bg1"/>
                </a:solidFill>
                <a:latin typeface="Tahoma" pitchFamily="34" charset="0"/>
                <a:cs typeface="Tahoma" pitchFamily="34" charset="0"/>
              </a:rPr>
              <a:t>02</a:t>
            </a:r>
          </a:p>
        </p:txBody>
      </p:sp>
      <p:cxnSp>
        <p:nvCxnSpPr>
          <p:cNvPr id="7" name="Straight Connector 6"/>
          <p:cNvCxnSpPr/>
          <p:nvPr userDrawn="1"/>
        </p:nvCxnSpPr>
        <p:spPr>
          <a:xfrm>
            <a:off x="0" y="6553200"/>
            <a:ext cx="45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67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33400" y="1066800"/>
            <a:ext cx="86106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2"/>
          <p:cNvSpPr>
            <a:spLocks noGrp="1"/>
          </p:cNvSpPr>
          <p:nvPr>
            <p:ph idx="10"/>
          </p:nvPr>
        </p:nvSpPr>
        <p:spPr>
          <a:xfrm>
            <a:off x="533400" y="5257800"/>
            <a:ext cx="8610600" cy="1600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16601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33400" y="1752600"/>
            <a:ext cx="4267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876800" y="1752600"/>
            <a:ext cx="4267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2"/>
          <p:cNvSpPr>
            <a:spLocks noGrp="1"/>
          </p:cNvSpPr>
          <p:nvPr>
            <p:ph type="body" idx="10"/>
          </p:nvPr>
        </p:nvSpPr>
        <p:spPr>
          <a:xfrm>
            <a:off x="533400" y="1112838"/>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Text Placeholder 4"/>
          <p:cNvSpPr>
            <a:spLocks noGrp="1"/>
          </p:cNvSpPr>
          <p:nvPr>
            <p:ph type="body" sz="quarter" idx="3"/>
          </p:nvPr>
        </p:nvSpPr>
        <p:spPr>
          <a:xfrm>
            <a:off x="4876800" y="1112838"/>
            <a:ext cx="4267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121652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rot="-5400000">
            <a:off x="-3200400" y="3200400"/>
            <a:ext cx="6858000" cy="45720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400" b="1" dirty="0" smtClean="0">
                <a:solidFill>
                  <a:schemeClr val="bg1"/>
                </a:solidFill>
                <a:latin typeface="Tahoma" pitchFamily="34" charset="0"/>
                <a:cs typeface="Arial" charset="0"/>
              </a:rPr>
              <a:t>Introduction to K-Maps</a:t>
            </a:r>
            <a:endParaRPr lang="en-US" sz="1400" b="1" dirty="0">
              <a:solidFill>
                <a:schemeClr val="bg1"/>
              </a:solidFill>
              <a:latin typeface="Tahoma" pitchFamily="34" charset="0"/>
              <a:cs typeface="Arial" charset="0"/>
            </a:endParaRPr>
          </a:p>
        </p:txBody>
      </p:sp>
      <p:sp>
        <p:nvSpPr>
          <p:cNvPr id="1027" name="Rectangle 3"/>
          <p:cNvSpPr>
            <a:spLocks noGrp="1" noChangeArrowheads="1"/>
          </p:cNvSpPr>
          <p:nvPr>
            <p:ph type="title"/>
          </p:nvPr>
        </p:nvSpPr>
        <p:spPr bwMode="auto">
          <a:xfrm>
            <a:off x="533400" y="76200"/>
            <a:ext cx="853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533400" y="1066800"/>
            <a:ext cx="8534400"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Line 5"/>
          <p:cNvSpPr>
            <a:spLocks noChangeShapeType="1"/>
          </p:cNvSpPr>
          <p:nvPr/>
        </p:nvSpPr>
        <p:spPr bwMode="auto">
          <a:xfrm>
            <a:off x="609600" y="990600"/>
            <a:ext cx="8305800" cy="0"/>
          </a:xfrm>
          <a:prstGeom prst="line">
            <a:avLst/>
          </a:prstGeom>
          <a:noFill/>
          <a:ln w="5080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Text Box 7"/>
          <p:cNvSpPr txBox="1">
            <a:spLocks noChangeArrowheads="1"/>
          </p:cNvSpPr>
          <p:nvPr/>
        </p:nvSpPr>
        <p:spPr bwMode="auto">
          <a:xfrm>
            <a:off x="1355725" y="63611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defRPr/>
            </a:pPr>
            <a:endParaRPr lang="en-US" smtClean="0">
              <a:cs typeface="Arial" charset="0"/>
            </a:endParaRPr>
          </a:p>
        </p:txBody>
      </p:sp>
      <p:pic>
        <p:nvPicPr>
          <p:cNvPr id="2" name="Picture 9" descr="UW"/>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430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0" descr="UW"/>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430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6"/>
          <p:cNvSpPr txBox="1">
            <a:spLocks noChangeArrowheads="1"/>
          </p:cNvSpPr>
          <p:nvPr/>
        </p:nvSpPr>
        <p:spPr bwMode="auto">
          <a:xfrm>
            <a:off x="0" y="6553200"/>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algn="ctr" eaLnBrk="1" hangingPunct="1">
              <a:spcBef>
                <a:spcPct val="50000"/>
              </a:spcBef>
              <a:defRPr/>
            </a:pPr>
            <a:fld id="{E7545866-852A-419A-A29A-95485F594421}" type="slidenum">
              <a:rPr lang="en-US" sz="1200" b="1" smtClean="0">
                <a:solidFill>
                  <a:schemeClr val="bg1"/>
                </a:solidFill>
                <a:latin typeface="Tahoma" pitchFamily="34" charset="0"/>
                <a:ea typeface="Tahoma" pitchFamily="34" charset="0"/>
                <a:cs typeface="Tahoma" pitchFamily="34" charset="0"/>
              </a:rPr>
              <a:pPr algn="ctr" eaLnBrk="1" hangingPunct="1">
                <a:spcBef>
                  <a:spcPct val="50000"/>
                </a:spcBef>
                <a:defRPr/>
              </a:pPr>
              <a:t>‹#›</a:t>
            </a:fld>
            <a:endParaRPr lang="en-US" sz="1200" b="1" dirty="0" smtClean="0">
              <a:solidFill>
                <a:schemeClr val="bg1"/>
              </a:solidFill>
              <a:latin typeface="Tahoma" pitchFamily="34" charset="0"/>
              <a:ea typeface="Tahoma" pitchFamily="34" charset="0"/>
              <a:cs typeface="Tahoma" pitchFamily="34" charset="0"/>
            </a:endParaRPr>
          </a:p>
        </p:txBody>
      </p:sp>
      <p:cxnSp>
        <p:nvCxnSpPr>
          <p:cNvPr id="13" name="Straight Connector 12"/>
          <p:cNvCxnSpPr/>
          <p:nvPr/>
        </p:nvCxnSpPr>
        <p:spPr>
          <a:xfrm>
            <a:off x="0" y="6553200"/>
            <a:ext cx="45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36" name="Picture 10" descr="UW"/>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430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6"/>
          <p:cNvSpPr txBox="1">
            <a:spLocks noChangeArrowheads="1"/>
          </p:cNvSpPr>
          <p:nvPr userDrawn="1"/>
        </p:nvSpPr>
        <p:spPr bwMode="auto">
          <a:xfrm>
            <a:off x="0" y="6553200"/>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algn="ctr" eaLnBrk="1" hangingPunct="1">
              <a:spcBef>
                <a:spcPct val="50000"/>
              </a:spcBef>
              <a:defRPr/>
            </a:pPr>
            <a:fld id="{7F169D15-1091-4DF6-8A84-15222AC70534}" type="slidenum">
              <a:rPr lang="en-US" sz="1200" b="1" smtClean="0">
                <a:solidFill>
                  <a:schemeClr val="bg1"/>
                </a:solidFill>
                <a:latin typeface="Tahoma" pitchFamily="34" charset="0"/>
                <a:ea typeface="Tahoma" pitchFamily="34" charset="0"/>
                <a:cs typeface="Tahoma" pitchFamily="34" charset="0"/>
              </a:rPr>
              <a:pPr algn="ctr" eaLnBrk="1" hangingPunct="1">
                <a:spcBef>
                  <a:spcPct val="50000"/>
                </a:spcBef>
                <a:defRPr/>
              </a:pPr>
              <a:t>‹#›</a:t>
            </a:fld>
            <a:endParaRPr lang="en-US" sz="1200" b="1" dirty="0" smtClean="0">
              <a:solidFill>
                <a:schemeClr val="bg1"/>
              </a:solidFill>
              <a:latin typeface="Tahoma" pitchFamily="34" charset="0"/>
              <a:ea typeface="Tahoma" pitchFamily="34" charset="0"/>
              <a:cs typeface="Tahoma" pitchFamily="34" charset="0"/>
            </a:endParaRPr>
          </a:p>
        </p:txBody>
      </p:sp>
      <p:cxnSp>
        <p:nvCxnSpPr>
          <p:cNvPr id="17" name="Straight Connector 16"/>
          <p:cNvCxnSpPr/>
          <p:nvPr userDrawn="1"/>
        </p:nvCxnSpPr>
        <p:spPr>
          <a:xfrm>
            <a:off x="0" y="6553200"/>
            <a:ext cx="45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1" r:id="rId1"/>
    <p:sldLayoutId id="2147483983" r:id="rId2"/>
    <p:sldLayoutId id="2147483984" r:id="rId3"/>
    <p:sldLayoutId id="2147483985" r:id="rId4"/>
    <p:sldLayoutId id="2147483986" r:id="rId5"/>
    <p:sldLayoutId id="2147483987" r:id="rId6"/>
    <p:sldLayoutId id="2147483992" r:id="rId7"/>
    <p:sldLayoutId id="2147483988" r:id="rId8"/>
    <p:sldLayoutId id="2147483989" r:id="rId9"/>
    <p:sldLayoutId id="2147483990" r:id="rId10"/>
  </p:sldLayoutIdLst>
  <p:timing>
    <p:tnLst>
      <p:par>
        <p:cT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eaLnBrk="1" fontAlgn="base" hangingPunct="1">
        <a:spcBef>
          <a:spcPct val="0"/>
        </a:spcBef>
        <a:spcAft>
          <a:spcPct val="0"/>
        </a:spcAft>
        <a:defRPr sz="4400">
          <a:solidFill>
            <a:schemeClr val="tx2"/>
          </a:solidFill>
          <a:latin typeface="Tahoma" pitchFamily="34" charset="0"/>
          <a:cs typeface="Arial" charset="0"/>
        </a:defRPr>
      </a:lvl6pPr>
      <a:lvl7pPr marL="914400" algn="l" rtl="0" eaLnBrk="1" fontAlgn="base" hangingPunct="1">
        <a:spcBef>
          <a:spcPct val="0"/>
        </a:spcBef>
        <a:spcAft>
          <a:spcPct val="0"/>
        </a:spcAft>
        <a:defRPr sz="4400">
          <a:solidFill>
            <a:schemeClr val="tx2"/>
          </a:solidFill>
          <a:latin typeface="Tahoma" pitchFamily="34" charset="0"/>
          <a:cs typeface="Arial" charset="0"/>
        </a:defRPr>
      </a:lvl7pPr>
      <a:lvl8pPr marL="1371600" algn="l" rtl="0" eaLnBrk="1" fontAlgn="base" hangingPunct="1">
        <a:spcBef>
          <a:spcPct val="0"/>
        </a:spcBef>
        <a:spcAft>
          <a:spcPct val="0"/>
        </a:spcAft>
        <a:defRPr sz="4400">
          <a:solidFill>
            <a:schemeClr val="tx2"/>
          </a:solidFill>
          <a:latin typeface="Tahoma" pitchFamily="34" charset="0"/>
          <a:cs typeface="Arial" charset="0"/>
        </a:defRPr>
      </a:lvl8pPr>
      <a:lvl9pPr marL="1828800" algn="l" rtl="0" eaLnBrk="1" fontAlgn="base" hangingPunct="1">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rgbClr val="800000"/>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800000"/>
        </a:buClr>
        <a:buFont typeface="Arial" charset="0"/>
        <a:buChar char="–"/>
        <a:defRPr sz="2400">
          <a:solidFill>
            <a:schemeClr val="tx1"/>
          </a:solidFill>
          <a:latin typeface="+mn-lt"/>
          <a:cs typeface="+mn-cs"/>
        </a:defRPr>
      </a:lvl2pPr>
      <a:lvl3pPr marL="1143000" indent="-228600" algn="l" rtl="0" eaLnBrk="0" fontAlgn="base" hangingPunct="0">
        <a:spcBef>
          <a:spcPct val="20000"/>
        </a:spcBef>
        <a:spcAft>
          <a:spcPct val="0"/>
        </a:spcAft>
        <a:buClr>
          <a:srgbClr val="800000"/>
        </a:buClr>
        <a:buChar char="•"/>
        <a:defRPr sz="2000">
          <a:solidFill>
            <a:schemeClr val="tx1"/>
          </a:solidFill>
          <a:latin typeface="+mn-lt"/>
          <a:cs typeface="+mn-cs"/>
        </a:defRPr>
      </a:lvl3pPr>
      <a:lvl4pPr marL="1600200" indent="-228600" algn="l" rtl="0" eaLnBrk="0" fontAlgn="base" hangingPunct="0">
        <a:spcBef>
          <a:spcPct val="20000"/>
        </a:spcBef>
        <a:spcAft>
          <a:spcPct val="0"/>
        </a:spcAft>
        <a:buClr>
          <a:srgbClr val="800000"/>
        </a:buClr>
        <a:buFont typeface="Arial" charset="0"/>
        <a:buChar char="–"/>
        <a:defRPr>
          <a:solidFill>
            <a:schemeClr val="tx1"/>
          </a:solidFill>
          <a:latin typeface="+mn-lt"/>
          <a:cs typeface="+mn-cs"/>
        </a:defRPr>
      </a:lvl4pPr>
      <a:lvl5pPr marL="2057400" indent="-228600" algn="l" rtl="0" eaLnBrk="0" fontAlgn="base" hangingPunct="0">
        <a:spcBef>
          <a:spcPct val="20000"/>
        </a:spcBef>
        <a:spcAft>
          <a:spcPct val="0"/>
        </a:spcAft>
        <a:buClr>
          <a:srgbClr val="800000"/>
        </a:buClr>
        <a:buFont typeface="Arial" charset="0"/>
        <a:buChar char="»"/>
        <a:defRPr>
          <a:solidFill>
            <a:schemeClr val="tx1"/>
          </a:solidFill>
          <a:latin typeface="+mn-lt"/>
          <a:cs typeface="+mn-cs"/>
        </a:defRPr>
      </a:lvl5pPr>
      <a:lvl6pPr marL="2514600" indent="-228600" algn="l" rtl="0" eaLnBrk="1" fontAlgn="base" hangingPunct="1">
        <a:spcBef>
          <a:spcPct val="20000"/>
        </a:spcBef>
        <a:spcAft>
          <a:spcPct val="0"/>
        </a:spcAft>
        <a:buClr>
          <a:srgbClr val="800000"/>
        </a:buClr>
        <a:buFont typeface="Arial" charset="0"/>
        <a:buChar char="»"/>
        <a:defRPr sz="2000">
          <a:solidFill>
            <a:schemeClr val="tx1"/>
          </a:solidFill>
          <a:latin typeface="+mn-lt"/>
          <a:cs typeface="+mn-cs"/>
        </a:defRPr>
      </a:lvl6pPr>
      <a:lvl7pPr marL="2971800" indent="-228600" algn="l" rtl="0" eaLnBrk="1" fontAlgn="base" hangingPunct="1">
        <a:spcBef>
          <a:spcPct val="20000"/>
        </a:spcBef>
        <a:spcAft>
          <a:spcPct val="0"/>
        </a:spcAft>
        <a:buClr>
          <a:srgbClr val="800000"/>
        </a:buClr>
        <a:buFont typeface="Arial" charset="0"/>
        <a:buChar char="»"/>
        <a:defRPr sz="2000">
          <a:solidFill>
            <a:schemeClr val="tx1"/>
          </a:solidFill>
          <a:latin typeface="+mn-lt"/>
          <a:cs typeface="+mn-cs"/>
        </a:defRPr>
      </a:lvl7pPr>
      <a:lvl8pPr marL="3429000" indent="-228600" algn="l" rtl="0" eaLnBrk="1" fontAlgn="base" hangingPunct="1">
        <a:spcBef>
          <a:spcPct val="20000"/>
        </a:spcBef>
        <a:spcAft>
          <a:spcPct val="0"/>
        </a:spcAft>
        <a:buClr>
          <a:srgbClr val="800000"/>
        </a:buClr>
        <a:buFont typeface="Arial" charset="0"/>
        <a:buChar char="»"/>
        <a:defRPr sz="2000">
          <a:solidFill>
            <a:schemeClr val="tx1"/>
          </a:solidFill>
          <a:latin typeface="+mn-lt"/>
          <a:cs typeface="+mn-cs"/>
        </a:defRPr>
      </a:lvl8pPr>
      <a:lvl9pPr marL="3886200" indent="-228600" algn="l" rtl="0" eaLnBrk="1" fontAlgn="base" hangingPunct="1">
        <a:spcBef>
          <a:spcPct val="20000"/>
        </a:spcBef>
        <a:spcAft>
          <a:spcPct val="0"/>
        </a:spcAft>
        <a:buClr>
          <a:srgbClr val="800000"/>
        </a:buClr>
        <a:buFont typeface="Arial"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0.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0.png"/><Relationship Id="rId4" Type="http://schemas.openxmlformats.org/officeDocument/2006/relationships/image" Target="../media/image16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ctrTitle"/>
          </p:nvPr>
        </p:nvSpPr>
        <p:spPr/>
        <p:txBody>
          <a:bodyPr/>
          <a:lstStyle/>
          <a:p>
            <a:r>
              <a:rPr lang="en-GB" smtClean="0"/>
              <a:t>ECE 352</a:t>
            </a:r>
            <a:br>
              <a:rPr lang="en-GB" smtClean="0"/>
            </a:br>
            <a:r>
              <a:rPr lang="en-GB" smtClean="0"/>
              <a:t>Digital System Fundamentals</a:t>
            </a:r>
          </a:p>
        </p:txBody>
      </p:sp>
      <p:sp>
        <p:nvSpPr>
          <p:cNvPr id="4099" name="Rectangle 8"/>
          <p:cNvSpPr>
            <a:spLocks noGrp="1" noChangeArrowheads="1"/>
          </p:cNvSpPr>
          <p:nvPr>
            <p:ph type="subTitle" idx="1"/>
          </p:nvPr>
        </p:nvSpPr>
        <p:spPr/>
        <p:txBody>
          <a:bodyPr/>
          <a:lstStyle/>
          <a:p>
            <a:r>
              <a:rPr lang="en-US" dirty="0" smtClean="0"/>
              <a:t>Introduction to K-Maps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Three-Variable K-Maps</a:t>
            </a:r>
          </a:p>
        </p:txBody>
      </p:sp>
      <p:sp>
        <p:nvSpPr>
          <p:cNvPr id="9219" name="Rectangle 3"/>
          <p:cNvSpPr>
            <a:spLocks noGrp="1" noChangeArrowheads="1"/>
          </p:cNvSpPr>
          <p:nvPr>
            <p:ph type="body" idx="1"/>
          </p:nvPr>
        </p:nvSpPr>
        <p:spPr/>
        <p:txBody>
          <a:bodyPr/>
          <a:lstStyle/>
          <a:p>
            <a:pPr eaLnBrk="1" hangingPunct="1"/>
            <a:r>
              <a:rPr lang="en-US" dirty="0" smtClean="0"/>
              <a:t>A three-variable function has 8 </a:t>
            </a:r>
            <a:r>
              <a:rPr lang="en-US" dirty="0" err="1" smtClean="0"/>
              <a:t>minterms</a:t>
            </a:r>
            <a:endParaRPr lang="en-US" dirty="0" smtClean="0"/>
          </a:p>
          <a:p>
            <a:pPr eaLnBrk="1" hangingPunct="1"/>
            <a:r>
              <a:rPr lang="en-US" dirty="0" smtClean="0"/>
              <a:t>The K-map is usually organized as a 4x2 array (i.e. two variables on </a:t>
            </a:r>
            <a:r>
              <a:rPr lang="en-US" u="sng" dirty="0" smtClean="0"/>
              <a:t>horizontal</a:t>
            </a:r>
            <a:r>
              <a:rPr lang="en-US" dirty="0" smtClean="0"/>
              <a:t>)</a:t>
            </a:r>
          </a:p>
          <a:p>
            <a:pPr eaLnBrk="1" hangingPunct="1"/>
            <a:r>
              <a:rPr lang="en-US" dirty="0" smtClean="0"/>
              <a:t>The numbers on the two-variable axis follow a </a:t>
            </a:r>
            <a:r>
              <a:rPr lang="en-US" i="1" u="sng" dirty="0" smtClean="0"/>
              <a:t>Gray Code</a:t>
            </a:r>
            <a:r>
              <a:rPr lang="en-US" dirty="0" smtClean="0"/>
              <a:t>, not a binary, count</a:t>
            </a:r>
          </a:p>
          <a:p>
            <a:pPr eaLnBrk="1" hangingPunct="1"/>
            <a:endParaRPr lang="en-US" dirty="0" smtClean="0"/>
          </a:p>
          <a:p>
            <a:pPr eaLnBrk="1" hangingPunct="1"/>
            <a:endParaRPr lang="en-US" dirty="0" smtClean="0"/>
          </a:p>
        </p:txBody>
      </p:sp>
      <p:cxnSp>
        <p:nvCxnSpPr>
          <p:cNvPr id="4" name="Straight Connector 3"/>
          <p:cNvCxnSpPr/>
          <p:nvPr/>
        </p:nvCxnSpPr>
        <p:spPr>
          <a:xfrm flipH="1" flipV="1">
            <a:off x="2514600" y="3962400"/>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048000" y="45720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m0</a:t>
            </a:r>
            <a:endParaRPr lang="en-US" sz="2400" dirty="0">
              <a:solidFill>
                <a:schemeClr val="tx1"/>
              </a:solidFill>
              <a:latin typeface="Arial" pitchFamily="34" charset="0"/>
              <a:cs typeface="Arial" pitchFamily="34" charset="0"/>
            </a:endParaRPr>
          </a:p>
        </p:txBody>
      </p:sp>
      <p:sp>
        <p:nvSpPr>
          <p:cNvPr id="6" name="Rectangle 5"/>
          <p:cNvSpPr/>
          <p:nvPr/>
        </p:nvSpPr>
        <p:spPr>
          <a:xfrm>
            <a:off x="4038600" y="45720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m1</a:t>
            </a:r>
            <a:endParaRPr lang="en-US" sz="2400" dirty="0">
              <a:solidFill>
                <a:schemeClr val="tx1"/>
              </a:solidFill>
              <a:latin typeface="Arial" pitchFamily="34" charset="0"/>
              <a:cs typeface="Arial" pitchFamily="34" charset="0"/>
            </a:endParaRPr>
          </a:p>
        </p:txBody>
      </p:sp>
      <p:sp>
        <p:nvSpPr>
          <p:cNvPr id="7" name="Rectangle 6"/>
          <p:cNvSpPr/>
          <p:nvPr/>
        </p:nvSpPr>
        <p:spPr>
          <a:xfrm>
            <a:off x="3048000" y="54102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m4</a:t>
            </a:r>
            <a:endParaRPr lang="en-US" sz="2400" dirty="0">
              <a:solidFill>
                <a:schemeClr val="tx1"/>
              </a:solidFill>
              <a:latin typeface="Arial" pitchFamily="34" charset="0"/>
              <a:cs typeface="Arial" pitchFamily="34" charset="0"/>
            </a:endParaRPr>
          </a:p>
        </p:txBody>
      </p:sp>
      <p:sp>
        <p:nvSpPr>
          <p:cNvPr id="8" name="Rectangle 7"/>
          <p:cNvSpPr/>
          <p:nvPr/>
        </p:nvSpPr>
        <p:spPr>
          <a:xfrm>
            <a:off x="4038600" y="54102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m5</a:t>
            </a:r>
            <a:endParaRPr lang="en-US" sz="2400" dirty="0">
              <a:solidFill>
                <a:schemeClr val="tx1"/>
              </a:solidFill>
              <a:latin typeface="Arial" pitchFamily="34" charset="0"/>
              <a:cs typeface="Arial" pitchFamily="34" charset="0"/>
            </a:endParaRPr>
          </a:p>
        </p:txBody>
      </p:sp>
      <p:sp>
        <p:nvSpPr>
          <p:cNvPr id="9" name="TextBox 8"/>
          <p:cNvSpPr txBox="1"/>
          <p:nvPr/>
        </p:nvSpPr>
        <p:spPr>
          <a:xfrm>
            <a:off x="3048000" y="4110335"/>
            <a:ext cx="990600" cy="461665"/>
          </a:xfrm>
          <a:prstGeom prst="rect">
            <a:avLst/>
          </a:prstGeom>
          <a:noFill/>
        </p:spPr>
        <p:txBody>
          <a:bodyPr wrap="none" rtlCol="0">
            <a:noAutofit/>
          </a:bodyPr>
          <a:lstStyle/>
          <a:p>
            <a:pPr algn="ctr"/>
            <a:r>
              <a:rPr lang="en-US" sz="2400" dirty="0" smtClean="0"/>
              <a:t>00</a:t>
            </a:r>
            <a:endParaRPr lang="en-US" sz="2400" dirty="0"/>
          </a:p>
        </p:txBody>
      </p:sp>
      <p:sp>
        <p:nvSpPr>
          <p:cNvPr id="10" name="TextBox 9"/>
          <p:cNvSpPr txBox="1"/>
          <p:nvPr/>
        </p:nvSpPr>
        <p:spPr>
          <a:xfrm>
            <a:off x="4038600" y="4110334"/>
            <a:ext cx="990600" cy="461665"/>
          </a:xfrm>
          <a:prstGeom prst="rect">
            <a:avLst/>
          </a:prstGeom>
          <a:noFill/>
        </p:spPr>
        <p:txBody>
          <a:bodyPr wrap="none" rtlCol="0">
            <a:noAutofit/>
          </a:bodyPr>
          <a:lstStyle/>
          <a:p>
            <a:pPr algn="ctr"/>
            <a:r>
              <a:rPr lang="en-US" sz="2400" dirty="0" smtClean="0"/>
              <a:t>01</a:t>
            </a:r>
            <a:endParaRPr lang="en-US" sz="2400" dirty="0"/>
          </a:p>
        </p:txBody>
      </p:sp>
      <p:sp>
        <p:nvSpPr>
          <p:cNvPr id="11" name="TextBox 10"/>
          <p:cNvSpPr txBox="1"/>
          <p:nvPr/>
        </p:nvSpPr>
        <p:spPr>
          <a:xfrm>
            <a:off x="2209800" y="5410200"/>
            <a:ext cx="838200" cy="838200"/>
          </a:xfrm>
          <a:prstGeom prst="rect">
            <a:avLst/>
          </a:prstGeom>
          <a:noFill/>
        </p:spPr>
        <p:txBody>
          <a:bodyPr wrap="none" rtlCol="0" anchor="ctr">
            <a:noAutofit/>
          </a:bodyPr>
          <a:lstStyle/>
          <a:p>
            <a:pPr algn="r"/>
            <a:r>
              <a:rPr lang="en-US" sz="2400" dirty="0"/>
              <a:t>1</a:t>
            </a:r>
          </a:p>
        </p:txBody>
      </p:sp>
      <p:sp>
        <p:nvSpPr>
          <p:cNvPr id="12" name="TextBox 11"/>
          <p:cNvSpPr txBox="1"/>
          <p:nvPr/>
        </p:nvSpPr>
        <p:spPr>
          <a:xfrm>
            <a:off x="2209800" y="4571999"/>
            <a:ext cx="838200" cy="838200"/>
          </a:xfrm>
          <a:prstGeom prst="rect">
            <a:avLst/>
          </a:prstGeom>
          <a:noFill/>
        </p:spPr>
        <p:txBody>
          <a:bodyPr wrap="none" rtlCol="0" anchor="ctr">
            <a:noAutofit/>
          </a:bodyPr>
          <a:lstStyle/>
          <a:p>
            <a:pPr algn="r"/>
            <a:r>
              <a:rPr lang="en-US" sz="2400" dirty="0" smtClean="0"/>
              <a:t>0</a:t>
            </a:r>
            <a:endParaRPr lang="en-US" sz="2400" dirty="0"/>
          </a:p>
        </p:txBody>
      </p:sp>
      <p:sp>
        <p:nvSpPr>
          <p:cNvPr id="13" name="TextBox 12"/>
          <p:cNvSpPr txBox="1"/>
          <p:nvPr/>
        </p:nvSpPr>
        <p:spPr>
          <a:xfrm>
            <a:off x="2326598" y="4110335"/>
            <a:ext cx="569002" cy="461665"/>
          </a:xfrm>
          <a:prstGeom prst="rect">
            <a:avLst/>
          </a:prstGeom>
          <a:noFill/>
        </p:spPr>
        <p:txBody>
          <a:bodyPr wrap="none" rtlCol="0">
            <a:noAutofit/>
          </a:bodyPr>
          <a:lstStyle/>
          <a:p>
            <a:pPr algn="ctr"/>
            <a:r>
              <a:rPr lang="en-US" sz="2400" dirty="0" smtClean="0"/>
              <a:t>X</a:t>
            </a:r>
            <a:endParaRPr lang="en-US" sz="2400" dirty="0"/>
          </a:p>
        </p:txBody>
      </p:sp>
      <p:sp>
        <p:nvSpPr>
          <p:cNvPr id="14" name="TextBox 13"/>
          <p:cNvSpPr txBox="1"/>
          <p:nvPr/>
        </p:nvSpPr>
        <p:spPr>
          <a:xfrm>
            <a:off x="2667000" y="3886200"/>
            <a:ext cx="569002" cy="461665"/>
          </a:xfrm>
          <a:prstGeom prst="rect">
            <a:avLst/>
          </a:prstGeom>
          <a:noFill/>
        </p:spPr>
        <p:txBody>
          <a:bodyPr wrap="none" rtlCol="0">
            <a:noAutofit/>
          </a:bodyPr>
          <a:lstStyle/>
          <a:p>
            <a:pPr algn="ctr"/>
            <a:r>
              <a:rPr lang="en-US" sz="2400" dirty="0" smtClean="0"/>
              <a:t>YZ</a:t>
            </a:r>
            <a:endParaRPr lang="en-US" sz="2400" dirty="0"/>
          </a:p>
        </p:txBody>
      </p:sp>
      <p:sp>
        <p:nvSpPr>
          <p:cNvPr id="21" name="Rectangle 20"/>
          <p:cNvSpPr/>
          <p:nvPr/>
        </p:nvSpPr>
        <p:spPr>
          <a:xfrm>
            <a:off x="5029200" y="45720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m3</a:t>
            </a:r>
            <a:endParaRPr lang="en-US" sz="2400" dirty="0">
              <a:solidFill>
                <a:schemeClr val="tx1"/>
              </a:solidFill>
              <a:latin typeface="Arial" pitchFamily="34" charset="0"/>
              <a:cs typeface="Arial" pitchFamily="34" charset="0"/>
            </a:endParaRPr>
          </a:p>
        </p:txBody>
      </p:sp>
      <p:sp>
        <p:nvSpPr>
          <p:cNvPr id="22" name="Rectangle 21"/>
          <p:cNvSpPr/>
          <p:nvPr/>
        </p:nvSpPr>
        <p:spPr>
          <a:xfrm>
            <a:off x="6019800" y="45720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m2</a:t>
            </a:r>
            <a:endParaRPr lang="en-US" sz="2400" dirty="0">
              <a:solidFill>
                <a:schemeClr val="tx1"/>
              </a:solidFill>
              <a:latin typeface="Arial" pitchFamily="34" charset="0"/>
              <a:cs typeface="Arial" pitchFamily="34" charset="0"/>
            </a:endParaRPr>
          </a:p>
        </p:txBody>
      </p:sp>
      <p:sp>
        <p:nvSpPr>
          <p:cNvPr id="23" name="Rectangle 22"/>
          <p:cNvSpPr/>
          <p:nvPr/>
        </p:nvSpPr>
        <p:spPr>
          <a:xfrm>
            <a:off x="5029200" y="54102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m7</a:t>
            </a:r>
            <a:endParaRPr lang="en-US" sz="2400" dirty="0">
              <a:solidFill>
                <a:schemeClr val="tx1"/>
              </a:solidFill>
              <a:latin typeface="Arial" pitchFamily="34" charset="0"/>
              <a:cs typeface="Arial" pitchFamily="34" charset="0"/>
            </a:endParaRPr>
          </a:p>
        </p:txBody>
      </p:sp>
      <p:sp>
        <p:nvSpPr>
          <p:cNvPr id="24" name="Rectangle 23"/>
          <p:cNvSpPr/>
          <p:nvPr/>
        </p:nvSpPr>
        <p:spPr>
          <a:xfrm>
            <a:off x="6019800" y="54102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m6</a:t>
            </a:r>
            <a:endParaRPr lang="en-US" sz="2400" dirty="0">
              <a:solidFill>
                <a:schemeClr val="tx1"/>
              </a:solidFill>
              <a:latin typeface="Arial" pitchFamily="34" charset="0"/>
              <a:cs typeface="Arial" pitchFamily="34" charset="0"/>
            </a:endParaRPr>
          </a:p>
        </p:txBody>
      </p:sp>
      <p:sp>
        <p:nvSpPr>
          <p:cNvPr id="25" name="TextBox 24"/>
          <p:cNvSpPr txBox="1"/>
          <p:nvPr/>
        </p:nvSpPr>
        <p:spPr>
          <a:xfrm>
            <a:off x="5029200" y="4110335"/>
            <a:ext cx="990600" cy="461665"/>
          </a:xfrm>
          <a:prstGeom prst="rect">
            <a:avLst/>
          </a:prstGeom>
          <a:noFill/>
        </p:spPr>
        <p:txBody>
          <a:bodyPr wrap="none" rtlCol="0">
            <a:noAutofit/>
          </a:bodyPr>
          <a:lstStyle/>
          <a:p>
            <a:pPr algn="ctr"/>
            <a:r>
              <a:rPr lang="en-US" sz="2400" dirty="0" smtClean="0"/>
              <a:t>11</a:t>
            </a:r>
            <a:endParaRPr lang="en-US" sz="2400" dirty="0"/>
          </a:p>
        </p:txBody>
      </p:sp>
      <p:sp>
        <p:nvSpPr>
          <p:cNvPr id="26" name="TextBox 25"/>
          <p:cNvSpPr txBox="1"/>
          <p:nvPr/>
        </p:nvSpPr>
        <p:spPr>
          <a:xfrm>
            <a:off x="6019800" y="4110334"/>
            <a:ext cx="990600" cy="461665"/>
          </a:xfrm>
          <a:prstGeom prst="rect">
            <a:avLst/>
          </a:prstGeom>
          <a:noFill/>
        </p:spPr>
        <p:txBody>
          <a:bodyPr wrap="none" rtlCol="0">
            <a:noAutofit/>
          </a:bodyPr>
          <a:lstStyle/>
          <a:p>
            <a:pPr algn="ctr"/>
            <a:r>
              <a:rPr lang="en-US" sz="2400" dirty="0" smtClean="0"/>
              <a:t>10</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Three-Variable K-Map Examples </a:t>
            </a:r>
            <a:endParaRPr lang="en-US" dirty="0"/>
          </a:p>
        </p:txBody>
      </p:sp>
      <p:sp>
        <p:nvSpPr>
          <p:cNvPr id="3" name="Content Placeholder 2"/>
          <p:cNvSpPr>
            <a:spLocks noGrp="1"/>
          </p:cNvSpPr>
          <p:nvPr>
            <p:ph idx="1"/>
          </p:nvPr>
        </p:nvSpPr>
        <p:spPr/>
        <p:txBody>
          <a:bodyPr/>
          <a:lstStyle/>
          <a:p>
            <a:r>
              <a:rPr lang="en-US" dirty="0" smtClean="0"/>
              <a:t>Remember Gray code when filling in K-Map!</a:t>
            </a:r>
            <a:endParaRPr lang="en-US" dirty="0"/>
          </a:p>
        </p:txBody>
      </p:sp>
      <p:cxnSp>
        <p:nvCxnSpPr>
          <p:cNvPr id="4" name="Straight Connector 3"/>
          <p:cNvCxnSpPr/>
          <p:nvPr/>
        </p:nvCxnSpPr>
        <p:spPr>
          <a:xfrm flipH="1" flipV="1">
            <a:off x="4114800" y="2898338"/>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648200" y="3507938"/>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6" name="Rectangle 5"/>
          <p:cNvSpPr/>
          <p:nvPr/>
        </p:nvSpPr>
        <p:spPr>
          <a:xfrm>
            <a:off x="5638800" y="3507938"/>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7" name="Rectangle 6"/>
          <p:cNvSpPr/>
          <p:nvPr/>
        </p:nvSpPr>
        <p:spPr>
          <a:xfrm>
            <a:off x="4648200" y="4346138"/>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8" name="Rectangle 7"/>
          <p:cNvSpPr/>
          <p:nvPr/>
        </p:nvSpPr>
        <p:spPr>
          <a:xfrm>
            <a:off x="5638800" y="4346138"/>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9" name="TextBox 8"/>
          <p:cNvSpPr txBox="1"/>
          <p:nvPr/>
        </p:nvSpPr>
        <p:spPr>
          <a:xfrm>
            <a:off x="4648200" y="3046273"/>
            <a:ext cx="990600" cy="461665"/>
          </a:xfrm>
          <a:prstGeom prst="rect">
            <a:avLst/>
          </a:prstGeom>
          <a:noFill/>
        </p:spPr>
        <p:txBody>
          <a:bodyPr wrap="none" rtlCol="0">
            <a:noAutofit/>
          </a:bodyPr>
          <a:lstStyle/>
          <a:p>
            <a:pPr algn="ctr"/>
            <a:r>
              <a:rPr lang="en-US" sz="2400" dirty="0" smtClean="0"/>
              <a:t>00</a:t>
            </a:r>
            <a:endParaRPr lang="en-US" sz="2400" dirty="0"/>
          </a:p>
        </p:txBody>
      </p:sp>
      <p:sp>
        <p:nvSpPr>
          <p:cNvPr id="10" name="TextBox 9"/>
          <p:cNvSpPr txBox="1"/>
          <p:nvPr/>
        </p:nvSpPr>
        <p:spPr>
          <a:xfrm>
            <a:off x="5638800" y="3046272"/>
            <a:ext cx="990600" cy="461665"/>
          </a:xfrm>
          <a:prstGeom prst="rect">
            <a:avLst/>
          </a:prstGeom>
          <a:noFill/>
        </p:spPr>
        <p:txBody>
          <a:bodyPr wrap="none" rtlCol="0">
            <a:noAutofit/>
          </a:bodyPr>
          <a:lstStyle/>
          <a:p>
            <a:pPr algn="ctr"/>
            <a:r>
              <a:rPr lang="en-US" sz="2400" dirty="0" smtClean="0"/>
              <a:t>01</a:t>
            </a:r>
            <a:endParaRPr lang="en-US" sz="2400" dirty="0"/>
          </a:p>
        </p:txBody>
      </p:sp>
      <p:sp>
        <p:nvSpPr>
          <p:cNvPr id="11" name="TextBox 10"/>
          <p:cNvSpPr txBox="1"/>
          <p:nvPr/>
        </p:nvSpPr>
        <p:spPr>
          <a:xfrm>
            <a:off x="3810000" y="4346138"/>
            <a:ext cx="838200" cy="838200"/>
          </a:xfrm>
          <a:prstGeom prst="rect">
            <a:avLst/>
          </a:prstGeom>
          <a:noFill/>
        </p:spPr>
        <p:txBody>
          <a:bodyPr wrap="none" rtlCol="0" anchor="ctr">
            <a:noAutofit/>
          </a:bodyPr>
          <a:lstStyle/>
          <a:p>
            <a:pPr algn="r"/>
            <a:r>
              <a:rPr lang="en-US" sz="2400" dirty="0"/>
              <a:t>1</a:t>
            </a:r>
          </a:p>
        </p:txBody>
      </p:sp>
      <p:sp>
        <p:nvSpPr>
          <p:cNvPr id="12" name="TextBox 11"/>
          <p:cNvSpPr txBox="1"/>
          <p:nvPr/>
        </p:nvSpPr>
        <p:spPr>
          <a:xfrm>
            <a:off x="3810000" y="3507937"/>
            <a:ext cx="838200" cy="838200"/>
          </a:xfrm>
          <a:prstGeom prst="rect">
            <a:avLst/>
          </a:prstGeom>
          <a:noFill/>
        </p:spPr>
        <p:txBody>
          <a:bodyPr wrap="none" rtlCol="0" anchor="ctr">
            <a:noAutofit/>
          </a:bodyPr>
          <a:lstStyle/>
          <a:p>
            <a:pPr algn="r"/>
            <a:r>
              <a:rPr lang="en-US" sz="2400" dirty="0" smtClean="0"/>
              <a:t>0</a:t>
            </a:r>
            <a:endParaRPr lang="en-US" sz="2400" dirty="0"/>
          </a:p>
        </p:txBody>
      </p:sp>
      <p:sp>
        <p:nvSpPr>
          <p:cNvPr id="13" name="TextBox 12"/>
          <p:cNvSpPr txBox="1"/>
          <p:nvPr/>
        </p:nvSpPr>
        <p:spPr>
          <a:xfrm>
            <a:off x="3926798" y="3048000"/>
            <a:ext cx="569002" cy="461665"/>
          </a:xfrm>
          <a:prstGeom prst="rect">
            <a:avLst/>
          </a:prstGeom>
          <a:noFill/>
        </p:spPr>
        <p:txBody>
          <a:bodyPr wrap="none" rtlCol="0">
            <a:noAutofit/>
          </a:bodyPr>
          <a:lstStyle/>
          <a:p>
            <a:pPr algn="ctr"/>
            <a:r>
              <a:rPr lang="en-US" sz="2400" dirty="0"/>
              <a:t>A</a:t>
            </a:r>
          </a:p>
        </p:txBody>
      </p:sp>
      <p:sp>
        <p:nvSpPr>
          <p:cNvPr id="14" name="TextBox 13"/>
          <p:cNvSpPr txBox="1"/>
          <p:nvPr/>
        </p:nvSpPr>
        <p:spPr>
          <a:xfrm>
            <a:off x="4307798" y="2819400"/>
            <a:ext cx="569002" cy="461665"/>
          </a:xfrm>
          <a:prstGeom prst="rect">
            <a:avLst/>
          </a:prstGeom>
          <a:noFill/>
        </p:spPr>
        <p:txBody>
          <a:bodyPr wrap="none" rtlCol="0">
            <a:noAutofit/>
          </a:bodyPr>
          <a:lstStyle/>
          <a:p>
            <a:pPr algn="ctr"/>
            <a:r>
              <a:rPr lang="en-US" sz="2400" dirty="0" smtClean="0"/>
              <a:t>BC</a:t>
            </a:r>
            <a:endParaRPr lang="en-US" sz="2400" dirty="0"/>
          </a:p>
        </p:txBody>
      </p:sp>
      <p:sp>
        <p:nvSpPr>
          <p:cNvPr id="15" name="Rectangle 14"/>
          <p:cNvSpPr/>
          <p:nvPr/>
        </p:nvSpPr>
        <p:spPr>
          <a:xfrm>
            <a:off x="6629400" y="3507938"/>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16" name="Rectangle 15"/>
          <p:cNvSpPr/>
          <p:nvPr/>
        </p:nvSpPr>
        <p:spPr>
          <a:xfrm>
            <a:off x="7620000" y="3507938"/>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17" name="Rectangle 16"/>
          <p:cNvSpPr/>
          <p:nvPr/>
        </p:nvSpPr>
        <p:spPr>
          <a:xfrm>
            <a:off x="6629400" y="4346138"/>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18" name="Rectangle 17"/>
          <p:cNvSpPr/>
          <p:nvPr/>
        </p:nvSpPr>
        <p:spPr>
          <a:xfrm>
            <a:off x="7620000" y="4346138"/>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19" name="TextBox 18"/>
          <p:cNvSpPr txBox="1"/>
          <p:nvPr/>
        </p:nvSpPr>
        <p:spPr>
          <a:xfrm>
            <a:off x="6629400" y="3046273"/>
            <a:ext cx="990600" cy="461665"/>
          </a:xfrm>
          <a:prstGeom prst="rect">
            <a:avLst/>
          </a:prstGeom>
          <a:noFill/>
        </p:spPr>
        <p:txBody>
          <a:bodyPr wrap="none" rtlCol="0">
            <a:noAutofit/>
          </a:bodyPr>
          <a:lstStyle/>
          <a:p>
            <a:pPr algn="ctr"/>
            <a:r>
              <a:rPr lang="en-US" sz="2400" dirty="0" smtClean="0"/>
              <a:t>11</a:t>
            </a:r>
            <a:endParaRPr lang="en-US" sz="2400" dirty="0"/>
          </a:p>
        </p:txBody>
      </p:sp>
      <p:sp>
        <p:nvSpPr>
          <p:cNvPr id="20" name="TextBox 19"/>
          <p:cNvSpPr txBox="1"/>
          <p:nvPr/>
        </p:nvSpPr>
        <p:spPr>
          <a:xfrm>
            <a:off x="7620000" y="3046272"/>
            <a:ext cx="990600" cy="461665"/>
          </a:xfrm>
          <a:prstGeom prst="rect">
            <a:avLst/>
          </a:prstGeom>
          <a:noFill/>
        </p:spPr>
        <p:txBody>
          <a:bodyPr wrap="none" rtlCol="0">
            <a:noAutofit/>
          </a:bodyPr>
          <a:lstStyle/>
          <a:p>
            <a:pPr algn="ctr"/>
            <a:r>
              <a:rPr lang="en-US" sz="2400" dirty="0" smtClean="0"/>
              <a:t>10</a:t>
            </a:r>
            <a:endParaRPr lang="en-US" sz="2400" dirty="0"/>
          </a:p>
        </p:txBody>
      </p:sp>
      <p:sp>
        <p:nvSpPr>
          <p:cNvPr id="21" name="TextBox 20"/>
          <p:cNvSpPr txBox="1"/>
          <p:nvPr/>
        </p:nvSpPr>
        <p:spPr>
          <a:xfrm>
            <a:off x="991849" y="2582882"/>
            <a:ext cx="2286000" cy="3970318"/>
          </a:xfrm>
          <a:prstGeom prst="rect">
            <a:avLst/>
          </a:prstGeom>
          <a:noFill/>
        </p:spPr>
        <p:txBody>
          <a:bodyPr wrap="square" rtlCol="0">
            <a:spAutoFit/>
          </a:bodyPr>
          <a:lstStyle/>
          <a:p>
            <a:r>
              <a:rPr lang="en-US" sz="2800" u="sng" dirty="0" smtClean="0"/>
              <a:t>A  B  C    </a:t>
            </a:r>
            <a:r>
              <a:rPr lang="en-US" sz="2800" u="sng" dirty="0"/>
              <a:t>F</a:t>
            </a:r>
            <a:endParaRPr lang="en-US" sz="2800" u="sng" dirty="0" smtClean="0"/>
          </a:p>
          <a:p>
            <a:r>
              <a:rPr lang="en-US" sz="2800" dirty="0" smtClean="0"/>
              <a:t>0  0  0     0</a:t>
            </a:r>
          </a:p>
          <a:p>
            <a:r>
              <a:rPr lang="en-US" sz="2800" dirty="0" smtClean="0"/>
              <a:t>0  0  1     1</a:t>
            </a:r>
            <a:endParaRPr lang="en-US" sz="2800" dirty="0">
              <a:solidFill>
                <a:schemeClr val="tx1"/>
              </a:solidFill>
            </a:endParaRPr>
          </a:p>
          <a:p>
            <a:r>
              <a:rPr lang="en-US" sz="2800" dirty="0" smtClean="0"/>
              <a:t>0  1  0     0</a:t>
            </a:r>
          </a:p>
          <a:p>
            <a:r>
              <a:rPr lang="en-US" sz="2800" dirty="0" smtClean="0"/>
              <a:t>0  1  1     1</a:t>
            </a:r>
          </a:p>
          <a:p>
            <a:r>
              <a:rPr lang="en-US" sz="2800" dirty="0" smtClean="0">
                <a:solidFill>
                  <a:schemeClr val="tx1"/>
                </a:solidFill>
                <a:latin typeface="Arial" pitchFamily="34" charset="0"/>
                <a:cs typeface="Arial" pitchFamily="34" charset="0"/>
              </a:rPr>
              <a:t>1  0  0     1</a:t>
            </a:r>
          </a:p>
          <a:p>
            <a:r>
              <a:rPr lang="en-US" sz="2800" dirty="0" smtClean="0">
                <a:solidFill>
                  <a:schemeClr val="tx1"/>
                </a:solidFill>
                <a:latin typeface="Arial" pitchFamily="34" charset="0"/>
                <a:cs typeface="Arial" pitchFamily="34" charset="0"/>
              </a:rPr>
              <a:t>1  0  1     1</a:t>
            </a:r>
          </a:p>
          <a:p>
            <a:r>
              <a:rPr lang="en-US" sz="2800" dirty="0" smtClean="0">
                <a:solidFill>
                  <a:schemeClr val="tx1"/>
                </a:solidFill>
                <a:latin typeface="Arial" pitchFamily="34" charset="0"/>
                <a:cs typeface="Arial" pitchFamily="34" charset="0"/>
              </a:rPr>
              <a:t>1  1  0     1</a:t>
            </a:r>
          </a:p>
          <a:p>
            <a:r>
              <a:rPr lang="en-US" sz="2800" dirty="0" smtClean="0">
                <a:solidFill>
                  <a:schemeClr val="tx1"/>
                </a:solidFill>
                <a:latin typeface="Arial" pitchFamily="34" charset="0"/>
                <a:cs typeface="Arial" pitchFamily="34" charset="0"/>
              </a:rPr>
              <a:t>1  1  1     1</a:t>
            </a:r>
            <a:endParaRPr lang="en-US" sz="2800" dirty="0">
              <a:solidFill>
                <a:schemeClr val="tx1"/>
              </a:solidFill>
              <a:latin typeface="Arial" pitchFamily="34" charset="0"/>
              <a:cs typeface="Arial" pitchFamily="34" charset="0"/>
            </a:endParaRPr>
          </a:p>
        </p:txBody>
      </p:sp>
      <p:sp>
        <p:nvSpPr>
          <p:cNvPr id="41" name="Rectangle 40"/>
          <p:cNvSpPr/>
          <p:nvPr/>
        </p:nvSpPr>
        <p:spPr>
          <a:xfrm>
            <a:off x="4648200" y="3507938"/>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42" name="Rectangle 41"/>
          <p:cNvSpPr/>
          <p:nvPr/>
        </p:nvSpPr>
        <p:spPr>
          <a:xfrm>
            <a:off x="5638800" y="3507938"/>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43" name="Rectangle 42"/>
          <p:cNvSpPr/>
          <p:nvPr/>
        </p:nvSpPr>
        <p:spPr>
          <a:xfrm>
            <a:off x="4648200" y="4346138"/>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44" name="Rectangle 43"/>
          <p:cNvSpPr/>
          <p:nvPr/>
        </p:nvSpPr>
        <p:spPr>
          <a:xfrm>
            <a:off x="5638800" y="4346138"/>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45" name="Rectangle 44"/>
          <p:cNvSpPr/>
          <p:nvPr/>
        </p:nvSpPr>
        <p:spPr>
          <a:xfrm>
            <a:off x="6629400" y="3507938"/>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46" name="Rectangle 45"/>
          <p:cNvSpPr/>
          <p:nvPr/>
        </p:nvSpPr>
        <p:spPr>
          <a:xfrm>
            <a:off x="7620000" y="3507938"/>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47" name="Rectangle 46"/>
          <p:cNvSpPr/>
          <p:nvPr/>
        </p:nvSpPr>
        <p:spPr>
          <a:xfrm>
            <a:off x="6629400" y="4346138"/>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48" name="Rectangle 47"/>
          <p:cNvSpPr/>
          <p:nvPr/>
        </p:nvSpPr>
        <p:spPr>
          <a:xfrm>
            <a:off x="7620000" y="4346138"/>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52" name="Freeform 51"/>
          <p:cNvSpPr/>
          <p:nvPr/>
        </p:nvSpPr>
        <p:spPr>
          <a:xfrm>
            <a:off x="2881223" y="2376043"/>
            <a:ext cx="5124090" cy="1718491"/>
          </a:xfrm>
          <a:custGeom>
            <a:avLst/>
            <a:gdLst>
              <a:gd name="connsiteX0" fmla="*/ 0 w 5124090"/>
              <a:gd name="connsiteY0" fmla="*/ 1718491 h 1718491"/>
              <a:gd name="connsiteX1" fmla="*/ 517585 w 5124090"/>
              <a:gd name="connsiteY1" fmla="*/ 1442446 h 1718491"/>
              <a:gd name="connsiteX2" fmla="*/ 1069675 w 5124090"/>
              <a:gd name="connsiteY2" fmla="*/ 321012 h 1718491"/>
              <a:gd name="connsiteX3" fmla="*/ 2156603 w 5124090"/>
              <a:gd name="connsiteY3" fmla="*/ 10461 h 1718491"/>
              <a:gd name="connsiteX4" fmla="*/ 4192437 w 5124090"/>
              <a:gd name="connsiteY4" fmla="*/ 200242 h 1718491"/>
              <a:gd name="connsiteX5" fmla="*/ 5124090 w 5124090"/>
              <a:gd name="connsiteY5" fmla="*/ 1356182 h 171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4090" h="1718491">
                <a:moveTo>
                  <a:pt x="0" y="1718491"/>
                </a:moveTo>
                <a:cubicBezTo>
                  <a:pt x="169653" y="1696925"/>
                  <a:pt x="339306" y="1675359"/>
                  <a:pt x="517585" y="1442446"/>
                </a:cubicBezTo>
                <a:cubicBezTo>
                  <a:pt x="695864" y="1209533"/>
                  <a:pt x="796505" y="559676"/>
                  <a:pt x="1069675" y="321012"/>
                </a:cubicBezTo>
                <a:cubicBezTo>
                  <a:pt x="1342845" y="82348"/>
                  <a:pt x="1636143" y="30589"/>
                  <a:pt x="2156603" y="10461"/>
                </a:cubicBezTo>
                <a:cubicBezTo>
                  <a:pt x="2677063" y="-9667"/>
                  <a:pt x="3697856" y="-24045"/>
                  <a:pt x="4192437" y="200242"/>
                </a:cubicBezTo>
                <a:cubicBezTo>
                  <a:pt x="4687018" y="424529"/>
                  <a:pt x="4905554" y="890355"/>
                  <a:pt x="5124090" y="1356182"/>
                </a:cubicBezTo>
              </a:path>
            </a:pathLst>
          </a:custGeom>
          <a:noFill/>
          <a:ln w="57150">
            <a:solidFill>
              <a:srgbClr val="0070C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flipV="1">
            <a:off x="2895600" y="3927038"/>
            <a:ext cx="4038600" cy="571500"/>
          </a:xfrm>
          <a:prstGeom prst="straightConnector1">
            <a:avLst/>
          </a:prstGeom>
          <a:noFill/>
          <a:ln w="57150">
            <a:solidFill>
              <a:srgbClr val="0070C0"/>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sp>
        <p:nvSpPr>
          <p:cNvPr id="57" name="Freeform 56"/>
          <p:cNvSpPr/>
          <p:nvPr/>
        </p:nvSpPr>
        <p:spPr>
          <a:xfrm>
            <a:off x="2846717" y="4991681"/>
            <a:ext cx="5210355" cy="913670"/>
          </a:xfrm>
          <a:custGeom>
            <a:avLst/>
            <a:gdLst>
              <a:gd name="connsiteX0" fmla="*/ 0 w 5210355"/>
              <a:gd name="connsiteY0" fmla="*/ 845389 h 913670"/>
              <a:gd name="connsiteX1" fmla="*/ 3950898 w 5210355"/>
              <a:gd name="connsiteY1" fmla="*/ 828136 h 913670"/>
              <a:gd name="connsiteX2" fmla="*/ 5210355 w 5210355"/>
              <a:gd name="connsiteY2" fmla="*/ 0 h 913670"/>
            </a:gdLst>
            <a:ahLst/>
            <a:cxnLst>
              <a:cxn ang="0">
                <a:pos x="connsiteX0" y="connsiteY0"/>
              </a:cxn>
              <a:cxn ang="0">
                <a:pos x="connsiteX1" y="connsiteY1"/>
              </a:cxn>
              <a:cxn ang="0">
                <a:pos x="connsiteX2" y="connsiteY2"/>
              </a:cxn>
            </a:cxnLst>
            <a:rect l="l" t="t" r="r" b="b"/>
            <a:pathLst>
              <a:path w="5210355" h="913670">
                <a:moveTo>
                  <a:pt x="0" y="845389"/>
                </a:moveTo>
                <a:cubicBezTo>
                  <a:pt x="1541253" y="907211"/>
                  <a:pt x="3082506" y="969034"/>
                  <a:pt x="3950898" y="828136"/>
                </a:cubicBezTo>
                <a:cubicBezTo>
                  <a:pt x="4819290" y="687238"/>
                  <a:pt x="5014822" y="343619"/>
                  <a:pt x="5210355" y="0"/>
                </a:cubicBezTo>
              </a:path>
            </a:pathLst>
          </a:custGeom>
          <a:noFill/>
          <a:ln w="57150">
            <a:solidFill>
              <a:srgbClr val="0070C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V="1">
            <a:off x="2846717" y="4783484"/>
            <a:ext cx="4087483" cy="1467654"/>
          </a:xfrm>
          <a:prstGeom prst="line">
            <a:avLst/>
          </a:prstGeom>
          <a:noFill/>
          <a:ln w="57150">
            <a:solidFill>
              <a:srgbClr val="0070C0"/>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86581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75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750"/>
                            </p:stCondLst>
                            <p:childTnLst>
                              <p:par>
                                <p:cTn id="8" presetID="1" presetClass="entr" presetSubtype="0" fill="hold" grpId="0" nodeType="afterEffect">
                                  <p:stCondLst>
                                    <p:cond delay="500"/>
                                  </p:stCondLst>
                                  <p:childTnLst>
                                    <p:set>
                                      <p:cBhvr>
                                        <p:cTn id="9" dur="1" fill="hold">
                                          <p:stCondLst>
                                            <p:cond delay="0"/>
                                          </p:stCondLst>
                                        </p:cTn>
                                        <p:tgtEl>
                                          <p:spTgt spid="42"/>
                                        </p:tgtEl>
                                        <p:attrNameLst>
                                          <p:attrName>style.visibility</p:attrName>
                                        </p:attrNameLst>
                                      </p:cBhvr>
                                      <p:to>
                                        <p:strVal val="visible"/>
                                      </p:to>
                                    </p:set>
                                  </p:childTnLst>
                                </p:cTn>
                              </p:par>
                            </p:childTnLst>
                          </p:cTn>
                        </p:par>
                        <p:par>
                          <p:cTn id="10" fill="hold">
                            <p:stCondLst>
                              <p:cond delay="1250"/>
                            </p:stCondLst>
                            <p:childTnLst>
                              <p:par>
                                <p:cTn id="11" presetID="1" presetClass="entr" presetSubtype="0" fill="hold" grpId="0" nodeType="afterEffect">
                                  <p:stCondLst>
                                    <p:cond delay="75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750"/>
                                  </p:stCondLst>
                                  <p:childTnLst>
                                    <p:set>
                                      <p:cBhvr>
                                        <p:cTn id="14" dur="1" fill="hold">
                                          <p:stCondLst>
                                            <p:cond delay="0"/>
                                          </p:stCondLst>
                                        </p:cTn>
                                        <p:tgtEl>
                                          <p:spTgt spid="52"/>
                                        </p:tgtEl>
                                        <p:attrNameLst>
                                          <p:attrName>style.visibility</p:attrName>
                                        </p:attrNameLst>
                                      </p:cBhvr>
                                      <p:to>
                                        <p:strVal val="visible"/>
                                      </p:to>
                                    </p:set>
                                  </p:childTnLst>
                                </p:cTn>
                              </p:par>
                            </p:childTnLst>
                          </p:cTn>
                        </p:par>
                        <p:par>
                          <p:cTn id="15" fill="hold">
                            <p:stCondLst>
                              <p:cond delay="2000"/>
                            </p:stCondLst>
                            <p:childTnLst>
                              <p:par>
                                <p:cTn id="16" presetID="1" presetClass="exit" presetSubtype="0" fill="hold" grpId="1" nodeType="afterEffect">
                                  <p:stCondLst>
                                    <p:cond delay="750"/>
                                  </p:stCondLst>
                                  <p:childTnLst>
                                    <p:set>
                                      <p:cBhvr>
                                        <p:cTn id="17" dur="1" fill="hold">
                                          <p:stCondLst>
                                            <p:cond delay="0"/>
                                          </p:stCondLst>
                                        </p:cTn>
                                        <p:tgtEl>
                                          <p:spTgt spid="52"/>
                                        </p:tgtEl>
                                        <p:attrNameLst>
                                          <p:attrName>style.visibility</p:attrName>
                                        </p:attrNameLst>
                                      </p:cBhvr>
                                      <p:to>
                                        <p:strVal val="hidden"/>
                                      </p:to>
                                    </p:set>
                                  </p:childTnLst>
                                </p:cTn>
                              </p:par>
                              <p:par>
                                <p:cTn id="18" presetID="1" presetClass="entr" presetSubtype="0" fill="hold" grpId="0" nodeType="withEffect">
                                  <p:stCondLst>
                                    <p:cond delay="750"/>
                                  </p:stCondLst>
                                  <p:childTnLst>
                                    <p:set>
                                      <p:cBhvr>
                                        <p:cTn id="19" dur="1" fill="hold">
                                          <p:stCondLst>
                                            <p:cond delay="0"/>
                                          </p:stCondLst>
                                        </p:cTn>
                                        <p:tgtEl>
                                          <p:spTgt spid="45"/>
                                        </p:tgtEl>
                                        <p:attrNameLst>
                                          <p:attrName>style.visibility</p:attrName>
                                        </p:attrNameLst>
                                      </p:cBhvr>
                                      <p:to>
                                        <p:strVal val="visible"/>
                                      </p:to>
                                    </p:set>
                                  </p:childTnLst>
                                </p:cTn>
                              </p:par>
                              <p:par>
                                <p:cTn id="20" presetID="1" presetClass="entr" presetSubtype="0" fill="hold" nodeType="withEffect">
                                  <p:stCondLst>
                                    <p:cond delay="750"/>
                                  </p:stCondLst>
                                  <p:childTnLst>
                                    <p:set>
                                      <p:cBhvr>
                                        <p:cTn id="21" dur="1" fill="hold">
                                          <p:stCondLst>
                                            <p:cond delay="0"/>
                                          </p:stCondLst>
                                        </p:cTn>
                                        <p:tgtEl>
                                          <p:spTgt spid="54"/>
                                        </p:tgtEl>
                                        <p:attrNameLst>
                                          <p:attrName>style.visibility</p:attrName>
                                        </p:attrNameLst>
                                      </p:cBhvr>
                                      <p:to>
                                        <p:strVal val="visible"/>
                                      </p:to>
                                    </p:set>
                                  </p:childTnLst>
                                </p:cTn>
                              </p:par>
                            </p:childTnLst>
                          </p:cTn>
                        </p:par>
                        <p:par>
                          <p:cTn id="22" fill="hold">
                            <p:stCondLst>
                              <p:cond delay="2750"/>
                            </p:stCondLst>
                            <p:childTnLst>
                              <p:par>
                                <p:cTn id="23" presetID="1" presetClass="exit" presetSubtype="0" fill="hold" nodeType="afterEffect">
                                  <p:stCondLst>
                                    <p:cond delay="750"/>
                                  </p:stCondLst>
                                  <p:childTnLst>
                                    <p:set>
                                      <p:cBhvr>
                                        <p:cTn id="24" dur="1" fill="hold">
                                          <p:stCondLst>
                                            <p:cond delay="249"/>
                                          </p:stCondLst>
                                        </p:cTn>
                                        <p:tgtEl>
                                          <p:spTgt spid="54"/>
                                        </p:tgtEl>
                                        <p:attrNameLst>
                                          <p:attrName>style.visibility</p:attrName>
                                        </p:attrNameLst>
                                      </p:cBhvr>
                                      <p:to>
                                        <p:strVal val="hidden"/>
                                      </p:to>
                                    </p:set>
                                  </p:childTnLst>
                                </p:cTn>
                              </p:par>
                              <p:par>
                                <p:cTn id="25" presetID="1" presetClass="entr" presetSubtype="0" fill="hold" grpId="0" nodeType="withEffect">
                                  <p:stCondLst>
                                    <p:cond delay="750"/>
                                  </p:stCondLst>
                                  <p:childTnLst>
                                    <p:set>
                                      <p:cBhvr>
                                        <p:cTn id="26" dur="1" fill="hold">
                                          <p:stCondLst>
                                            <p:cond delay="9"/>
                                          </p:stCondLst>
                                        </p:cTn>
                                        <p:tgtEl>
                                          <p:spTgt spid="43"/>
                                        </p:tgtEl>
                                        <p:attrNameLst>
                                          <p:attrName>style.visibility</p:attrName>
                                        </p:attrNameLst>
                                      </p:cBhvr>
                                      <p:to>
                                        <p:strVal val="visible"/>
                                      </p:to>
                                    </p:set>
                                  </p:childTnLst>
                                </p:cTn>
                              </p:par>
                            </p:childTnLst>
                          </p:cTn>
                        </p:par>
                        <p:par>
                          <p:cTn id="27" fill="hold">
                            <p:stCondLst>
                              <p:cond delay="3750"/>
                            </p:stCondLst>
                            <p:childTnLst>
                              <p:par>
                                <p:cTn id="28" presetID="1" presetClass="entr" presetSubtype="0" fill="hold" grpId="0" nodeType="afterEffect">
                                  <p:stCondLst>
                                    <p:cond delay="500"/>
                                  </p:stCondLst>
                                  <p:childTnLst>
                                    <p:set>
                                      <p:cBhvr>
                                        <p:cTn id="29" dur="1" fill="hold">
                                          <p:stCondLst>
                                            <p:cond delay="0"/>
                                          </p:stCondLst>
                                        </p:cTn>
                                        <p:tgtEl>
                                          <p:spTgt spid="44"/>
                                        </p:tgtEl>
                                        <p:attrNameLst>
                                          <p:attrName>style.visibility</p:attrName>
                                        </p:attrNameLst>
                                      </p:cBhvr>
                                      <p:to>
                                        <p:strVal val="visible"/>
                                      </p:to>
                                    </p:set>
                                  </p:childTnLst>
                                </p:cTn>
                              </p:par>
                            </p:childTnLst>
                          </p:cTn>
                        </p:par>
                        <p:par>
                          <p:cTn id="30" fill="hold">
                            <p:stCondLst>
                              <p:cond delay="4250"/>
                            </p:stCondLst>
                            <p:childTnLst>
                              <p:par>
                                <p:cTn id="31" presetID="1" presetClass="entr" presetSubtype="0" fill="hold" grpId="0" nodeType="afterEffect">
                                  <p:stCondLst>
                                    <p:cond delay="75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750"/>
                                  </p:stCondLst>
                                  <p:childTnLst>
                                    <p:set>
                                      <p:cBhvr>
                                        <p:cTn id="34" dur="1" fill="hold">
                                          <p:stCondLst>
                                            <p:cond delay="0"/>
                                          </p:stCondLst>
                                        </p:cTn>
                                        <p:tgtEl>
                                          <p:spTgt spid="57"/>
                                        </p:tgtEl>
                                        <p:attrNameLst>
                                          <p:attrName>style.visibility</p:attrName>
                                        </p:attrNameLst>
                                      </p:cBhvr>
                                      <p:to>
                                        <p:strVal val="visible"/>
                                      </p:to>
                                    </p:set>
                                  </p:childTnLst>
                                </p:cTn>
                              </p:par>
                            </p:childTnLst>
                          </p:cTn>
                        </p:par>
                        <p:par>
                          <p:cTn id="35" fill="hold">
                            <p:stCondLst>
                              <p:cond delay="5000"/>
                            </p:stCondLst>
                            <p:childTnLst>
                              <p:par>
                                <p:cTn id="36" presetID="1" presetClass="exit" presetSubtype="0" fill="hold" grpId="1" nodeType="afterEffect">
                                  <p:stCondLst>
                                    <p:cond delay="750"/>
                                  </p:stCondLst>
                                  <p:childTnLst>
                                    <p:set>
                                      <p:cBhvr>
                                        <p:cTn id="37" dur="1" fill="hold">
                                          <p:stCondLst>
                                            <p:cond delay="0"/>
                                          </p:stCondLst>
                                        </p:cTn>
                                        <p:tgtEl>
                                          <p:spTgt spid="57"/>
                                        </p:tgtEl>
                                        <p:attrNameLst>
                                          <p:attrName>style.visibility</p:attrName>
                                        </p:attrNameLst>
                                      </p:cBhvr>
                                      <p:to>
                                        <p:strVal val="hidden"/>
                                      </p:to>
                                    </p:set>
                                  </p:childTnLst>
                                </p:cTn>
                              </p:par>
                              <p:par>
                                <p:cTn id="38" presetID="1" presetClass="entr" presetSubtype="0" fill="hold" grpId="0" nodeType="withEffect">
                                  <p:stCondLst>
                                    <p:cond delay="750"/>
                                  </p:stCondLst>
                                  <p:childTnLst>
                                    <p:set>
                                      <p:cBhvr>
                                        <p:cTn id="39" dur="1" fill="hold">
                                          <p:stCondLst>
                                            <p:cond delay="0"/>
                                          </p:stCondLst>
                                        </p:cTn>
                                        <p:tgtEl>
                                          <p:spTgt spid="47"/>
                                        </p:tgtEl>
                                        <p:attrNameLst>
                                          <p:attrName>style.visibility</p:attrName>
                                        </p:attrNameLst>
                                      </p:cBhvr>
                                      <p:to>
                                        <p:strVal val="visible"/>
                                      </p:to>
                                    </p:set>
                                  </p:childTnLst>
                                </p:cTn>
                              </p:par>
                              <p:par>
                                <p:cTn id="40" presetID="1" presetClass="entr" presetSubtype="0" fill="hold" nodeType="withEffect">
                                  <p:stCondLst>
                                    <p:cond delay="750"/>
                                  </p:stCondLst>
                                  <p:childTnLst>
                                    <p:set>
                                      <p:cBhvr>
                                        <p:cTn id="41" dur="1" fill="hold">
                                          <p:stCondLst>
                                            <p:cond delay="0"/>
                                          </p:stCondLst>
                                        </p:cTn>
                                        <p:tgtEl>
                                          <p:spTgt spid="61"/>
                                        </p:tgtEl>
                                        <p:attrNameLst>
                                          <p:attrName>style.visibility</p:attrName>
                                        </p:attrNameLst>
                                      </p:cBhvr>
                                      <p:to>
                                        <p:strVal val="visible"/>
                                      </p:to>
                                    </p:set>
                                  </p:childTnLst>
                                </p:cTn>
                              </p:par>
                            </p:childTnLst>
                          </p:cTn>
                        </p:par>
                        <p:par>
                          <p:cTn id="42" fill="hold">
                            <p:stCondLst>
                              <p:cond delay="5750"/>
                            </p:stCondLst>
                            <p:childTnLst>
                              <p:par>
                                <p:cTn id="43" presetID="1" presetClass="exit" presetSubtype="0" fill="hold" nodeType="afterEffect">
                                  <p:stCondLst>
                                    <p:cond delay="750"/>
                                  </p:stCondLst>
                                  <p:childTnLst>
                                    <p:set>
                                      <p:cBhvr>
                                        <p:cTn id="44"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47" grpId="0" animBg="1"/>
      <p:bldP spid="48" grpId="0" animBg="1"/>
      <p:bldP spid="52" grpId="0" animBg="1"/>
      <p:bldP spid="52" grpId="1" animBg="1"/>
      <p:bldP spid="57" grpId="0" animBg="1"/>
      <p:bldP spid="5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Three-Variable K-Map Examples </a:t>
            </a:r>
            <a:endParaRPr lang="en-US" dirty="0"/>
          </a:p>
        </p:txBody>
      </p:sp>
      <p:sp>
        <p:nvSpPr>
          <p:cNvPr id="3" name="Content Placeholder 2"/>
          <p:cNvSpPr>
            <a:spLocks noGrp="1"/>
          </p:cNvSpPr>
          <p:nvPr>
            <p:ph idx="1"/>
          </p:nvPr>
        </p:nvSpPr>
        <p:spPr/>
        <p:txBody>
          <a:bodyPr/>
          <a:lstStyle/>
          <a:p>
            <a:r>
              <a:rPr lang="en-US" dirty="0" smtClean="0"/>
              <a:t>Can have more than</a:t>
            </a:r>
            <a:br>
              <a:rPr lang="en-US" dirty="0" smtClean="0"/>
            </a:br>
            <a:r>
              <a:rPr lang="en-US" dirty="0" smtClean="0"/>
              <a:t>two 1s in a group</a:t>
            </a:r>
          </a:p>
          <a:p>
            <a:r>
              <a:rPr lang="en-US" dirty="0" smtClean="0"/>
              <a:t>Size of a group in</a:t>
            </a:r>
            <a:br>
              <a:rPr lang="en-US" dirty="0" smtClean="0"/>
            </a:br>
            <a:r>
              <a:rPr lang="en-US" dirty="0" smtClean="0"/>
              <a:t>each</a:t>
            </a:r>
            <a:r>
              <a:rPr lang="en-US" dirty="0"/>
              <a:t> </a:t>
            </a:r>
            <a:r>
              <a:rPr lang="en-US" dirty="0" smtClean="0"/>
              <a:t>direction</a:t>
            </a:r>
            <a:br>
              <a:rPr lang="en-US" dirty="0" smtClean="0"/>
            </a:br>
            <a:r>
              <a:rPr lang="en-US" dirty="0" smtClean="0"/>
              <a:t>must be a</a:t>
            </a:r>
            <a:br>
              <a:rPr lang="en-US" dirty="0" smtClean="0"/>
            </a:br>
            <a:r>
              <a:rPr lang="en-US" dirty="0" smtClean="0"/>
              <a:t>power-of-two:</a:t>
            </a:r>
          </a:p>
          <a:p>
            <a:pPr lvl="1"/>
            <a:r>
              <a:rPr lang="en-US" dirty="0" smtClean="0"/>
              <a:t>1x1, 1x2,</a:t>
            </a:r>
            <a:br>
              <a:rPr lang="en-US" dirty="0" smtClean="0"/>
            </a:br>
            <a:r>
              <a:rPr lang="en-US" dirty="0" smtClean="0"/>
              <a:t>2x4, 4x1…</a:t>
            </a:r>
            <a:endParaRPr lang="en-US" dirty="0"/>
          </a:p>
        </p:txBody>
      </p:sp>
      <p:cxnSp>
        <p:nvCxnSpPr>
          <p:cNvPr id="4" name="Straight Connector 3"/>
          <p:cNvCxnSpPr/>
          <p:nvPr/>
        </p:nvCxnSpPr>
        <p:spPr>
          <a:xfrm flipH="1" flipV="1">
            <a:off x="4114800" y="2900065"/>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648200" y="35096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6" name="Rectangle 5"/>
          <p:cNvSpPr/>
          <p:nvPr/>
        </p:nvSpPr>
        <p:spPr>
          <a:xfrm>
            <a:off x="5638800" y="35096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7" name="Rectangle 6"/>
          <p:cNvSpPr/>
          <p:nvPr/>
        </p:nvSpPr>
        <p:spPr>
          <a:xfrm>
            <a:off x="4648200" y="43478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8" name="Rectangle 7"/>
          <p:cNvSpPr/>
          <p:nvPr/>
        </p:nvSpPr>
        <p:spPr>
          <a:xfrm>
            <a:off x="5638800" y="43478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9" name="TextBox 8"/>
          <p:cNvSpPr txBox="1"/>
          <p:nvPr/>
        </p:nvSpPr>
        <p:spPr>
          <a:xfrm>
            <a:off x="4648200" y="3048000"/>
            <a:ext cx="990600" cy="461665"/>
          </a:xfrm>
          <a:prstGeom prst="rect">
            <a:avLst/>
          </a:prstGeom>
          <a:noFill/>
        </p:spPr>
        <p:txBody>
          <a:bodyPr wrap="none" rtlCol="0">
            <a:noAutofit/>
          </a:bodyPr>
          <a:lstStyle/>
          <a:p>
            <a:pPr algn="ctr"/>
            <a:r>
              <a:rPr lang="en-US" sz="2400" dirty="0" smtClean="0"/>
              <a:t>00</a:t>
            </a:r>
            <a:endParaRPr lang="en-US" sz="2400" dirty="0"/>
          </a:p>
        </p:txBody>
      </p:sp>
      <p:sp>
        <p:nvSpPr>
          <p:cNvPr id="10" name="TextBox 9"/>
          <p:cNvSpPr txBox="1"/>
          <p:nvPr/>
        </p:nvSpPr>
        <p:spPr>
          <a:xfrm>
            <a:off x="5638800" y="3047999"/>
            <a:ext cx="990600" cy="461665"/>
          </a:xfrm>
          <a:prstGeom prst="rect">
            <a:avLst/>
          </a:prstGeom>
          <a:noFill/>
        </p:spPr>
        <p:txBody>
          <a:bodyPr wrap="none" rtlCol="0">
            <a:noAutofit/>
          </a:bodyPr>
          <a:lstStyle/>
          <a:p>
            <a:pPr algn="ctr"/>
            <a:r>
              <a:rPr lang="en-US" sz="2400" dirty="0" smtClean="0"/>
              <a:t>01</a:t>
            </a:r>
            <a:endParaRPr lang="en-US" sz="2400" dirty="0"/>
          </a:p>
        </p:txBody>
      </p:sp>
      <p:sp>
        <p:nvSpPr>
          <p:cNvPr id="11" name="TextBox 10"/>
          <p:cNvSpPr txBox="1"/>
          <p:nvPr/>
        </p:nvSpPr>
        <p:spPr>
          <a:xfrm>
            <a:off x="3810000" y="4347865"/>
            <a:ext cx="838200" cy="838200"/>
          </a:xfrm>
          <a:prstGeom prst="rect">
            <a:avLst/>
          </a:prstGeom>
          <a:noFill/>
        </p:spPr>
        <p:txBody>
          <a:bodyPr wrap="none" rtlCol="0" anchor="ctr">
            <a:noAutofit/>
          </a:bodyPr>
          <a:lstStyle/>
          <a:p>
            <a:pPr algn="r"/>
            <a:r>
              <a:rPr lang="en-US" sz="2400" dirty="0"/>
              <a:t>1</a:t>
            </a:r>
          </a:p>
        </p:txBody>
      </p:sp>
      <p:sp>
        <p:nvSpPr>
          <p:cNvPr id="12" name="TextBox 11"/>
          <p:cNvSpPr txBox="1"/>
          <p:nvPr/>
        </p:nvSpPr>
        <p:spPr>
          <a:xfrm>
            <a:off x="3810000" y="3509664"/>
            <a:ext cx="838200" cy="838200"/>
          </a:xfrm>
          <a:prstGeom prst="rect">
            <a:avLst/>
          </a:prstGeom>
          <a:noFill/>
        </p:spPr>
        <p:txBody>
          <a:bodyPr wrap="none" rtlCol="0" anchor="ctr">
            <a:noAutofit/>
          </a:bodyPr>
          <a:lstStyle/>
          <a:p>
            <a:pPr algn="r"/>
            <a:r>
              <a:rPr lang="en-US" sz="2400" dirty="0" smtClean="0"/>
              <a:t>0</a:t>
            </a:r>
            <a:endParaRPr lang="en-US" sz="2400" dirty="0"/>
          </a:p>
        </p:txBody>
      </p:sp>
      <p:sp>
        <p:nvSpPr>
          <p:cNvPr id="13" name="TextBox 12"/>
          <p:cNvSpPr txBox="1"/>
          <p:nvPr/>
        </p:nvSpPr>
        <p:spPr>
          <a:xfrm>
            <a:off x="3926798" y="3048000"/>
            <a:ext cx="569002" cy="461665"/>
          </a:xfrm>
          <a:prstGeom prst="rect">
            <a:avLst/>
          </a:prstGeom>
          <a:noFill/>
        </p:spPr>
        <p:txBody>
          <a:bodyPr wrap="none" rtlCol="0">
            <a:noAutofit/>
          </a:bodyPr>
          <a:lstStyle/>
          <a:p>
            <a:pPr algn="ctr"/>
            <a:r>
              <a:rPr lang="en-US" sz="2400" dirty="0"/>
              <a:t>A</a:t>
            </a:r>
          </a:p>
        </p:txBody>
      </p:sp>
      <p:sp>
        <p:nvSpPr>
          <p:cNvPr id="14" name="TextBox 13"/>
          <p:cNvSpPr txBox="1"/>
          <p:nvPr/>
        </p:nvSpPr>
        <p:spPr>
          <a:xfrm>
            <a:off x="4307798" y="2819400"/>
            <a:ext cx="569002" cy="461665"/>
          </a:xfrm>
          <a:prstGeom prst="rect">
            <a:avLst/>
          </a:prstGeom>
          <a:noFill/>
        </p:spPr>
        <p:txBody>
          <a:bodyPr wrap="none" rtlCol="0">
            <a:noAutofit/>
          </a:bodyPr>
          <a:lstStyle/>
          <a:p>
            <a:pPr algn="ctr"/>
            <a:r>
              <a:rPr lang="en-US" sz="2400" dirty="0" smtClean="0"/>
              <a:t>BC</a:t>
            </a:r>
            <a:endParaRPr lang="en-US" sz="2400" dirty="0"/>
          </a:p>
        </p:txBody>
      </p:sp>
      <p:sp>
        <p:nvSpPr>
          <p:cNvPr id="15" name="Rectangle 14"/>
          <p:cNvSpPr/>
          <p:nvPr/>
        </p:nvSpPr>
        <p:spPr>
          <a:xfrm>
            <a:off x="6629400" y="35096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16" name="Rectangle 15"/>
          <p:cNvSpPr/>
          <p:nvPr/>
        </p:nvSpPr>
        <p:spPr>
          <a:xfrm>
            <a:off x="7620000" y="35096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17" name="Rectangle 16"/>
          <p:cNvSpPr/>
          <p:nvPr/>
        </p:nvSpPr>
        <p:spPr>
          <a:xfrm>
            <a:off x="6629400" y="43478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18" name="Rectangle 17"/>
          <p:cNvSpPr/>
          <p:nvPr/>
        </p:nvSpPr>
        <p:spPr>
          <a:xfrm>
            <a:off x="7620000" y="43478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19" name="TextBox 18"/>
          <p:cNvSpPr txBox="1"/>
          <p:nvPr/>
        </p:nvSpPr>
        <p:spPr>
          <a:xfrm>
            <a:off x="6629400" y="3048000"/>
            <a:ext cx="990600" cy="461665"/>
          </a:xfrm>
          <a:prstGeom prst="rect">
            <a:avLst/>
          </a:prstGeom>
          <a:noFill/>
        </p:spPr>
        <p:txBody>
          <a:bodyPr wrap="none" rtlCol="0">
            <a:noAutofit/>
          </a:bodyPr>
          <a:lstStyle/>
          <a:p>
            <a:pPr algn="ctr"/>
            <a:r>
              <a:rPr lang="en-US" sz="2400" dirty="0" smtClean="0"/>
              <a:t>11</a:t>
            </a:r>
            <a:endParaRPr lang="en-US" sz="2400" dirty="0"/>
          </a:p>
        </p:txBody>
      </p:sp>
      <p:sp>
        <p:nvSpPr>
          <p:cNvPr id="20" name="TextBox 19"/>
          <p:cNvSpPr txBox="1"/>
          <p:nvPr/>
        </p:nvSpPr>
        <p:spPr>
          <a:xfrm>
            <a:off x="7620000" y="3047999"/>
            <a:ext cx="990600" cy="461665"/>
          </a:xfrm>
          <a:prstGeom prst="rect">
            <a:avLst/>
          </a:prstGeom>
          <a:noFill/>
        </p:spPr>
        <p:txBody>
          <a:bodyPr wrap="none" rtlCol="0">
            <a:noAutofit/>
          </a:bodyPr>
          <a:lstStyle/>
          <a:p>
            <a:pPr algn="ctr"/>
            <a:r>
              <a:rPr lang="en-US" sz="2400" dirty="0" smtClean="0"/>
              <a:t>10</a:t>
            </a:r>
            <a:endParaRPr lang="en-US" sz="2400" dirty="0"/>
          </a:p>
        </p:txBody>
      </p:sp>
      <p:sp>
        <p:nvSpPr>
          <p:cNvPr id="41" name="Rectangle 40"/>
          <p:cNvSpPr/>
          <p:nvPr/>
        </p:nvSpPr>
        <p:spPr>
          <a:xfrm>
            <a:off x="4648200" y="35096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42" name="Rectangle 41"/>
          <p:cNvSpPr/>
          <p:nvPr/>
        </p:nvSpPr>
        <p:spPr>
          <a:xfrm>
            <a:off x="5638800" y="35096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43" name="Rectangle 42"/>
          <p:cNvSpPr/>
          <p:nvPr/>
        </p:nvSpPr>
        <p:spPr>
          <a:xfrm>
            <a:off x="4648200" y="43478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44" name="Rectangle 43"/>
          <p:cNvSpPr/>
          <p:nvPr/>
        </p:nvSpPr>
        <p:spPr>
          <a:xfrm>
            <a:off x="5638800" y="43478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45" name="Rectangle 44"/>
          <p:cNvSpPr/>
          <p:nvPr/>
        </p:nvSpPr>
        <p:spPr>
          <a:xfrm>
            <a:off x="6629400" y="35096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46" name="Rectangle 45"/>
          <p:cNvSpPr/>
          <p:nvPr/>
        </p:nvSpPr>
        <p:spPr>
          <a:xfrm>
            <a:off x="7620000" y="35096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47" name="Rectangle 46"/>
          <p:cNvSpPr/>
          <p:nvPr/>
        </p:nvSpPr>
        <p:spPr>
          <a:xfrm>
            <a:off x="6629400" y="43478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48" name="Rectangle 47"/>
          <p:cNvSpPr/>
          <p:nvPr/>
        </p:nvSpPr>
        <p:spPr>
          <a:xfrm>
            <a:off x="7620000" y="43478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34" name="Rounded Rectangle 33"/>
          <p:cNvSpPr/>
          <p:nvPr/>
        </p:nvSpPr>
        <p:spPr>
          <a:xfrm>
            <a:off x="4876800" y="4547413"/>
            <a:ext cx="3505200" cy="524351"/>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5867400" y="3666588"/>
            <a:ext cx="1524000" cy="1261826"/>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p:cNvSpPr txBox="1"/>
              <p:nvPr/>
            </p:nvSpPr>
            <p:spPr>
              <a:xfrm>
                <a:off x="1280482" y="5267980"/>
                <a:ext cx="813043" cy="523220"/>
              </a:xfrm>
              <a:prstGeom prst="rect">
                <a:avLst/>
              </a:prstGeom>
              <a:noFill/>
            </p:spPr>
            <p:txBody>
              <a:bodyPr wrap="none" rtlCol="0">
                <a:spAutoFit/>
              </a:bodyPr>
              <a:lstStyle/>
              <a:p>
                <a:pPr marL="0" lvl="1"/>
                <a14:m>
                  <m:oMath xmlns:m="http://schemas.openxmlformats.org/officeDocument/2006/math">
                    <m:r>
                      <m:rPr>
                        <m:nor/>
                      </m:rPr>
                      <a:rPr lang="en-US" sz="2800" b="0" i="0" smtClean="0">
                        <a:latin typeface="Arial" pitchFamily="34" charset="0"/>
                        <a:cs typeface="Arial" pitchFamily="34" charset="0"/>
                      </a:rPr>
                      <m:t>F</m:t>
                    </m:r>
                  </m:oMath>
                </a14:m>
                <a:r>
                  <a:rPr lang="en-US" sz="2800" b="0" dirty="0" smtClean="0">
                    <a:latin typeface="Arial" pitchFamily="34" charset="0"/>
                    <a:cs typeface="Arial" pitchFamily="34" charset="0"/>
                  </a:rPr>
                  <a:t> = </a:t>
                </a:r>
              </a:p>
            </p:txBody>
          </p:sp>
        </mc:Choice>
        <mc:Fallback xmlns="">
          <p:sp>
            <p:nvSpPr>
              <p:cNvPr id="36" name="TextBox 35"/>
              <p:cNvSpPr txBox="1">
                <a:spLocks noRot="1" noChangeAspect="1" noMove="1" noResize="1" noEditPoints="1" noAdjustHandles="1" noChangeArrowheads="1" noChangeShapeType="1" noTextEdit="1"/>
              </p:cNvSpPr>
              <p:nvPr/>
            </p:nvSpPr>
            <p:spPr>
              <a:xfrm>
                <a:off x="1280482" y="5267980"/>
                <a:ext cx="813043" cy="523220"/>
              </a:xfrm>
              <a:prstGeom prst="rect">
                <a:avLst/>
              </a:prstGeom>
              <a:blipFill rotWithShape="1">
                <a:blip r:embed="rId3"/>
                <a:stretch>
                  <a:fillRect t="-11628" r="-15038" b="-31395"/>
                </a:stretch>
              </a:blipFill>
            </p:spPr>
            <p:txBody>
              <a:bodyPr/>
              <a:lstStyle/>
              <a:p>
                <a:r>
                  <a:rPr lang="en-US">
                    <a:noFill/>
                  </a:rPr>
                  <a:t> </a:t>
                </a:r>
              </a:p>
            </p:txBody>
          </p:sp>
        </mc:Fallback>
      </mc:AlternateContent>
      <p:sp>
        <p:nvSpPr>
          <p:cNvPr id="37" name="TextBox 36"/>
          <p:cNvSpPr txBox="1"/>
          <p:nvPr/>
        </p:nvSpPr>
        <p:spPr>
          <a:xfrm>
            <a:off x="1947134" y="5257962"/>
            <a:ext cx="423514" cy="523220"/>
          </a:xfrm>
          <a:prstGeom prst="rect">
            <a:avLst/>
          </a:prstGeom>
          <a:noFill/>
        </p:spPr>
        <p:txBody>
          <a:bodyPr wrap="none" rtlCol="0">
            <a:spAutoFit/>
          </a:bodyPr>
          <a:lstStyle/>
          <a:p>
            <a:pPr marL="0" lvl="1"/>
            <a:r>
              <a:rPr lang="en-US" sz="2800" b="0" dirty="0" smtClean="0">
                <a:cs typeface="Arial" pitchFamily="34" charset="0"/>
              </a:rPr>
              <a:t>A</a:t>
            </a:r>
            <a:endParaRPr lang="en-US" dirty="0"/>
          </a:p>
        </p:txBody>
      </p:sp>
      <mc:AlternateContent xmlns:mc="http://schemas.openxmlformats.org/markup-compatibility/2006" xmlns:a14="http://schemas.microsoft.com/office/drawing/2010/main">
        <mc:Choice Requires="a14">
          <p:sp>
            <p:nvSpPr>
              <p:cNvPr id="38" name="TextBox 37"/>
              <p:cNvSpPr txBox="1"/>
              <p:nvPr/>
            </p:nvSpPr>
            <p:spPr>
              <a:xfrm>
                <a:off x="2209800" y="5262322"/>
                <a:ext cx="853118" cy="523220"/>
              </a:xfrm>
              <a:prstGeom prst="rect">
                <a:avLst/>
              </a:prstGeom>
              <a:noFill/>
            </p:spPr>
            <p:txBody>
              <a:bodyPr wrap="none" rtlCol="0">
                <a:spAutoFit/>
              </a:bodyPr>
              <a:lstStyle/>
              <a:p>
                <a:pPr marL="0" lvl="1"/>
                <a14:m>
                  <m:oMathPara xmlns:m="http://schemas.openxmlformats.org/officeDocument/2006/math">
                    <m:oMathParaPr>
                      <m:jc m:val="centerGroup"/>
                    </m:oMathParaPr>
                    <m:oMath xmlns:m="http://schemas.openxmlformats.org/officeDocument/2006/math">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oMath>
                  </m:oMathPara>
                </a14:m>
                <a:endParaRPr lang="en-US" sz="2800" b="0" dirty="0" smtClean="0">
                  <a:latin typeface="Arial" pitchFamily="34" charset="0"/>
                  <a:cs typeface="Arial" pitchFamily="34"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2209800" y="5262322"/>
                <a:ext cx="853118" cy="523220"/>
              </a:xfrm>
              <a:prstGeom prst="rect">
                <a:avLst/>
              </a:prstGeom>
              <a:blipFill rotWithShape="1">
                <a:blip r:embed="rId4"/>
                <a:stretch>
                  <a:fillRect/>
                </a:stretch>
              </a:blipFill>
            </p:spPr>
            <p:txBody>
              <a:bodyPr/>
              <a:lstStyle/>
              <a:p>
                <a:r>
                  <a:rPr lang="en-US">
                    <a:noFill/>
                  </a:rPr>
                  <a:t> </a:t>
                </a:r>
              </a:p>
            </p:txBody>
          </p:sp>
        </mc:Fallback>
      </mc:AlternateContent>
      <p:sp>
        <p:nvSpPr>
          <p:cNvPr id="22" name="TextBox 21"/>
          <p:cNvSpPr txBox="1"/>
          <p:nvPr/>
        </p:nvSpPr>
        <p:spPr>
          <a:xfrm>
            <a:off x="4533900" y="5410200"/>
            <a:ext cx="4381500" cy="523220"/>
          </a:xfrm>
          <a:prstGeom prst="rect">
            <a:avLst/>
          </a:prstGeom>
          <a:noFill/>
        </p:spPr>
        <p:txBody>
          <a:bodyPr wrap="square" rtlCol="0">
            <a:noAutofit/>
          </a:bodyPr>
          <a:lstStyle/>
          <a:p>
            <a:r>
              <a:rPr lang="en-US" sz="2800" dirty="0" smtClean="0">
                <a:solidFill>
                  <a:srgbClr val="0070C0"/>
                </a:solidFill>
              </a:rPr>
              <a:t>F is always 1 if A is 1, regardless of B, C values</a:t>
            </a:r>
            <a:endParaRPr lang="en-US" sz="2800" dirty="0">
              <a:solidFill>
                <a:srgbClr val="0070C0"/>
              </a:solidFill>
            </a:endParaRPr>
          </a:p>
        </p:txBody>
      </p:sp>
      <p:sp>
        <p:nvSpPr>
          <p:cNvPr id="40" name="TextBox 39"/>
          <p:cNvSpPr txBox="1"/>
          <p:nvPr/>
        </p:nvSpPr>
        <p:spPr>
          <a:xfrm>
            <a:off x="5342626" y="1600200"/>
            <a:ext cx="3048000" cy="685800"/>
          </a:xfrm>
          <a:prstGeom prst="rect">
            <a:avLst/>
          </a:prstGeom>
          <a:noFill/>
        </p:spPr>
        <p:txBody>
          <a:bodyPr wrap="square" rtlCol="0">
            <a:noAutofit/>
          </a:bodyPr>
          <a:lstStyle/>
          <a:p>
            <a:r>
              <a:rPr lang="en-US" sz="2800" dirty="0" smtClean="0">
                <a:solidFill>
                  <a:srgbClr val="0070C0"/>
                </a:solidFill>
              </a:rPr>
              <a:t>F is always 1 if C is 1, regardless of A, B values</a:t>
            </a:r>
            <a:endParaRPr lang="en-US" sz="2800" dirty="0">
              <a:solidFill>
                <a:srgbClr val="0070C0"/>
              </a:solidFill>
            </a:endParaRPr>
          </a:p>
        </p:txBody>
      </p:sp>
      <p:sp>
        <p:nvSpPr>
          <p:cNvPr id="49" name="TextBox 48"/>
          <p:cNvSpPr txBox="1"/>
          <p:nvPr/>
        </p:nvSpPr>
        <p:spPr>
          <a:xfrm>
            <a:off x="811691" y="5671810"/>
            <a:ext cx="2922109" cy="1033790"/>
          </a:xfrm>
          <a:prstGeom prst="rect">
            <a:avLst/>
          </a:prstGeom>
          <a:noFill/>
        </p:spPr>
        <p:txBody>
          <a:bodyPr wrap="square" rtlCol="0">
            <a:noAutofit/>
          </a:bodyPr>
          <a:lstStyle/>
          <a:p>
            <a:r>
              <a:rPr lang="en-US" sz="2800" dirty="0" smtClean="0">
                <a:solidFill>
                  <a:srgbClr val="0070C0"/>
                </a:solidFill>
              </a:rPr>
              <a:t>F is 1 if either of</a:t>
            </a:r>
            <a:br>
              <a:rPr lang="en-US" sz="2800" dirty="0" smtClean="0">
                <a:solidFill>
                  <a:srgbClr val="0070C0"/>
                </a:solidFill>
              </a:rPr>
            </a:br>
            <a:r>
              <a:rPr lang="en-US" sz="2800" dirty="0" smtClean="0">
                <a:solidFill>
                  <a:srgbClr val="0070C0"/>
                </a:solidFill>
              </a:rPr>
              <a:t>A</a:t>
            </a:r>
            <a:r>
              <a:rPr lang="en-US" sz="2800" dirty="0">
                <a:solidFill>
                  <a:srgbClr val="0070C0"/>
                </a:solidFill>
              </a:rPr>
              <a:t> </a:t>
            </a:r>
            <a:r>
              <a:rPr lang="en-US" sz="2800" dirty="0" smtClean="0">
                <a:solidFill>
                  <a:srgbClr val="0070C0"/>
                </a:solidFill>
              </a:rPr>
              <a:t>or C are 1</a:t>
            </a:r>
            <a:endParaRPr lang="en-US" sz="2800" dirty="0">
              <a:solidFill>
                <a:srgbClr val="0070C0"/>
              </a:solidFill>
            </a:endParaRPr>
          </a:p>
        </p:txBody>
      </p:sp>
    </p:spTree>
    <p:extLst>
      <p:ext uri="{BB962C8B-B14F-4D97-AF65-F5344CB8AC3E}">
        <p14:creationId xmlns:p14="http://schemas.microsoft.com/office/powerpoint/2010/main" val="216832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7" grpId="0"/>
      <p:bldP spid="38" grpId="0"/>
      <p:bldP spid="22" grpId="0"/>
      <p:bldP spid="40" grpId="0"/>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Overlapping Groups Bad?</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lvl="1"/>
            <a:endParaRPr lang="en-US" dirty="0"/>
          </a:p>
          <a:p>
            <a:pPr lvl="2"/>
            <a:endParaRPr lang="en-US" dirty="0" smtClean="0"/>
          </a:p>
          <a:p>
            <a:pPr lvl="2"/>
            <a:endParaRPr lang="en-US" dirty="0" smtClean="0"/>
          </a:p>
          <a:p>
            <a:r>
              <a:rPr lang="en-US" dirty="0" smtClean="0"/>
              <a:t>What if we avoid overlap?</a:t>
            </a:r>
            <a:endParaRPr lang="en-US" dirty="0"/>
          </a:p>
        </p:txBody>
      </p:sp>
      <p:cxnSp>
        <p:nvCxnSpPr>
          <p:cNvPr id="4" name="Straight Connector 3"/>
          <p:cNvCxnSpPr/>
          <p:nvPr/>
        </p:nvCxnSpPr>
        <p:spPr>
          <a:xfrm flipH="1" flipV="1">
            <a:off x="1003300" y="1147465"/>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36700" y="17570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6" name="Rectangle 5"/>
          <p:cNvSpPr/>
          <p:nvPr/>
        </p:nvSpPr>
        <p:spPr>
          <a:xfrm>
            <a:off x="2527300" y="17570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7" name="Rectangle 6"/>
          <p:cNvSpPr/>
          <p:nvPr/>
        </p:nvSpPr>
        <p:spPr>
          <a:xfrm>
            <a:off x="1536700" y="25952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8" name="Rectangle 7"/>
          <p:cNvSpPr/>
          <p:nvPr/>
        </p:nvSpPr>
        <p:spPr>
          <a:xfrm>
            <a:off x="2527300" y="25952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9" name="TextBox 8"/>
          <p:cNvSpPr txBox="1"/>
          <p:nvPr/>
        </p:nvSpPr>
        <p:spPr>
          <a:xfrm>
            <a:off x="1536700" y="1295400"/>
            <a:ext cx="990600" cy="461665"/>
          </a:xfrm>
          <a:prstGeom prst="rect">
            <a:avLst/>
          </a:prstGeom>
          <a:noFill/>
        </p:spPr>
        <p:txBody>
          <a:bodyPr wrap="none" rtlCol="0">
            <a:noAutofit/>
          </a:bodyPr>
          <a:lstStyle/>
          <a:p>
            <a:pPr algn="ctr"/>
            <a:r>
              <a:rPr lang="en-US" sz="2400" dirty="0" smtClean="0"/>
              <a:t>00</a:t>
            </a:r>
            <a:endParaRPr lang="en-US" sz="2400" dirty="0"/>
          </a:p>
        </p:txBody>
      </p:sp>
      <p:sp>
        <p:nvSpPr>
          <p:cNvPr id="10" name="TextBox 9"/>
          <p:cNvSpPr txBox="1"/>
          <p:nvPr/>
        </p:nvSpPr>
        <p:spPr>
          <a:xfrm>
            <a:off x="2527300" y="1295399"/>
            <a:ext cx="990600" cy="461665"/>
          </a:xfrm>
          <a:prstGeom prst="rect">
            <a:avLst/>
          </a:prstGeom>
          <a:noFill/>
        </p:spPr>
        <p:txBody>
          <a:bodyPr wrap="none" rtlCol="0">
            <a:noAutofit/>
          </a:bodyPr>
          <a:lstStyle/>
          <a:p>
            <a:pPr algn="ctr"/>
            <a:r>
              <a:rPr lang="en-US" sz="2400" dirty="0" smtClean="0"/>
              <a:t>01</a:t>
            </a:r>
            <a:endParaRPr lang="en-US" sz="2400" dirty="0"/>
          </a:p>
        </p:txBody>
      </p:sp>
      <p:sp>
        <p:nvSpPr>
          <p:cNvPr id="11" name="TextBox 10"/>
          <p:cNvSpPr txBox="1"/>
          <p:nvPr/>
        </p:nvSpPr>
        <p:spPr>
          <a:xfrm>
            <a:off x="698500" y="2595265"/>
            <a:ext cx="838200" cy="838200"/>
          </a:xfrm>
          <a:prstGeom prst="rect">
            <a:avLst/>
          </a:prstGeom>
          <a:noFill/>
        </p:spPr>
        <p:txBody>
          <a:bodyPr wrap="none" rtlCol="0" anchor="ctr">
            <a:noAutofit/>
          </a:bodyPr>
          <a:lstStyle/>
          <a:p>
            <a:pPr algn="r"/>
            <a:r>
              <a:rPr lang="en-US" sz="2400" dirty="0"/>
              <a:t>1</a:t>
            </a:r>
          </a:p>
        </p:txBody>
      </p:sp>
      <p:sp>
        <p:nvSpPr>
          <p:cNvPr id="12" name="TextBox 11"/>
          <p:cNvSpPr txBox="1"/>
          <p:nvPr/>
        </p:nvSpPr>
        <p:spPr>
          <a:xfrm>
            <a:off x="698500" y="1757064"/>
            <a:ext cx="838200" cy="838200"/>
          </a:xfrm>
          <a:prstGeom prst="rect">
            <a:avLst/>
          </a:prstGeom>
          <a:noFill/>
        </p:spPr>
        <p:txBody>
          <a:bodyPr wrap="none" rtlCol="0" anchor="ctr">
            <a:noAutofit/>
          </a:bodyPr>
          <a:lstStyle/>
          <a:p>
            <a:pPr algn="r"/>
            <a:r>
              <a:rPr lang="en-US" sz="2400" dirty="0" smtClean="0"/>
              <a:t>0</a:t>
            </a:r>
            <a:endParaRPr lang="en-US" sz="2400" dirty="0"/>
          </a:p>
        </p:txBody>
      </p:sp>
      <p:sp>
        <p:nvSpPr>
          <p:cNvPr id="13" name="TextBox 12"/>
          <p:cNvSpPr txBox="1"/>
          <p:nvPr/>
        </p:nvSpPr>
        <p:spPr>
          <a:xfrm>
            <a:off x="815298" y="1295400"/>
            <a:ext cx="569002" cy="461665"/>
          </a:xfrm>
          <a:prstGeom prst="rect">
            <a:avLst/>
          </a:prstGeom>
          <a:noFill/>
        </p:spPr>
        <p:txBody>
          <a:bodyPr wrap="none" rtlCol="0">
            <a:noAutofit/>
          </a:bodyPr>
          <a:lstStyle/>
          <a:p>
            <a:pPr algn="ctr"/>
            <a:r>
              <a:rPr lang="en-US" sz="2400" dirty="0"/>
              <a:t>A</a:t>
            </a:r>
          </a:p>
        </p:txBody>
      </p:sp>
      <p:sp>
        <p:nvSpPr>
          <p:cNvPr id="14" name="TextBox 13"/>
          <p:cNvSpPr txBox="1"/>
          <p:nvPr/>
        </p:nvSpPr>
        <p:spPr>
          <a:xfrm>
            <a:off x="1196298" y="1066800"/>
            <a:ext cx="569002" cy="461665"/>
          </a:xfrm>
          <a:prstGeom prst="rect">
            <a:avLst/>
          </a:prstGeom>
          <a:noFill/>
        </p:spPr>
        <p:txBody>
          <a:bodyPr wrap="none" rtlCol="0">
            <a:noAutofit/>
          </a:bodyPr>
          <a:lstStyle/>
          <a:p>
            <a:pPr algn="ctr"/>
            <a:r>
              <a:rPr lang="en-US" sz="2400" dirty="0" smtClean="0"/>
              <a:t>BC</a:t>
            </a:r>
            <a:endParaRPr lang="en-US" sz="2400" dirty="0"/>
          </a:p>
        </p:txBody>
      </p:sp>
      <p:sp>
        <p:nvSpPr>
          <p:cNvPr id="15" name="Rectangle 14"/>
          <p:cNvSpPr/>
          <p:nvPr/>
        </p:nvSpPr>
        <p:spPr>
          <a:xfrm>
            <a:off x="3517900" y="17570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16" name="Rectangle 15"/>
          <p:cNvSpPr/>
          <p:nvPr/>
        </p:nvSpPr>
        <p:spPr>
          <a:xfrm>
            <a:off x="4508500" y="17570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17" name="Rectangle 16"/>
          <p:cNvSpPr/>
          <p:nvPr/>
        </p:nvSpPr>
        <p:spPr>
          <a:xfrm>
            <a:off x="3517900" y="25952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18" name="Rectangle 17"/>
          <p:cNvSpPr/>
          <p:nvPr/>
        </p:nvSpPr>
        <p:spPr>
          <a:xfrm>
            <a:off x="4508500" y="25952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19" name="TextBox 18"/>
          <p:cNvSpPr txBox="1"/>
          <p:nvPr/>
        </p:nvSpPr>
        <p:spPr>
          <a:xfrm>
            <a:off x="3517900" y="1295400"/>
            <a:ext cx="990600" cy="461665"/>
          </a:xfrm>
          <a:prstGeom prst="rect">
            <a:avLst/>
          </a:prstGeom>
          <a:noFill/>
        </p:spPr>
        <p:txBody>
          <a:bodyPr wrap="none" rtlCol="0">
            <a:noAutofit/>
          </a:bodyPr>
          <a:lstStyle/>
          <a:p>
            <a:pPr algn="ctr"/>
            <a:r>
              <a:rPr lang="en-US" sz="2400" dirty="0" smtClean="0"/>
              <a:t>11</a:t>
            </a:r>
            <a:endParaRPr lang="en-US" sz="2400" dirty="0"/>
          </a:p>
        </p:txBody>
      </p:sp>
      <p:sp>
        <p:nvSpPr>
          <p:cNvPr id="20" name="TextBox 19"/>
          <p:cNvSpPr txBox="1"/>
          <p:nvPr/>
        </p:nvSpPr>
        <p:spPr>
          <a:xfrm>
            <a:off x="4508500" y="1295399"/>
            <a:ext cx="990600" cy="461665"/>
          </a:xfrm>
          <a:prstGeom prst="rect">
            <a:avLst/>
          </a:prstGeom>
          <a:noFill/>
        </p:spPr>
        <p:txBody>
          <a:bodyPr wrap="none" rtlCol="0">
            <a:noAutofit/>
          </a:bodyPr>
          <a:lstStyle/>
          <a:p>
            <a:pPr algn="ctr"/>
            <a:r>
              <a:rPr lang="en-US" sz="2400" dirty="0" smtClean="0"/>
              <a:t>10</a:t>
            </a:r>
            <a:endParaRPr lang="en-US" sz="2400" dirty="0"/>
          </a:p>
        </p:txBody>
      </p:sp>
      <p:sp>
        <p:nvSpPr>
          <p:cNvPr id="21" name="Rectangle 20"/>
          <p:cNvSpPr/>
          <p:nvPr/>
        </p:nvSpPr>
        <p:spPr>
          <a:xfrm>
            <a:off x="1536700" y="17570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22" name="Rectangle 21"/>
          <p:cNvSpPr/>
          <p:nvPr/>
        </p:nvSpPr>
        <p:spPr>
          <a:xfrm>
            <a:off x="2527300" y="17570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23" name="Rectangle 22"/>
          <p:cNvSpPr/>
          <p:nvPr/>
        </p:nvSpPr>
        <p:spPr>
          <a:xfrm>
            <a:off x="1536700" y="25952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24" name="Rectangle 23"/>
          <p:cNvSpPr/>
          <p:nvPr/>
        </p:nvSpPr>
        <p:spPr>
          <a:xfrm>
            <a:off x="2527300" y="25952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25" name="Rectangle 24"/>
          <p:cNvSpPr/>
          <p:nvPr/>
        </p:nvSpPr>
        <p:spPr>
          <a:xfrm>
            <a:off x="3517900" y="17570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26" name="Rectangle 25"/>
          <p:cNvSpPr/>
          <p:nvPr/>
        </p:nvSpPr>
        <p:spPr>
          <a:xfrm>
            <a:off x="4508500" y="17570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27" name="Rectangle 26"/>
          <p:cNvSpPr/>
          <p:nvPr/>
        </p:nvSpPr>
        <p:spPr>
          <a:xfrm>
            <a:off x="3517900" y="25952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28" name="Rectangle 27"/>
          <p:cNvSpPr/>
          <p:nvPr/>
        </p:nvSpPr>
        <p:spPr>
          <a:xfrm>
            <a:off x="4508500" y="25952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29" name="Rounded Rectangle 28"/>
          <p:cNvSpPr/>
          <p:nvPr/>
        </p:nvSpPr>
        <p:spPr>
          <a:xfrm>
            <a:off x="1765300" y="2794813"/>
            <a:ext cx="3505200" cy="524351"/>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2755900" y="1913988"/>
            <a:ext cx="1524000" cy="1261826"/>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6248400" y="1610380"/>
                <a:ext cx="813043" cy="523220"/>
              </a:xfrm>
              <a:prstGeom prst="rect">
                <a:avLst/>
              </a:prstGeom>
              <a:noFill/>
            </p:spPr>
            <p:txBody>
              <a:bodyPr wrap="none" rtlCol="0">
                <a:spAutoFit/>
              </a:bodyPr>
              <a:lstStyle/>
              <a:p>
                <a:pPr marL="0" lvl="1"/>
                <a14:m>
                  <m:oMath xmlns:m="http://schemas.openxmlformats.org/officeDocument/2006/math">
                    <m:r>
                      <m:rPr>
                        <m:nor/>
                      </m:rPr>
                      <a:rPr lang="en-US" sz="2800" b="0" i="0" smtClean="0">
                        <a:latin typeface="Arial" pitchFamily="34" charset="0"/>
                        <a:cs typeface="Arial" pitchFamily="34" charset="0"/>
                      </a:rPr>
                      <m:t>F</m:t>
                    </m:r>
                  </m:oMath>
                </a14:m>
                <a:r>
                  <a:rPr lang="en-US" sz="2800" b="0" dirty="0" smtClean="0">
                    <a:latin typeface="Arial" pitchFamily="34" charset="0"/>
                    <a:cs typeface="Arial" pitchFamily="34" charset="0"/>
                  </a:rPr>
                  <a:t> = </a:t>
                </a:r>
              </a:p>
            </p:txBody>
          </p:sp>
        </mc:Choice>
        <mc:Fallback xmlns="">
          <p:sp>
            <p:nvSpPr>
              <p:cNvPr id="31" name="TextBox 30"/>
              <p:cNvSpPr txBox="1">
                <a:spLocks noRot="1" noChangeAspect="1" noMove="1" noResize="1" noEditPoints="1" noAdjustHandles="1" noChangeArrowheads="1" noChangeShapeType="1" noTextEdit="1"/>
              </p:cNvSpPr>
              <p:nvPr/>
            </p:nvSpPr>
            <p:spPr>
              <a:xfrm>
                <a:off x="6248400" y="1610380"/>
                <a:ext cx="813043" cy="523220"/>
              </a:xfrm>
              <a:prstGeom prst="rect">
                <a:avLst/>
              </a:prstGeom>
              <a:blipFill rotWithShape="1">
                <a:blip r:embed="rId3"/>
                <a:stretch>
                  <a:fillRect t="-11628" r="-14286" b="-31395"/>
                </a:stretch>
              </a:blipFill>
            </p:spPr>
            <p:txBody>
              <a:bodyPr/>
              <a:lstStyle/>
              <a:p>
                <a:r>
                  <a:rPr lang="en-US">
                    <a:noFill/>
                  </a:rPr>
                  <a:t> </a:t>
                </a:r>
              </a:p>
            </p:txBody>
          </p:sp>
        </mc:Fallback>
      </mc:AlternateContent>
      <p:sp>
        <p:nvSpPr>
          <p:cNvPr id="32" name="TextBox 31"/>
          <p:cNvSpPr txBox="1"/>
          <p:nvPr/>
        </p:nvSpPr>
        <p:spPr>
          <a:xfrm>
            <a:off x="6915052" y="1600362"/>
            <a:ext cx="423514" cy="523220"/>
          </a:xfrm>
          <a:prstGeom prst="rect">
            <a:avLst/>
          </a:prstGeom>
          <a:noFill/>
        </p:spPr>
        <p:txBody>
          <a:bodyPr wrap="none" rtlCol="0">
            <a:spAutoFit/>
          </a:bodyPr>
          <a:lstStyle/>
          <a:p>
            <a:pPr marL="0" lvl="1"/>
            <a:r>
              <a:rPr lang="en-US" sz="2800" b="0" dirty="0" smtClean="0">
                <a:cs typeface="Arial" pitchFamily="34" charset="0"/>
              </a:rPr>
              <a:t>A</a:t>
            </a:r>
            <a:endParaRPr lang="en-US" dirty="0"/>
          </a:p>
        </p:txBody>
      </p:sp>
      <mc:AlternateContent xmlns:mc="http://schemas.openxmlformats.org/markup-compatibility/2006" xmlns:a14="http://schemas.microsoft.com/office/drawing/2010/main">
        <mc:Choice Requires="a14">
          <p:sp>
            <p:nvSpPr>
              <p:cNvPr id="33" name="TextBox 32"/>
              <p:cNvSpPr txBox="1"/>
              <p:nvPr/>
            </p:nvSpPr>
            <p:spPr>
              <a:xfrm>
                <a:off x="7162800" y="1604722"/>
                <a:ext cx="853118" cy="523220"/>
              </a:xfrm>
              <a:prstGeom prst="rect">
                <a:avLst/>
              </a:prstGeom>
              <a:noFill/>
            </p:spPr>
            <p:txBody>
              <a:bodyPr wrap="none" rtlCol="0">
                <a:spAutoFit/>
              </a:bodyPr>
              <a:lstStyle/>
              <a:p>
                <a:pPr marL="0" lvl="1"/>
                <a14:m>
                  <m:oMathPara xmlns:m="http://schemas.openxmlformats.org/officeDocument/2006/math">
                    <m:oMathParaPr>
                      <m:jc m:val="centerGroup"/>
                    </m:oMathParaPr>
                    <m:oMath xmlns:m="http://schemas.openxmlformats.org/officeDocument/2006/math">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oMath>
                  </m:oMathPara>
                </a14:m>
                <a:endParaRPr lang="en-US" sz="2800" b="0" dirty="0" smtClean="0">
                  <a:latin typeface="Arial" pitchFamily="34" charset="0"/>
                  <a:cs typeface="Arial"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7162800" y="1604722"/>
                <a:ext cx="853118" cy="523220"/>
              </a:xfrm>
              <a:prstGeom prst="rect">
                <a:avLst/>
              </a:prstGeom>
              <a:blipFill rotWithShape="1">
                <a:blip r:embed="rId4"/>
                <a:stretch>
                  <a:fillRect/>
                </a:stretch>
              </a:blipFill>
            </p:spPr>
            <p:txBody>
              <a:bodyPr/>
              <a:lstStyle/>
              <a:p>
                <a:r>
                  <a:rPr lang="en-US">
                    <a:noFill/>
                  </a:rPr>
                  <a:t> </a:t>
                </a:r>
              </a:p>
            </p:txBody>
          </p:sp>
        </mc:Fallback>
      </mc:AlternateContent>
      <p:cxnSp>
        <p:nvCxnSpPr>
          <p:cNvPr id="34" name="Straight Connector 33"/>
          <p:cNvCxnSpPr/>
          <p:nvPr/>
        </p:nvCxnSpPr>
        <p:spPr>
          <a:xfrm flipH="1" flipV="1">
            <a:off x="1000760" y="4424065"/>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534160" y="50336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36" name="Rectangle 35"/>
          <p:cNvSpPr/>
          <p:nvPr/>
        </p:nvSpPr>
        <p:spPr>
          <a:xfrm>
            <a:off x="2524760" y="50336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37" name="Rectangle 36"/>
          <p:cNvSpPr/>
          <p:nvPr/>
        </p:nvSpPr>
        <p:spPr>
          <a:xfrm>
            <a:off x="1534160" y="58718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38" name="Rectangle 37"/>
          <p:cNvSpPr/>
          <p:nvPr/>
        </p:nvSpPr>
        <p:spPr>
          <a:xfrm>
            <a:off x="2524760" y="58718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39" name="TextBox 38"/>
          <p:cNvSpPr txBox="1"/>
          <p:nvPr/>
        </p:nvSpPr>
        <p:spPr>
          <a:xfrm>
            <a:off x="1534160" y="4572000"/>
            <a:ext cx="990600" cy="461665"/>
          </a:xfrm>
          <a:prstGeom prst="rect">
            <a:avLst/>
          </a:prstGeom>
          <a:noFill/>
        </p:spPr>
        <p:txBody>
          <a:bodyPr wrap="none" rtlCol="0">
            <a:noAutofit/>
          </a:bodyPr>
          <a:lstStyle/>
          <a:p>
            <a:pPr algn="ctr"/>
            <a:r>
              <a:rPr lang="en-US" sz="2400" dirty="0" smtClean="0"/>
              <a:t>00</a:t>
            </a:r>
            <a:endParaRPr lang="en-US" sz="2400" dirty="0"/>
          </a:p>
        </p:txBody>
      </p:sp>
      <p:sp>
        <p:nvSpPr>
          <p:cNvPr id="40" name="TextBox 39"/>
          <p:cNvSpPr txBox="1"/>
          <p:nvPr/>
        </p:nvSpPr>
        <p:spPr>
          <a:xfrm>
            <a:off x="2524760" y="4571999"/>
            <a:ext cx="990600" cy="461665"/>
          </a:xfrm>
          <a:prstGeom prst="rect">
            <a:avLst/>
          </a:prstGeom>
          <a:noFill/>
        </p:spPr>
        <p:txBody>
          <a:bodyPr wrap="none" rtlCol="0">
            <a:noAutofit/>
          </a:bodyPr>
          <a:lstStyle/>
          <a:p>
            <a:pPr algn="ctr"/>
            <a:r>
              <a:rPr lang="en-US" sz="2400" dirty="0" smtClean="0"/>
              <a:t>01</a:t>
            </a:r>
            <a:endParaRPr lang="en-US" sz="2400" dirty="0"/>
          </a:p>
        </p:txBody>
      </p:sp>
      <p:sp>
        <p:nvSpPr>
          <p:cNvPr id="41" name="TextBox 40"/>
          <p:cNvSpPr txBox="1"/>
          <p:nvPr/>
        </p:nvSpPr>
        <p:spPr>
          <a:xfrm>
            <a:off x="695960" y="5871865"/>
            <a:ext cx="838200" cy="838200"/>
          </a:xfrm>
          <a:prstGeom prst="rect">
            <a:avLst/>
          </a:prstGeom>
          <a:noFill/>
        </p:spPr>
        <p:txBody>
          <a:bodyPr wrap="none" rtlCol="0" anchor="ctr">
            <a:noAutofit/>
          </a:bodyPr>
          <a:lstStyle/>
          <a:p>
            <a:pPr algn="r"/>
            <a:r>
              <a:rPr lang="en-US" sz="2400" dirty="0"/>
              <a:t>1</a:t>
            </a:r>
          </a:p>
        </p:txBody>
      </p:sp>
      <p:sp>
        <p:nvSpPr>
          <p:cNvPr id="42" name="TextBox 41"/>
          <p:cNvSpPr txBox="1"/>
          <p:nvPr/>
        </p:nvSpPr>
        <p:spPr>
          <a:xfrm>
            <a:off x="695960" y="5033664"/>
            <a:ext cx="838200" cy="838200"/>
          </a:xfrm>
          <a:prstGeom prst="rect">
            <a:avLst/>
          </a:prstGeom>
          <a:noFill/>
        </p:spPr>
        <p:txBody>
          <a:bodyPr wrap="none" rtlCol="0" anchor="ctr">
            <a:noAutofit/>
          </a:bodyPr>
          <a:lstStyle/>
          <a:p>
            <a:pPr algn="r"/>
            <a:r>
              <a:rPr lang="en-US" sz="2400" dirty="0" smtClean="0"/>
              <a:t>0</a:t>
            </a:r>
            <a:endParaRPr lang="en-US" sz="2400" dirty="0"/>
          </a:p>
        </p:txBody>
      </p:sp>
      <p:sp>
        <p:nvSpPr>
          <p:cNvPr id="43" name="TextBox 42"/>
          <p:cNvSpPr txBox="1"/>
          <p:nvPr/>
        </p:nvSpPr>
        <p:spPr>
          <a:xfrm>
            <a:off x="812758" y="4572000"/>
            <a:ext cx="569002" cy="461665"/>
          </a:xfrm>
          <a:prstGeom prst="rect">
            <a:avLst/>
          </a:prstGeom>
          <a:noFill/>
        </p:spPr>
        <p:txBody>
          <a:bodyPr wrap="none" rtlCol="0">
            <a:noAutofit/>
          </a:bodyPr>
          <a:lstStyle/>
          <a:p>
            <a:pPr algn="ctr"/>
            <a:r>
              <a:rPr lang="en-US" sz="2400" dirty="0"/>
              <a:t>A</a:t>
            </a:r>
          </a:p>
        </p:txBody>
      </p:sp>
      <p:sp>
        <p:nvSpPr>
          <p:cNvPr id="44" name="TextBox 43"/>
          <p:cNvSpPr txBox="1"/>
          <p:nvPr/>
        </p:nvSpPr>
        <p:spPr>
          <a:xfrm>
            <a:off x="1193758" y="4343400"/>
            <a:ext cx="569002" cy="461665"/>
          </a:xfrm>
          <a:prstGeom prst="rect">
            <a:avLst/>
          </a:prstGeom>
          <a:noFill/>
        </p:spPr>
        <p:txBody>
          <a:bodyPr wrap="none" rtlCol="0">
            <a:noAutofit/>
          </a:bodyPr>
          <a:lstStyle/>
          <a:p>
            <a:pPr algn="ctr"/>
            <a:r>
              <a:rPr lang="en-US" sz="2400" dirty="0" smtClean="0"/>
              <a:t>BC</a:t>
            </a:r>
            <a:endParaRPr lang="en-US" sz="2400" dirty="0"/>
          </a:p>
        </p:txBody>
      </p:sp>
      <p:sp>
        <p:nvSpPr>
          <p:cNvPr id="45" name="Rectangle 44"/>
          <p:cNvSpPr/>
          <p:nvPr/>
        </p:nvSpPr>
        <p:spPr>
          <a:xfrm>
            <a:off x="3515360" y="50336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46" name="Rectangle 45"/>
          <p:cNvSpPr/>
          <p:nvPr/>
        </p:nvSpPr>
        <p:spPr>
          <a:xfrm>
            <a:off x="4505960" y="50336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47" name="Rectangle 46"/>
          <p:cNvSpPr/>
          <p:nvPr/>
        </p:nvSpPr>
        <p:spPr>
          <a:xfrm>
            <a:off x="3515360" y="58718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48" name="Rectangle 47"/>
          <p:cNvSpPr/>
          <p:nvPr/>
        </p:nvSpPr>
        <p:spPr>
          <a:xfrm>
            <a:off x="4505960" y="58718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49" name="TextBox 48"/>
          <p:cNvSpPr txBox="1"/>
          <p:nvPr/>
        </p:nvSpPr>
        <p:spPr>
          <a:xfrm>
            <a:off x="3515360" y="4572000"/>
            <a:ext cx="990600" cy="461665"/>
          </a:xfrm>
          <a:prstGeom prst="rect">
            <a:avLst/>
          </a:prstGeom>
          <a:noFill/>
        </p:spPr>
        <p:txBody>
          <a:bodyPr wrap="none" rtlCol="0">
            <a:noAutofit/>
          </a:bodyPr>
          <a:lstStyle/>
          <a:p>
            <a:pPr algn="ctr"/>
            <a:r>
              <a:rPr lang="en-US" sz="2400" dirty="0" smtClean="0"/>
              <a:t>11</a:t>
            </a:r>
            <a:endParaRPr lang="en-US" sz="2400" dirty="0"/>
          </a:p>
        </p:txBody>
      </p:sp>
      <p:sp>
        <p:nvSpPr>
          <p:cNvPr id="50" name="TextBox 49"/>
          <p:cNvSpPr txBox="1"/>
          <p:nvPr/>
        </p:nvSpPr>
        <p:spPr>
          <a:xfrm>
            <a:off x="4505960" y="4571999"/>
            <a:ext cx="990600" cy="461665"/>
          </a:xfrm>
          <a:prstGeom prst="rect">
            <a:avLst/>
          </a:prstGeom>
          <a:noFill/>
        </p:spPr>
        <p:txBody>
          <a:bodyPr wrap="none" rtlCol="0">
            <a:noAutofit/>
          </a:bodyPr>
          <a:lstStyle/>
          <a:p>
            <a:pPr algn="ctr"/>
            <a:r>
              <a:rPr lang="en-US" sz="2400" dirty="0" smtClean="0"/>
              <a:t>10</a:t>
            </a:r>
            <a:endParaRPr lang="en-US" sz="2400" dirty="0"/>
          </a:p>
        </p:txBody>
      </p:sp>
      <p:sp>
        <p:nvSpPr>
          <p:cNvPr id="51" name="Rectangle 50"/>
          <p:cNvSpPr/>
          <p:nvPr/>
        </p:nvSpPr>
        <p:spPr>
          <a:xfrm>
            <a:off x="1534160" y="50336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52" name="Rectangle 51"/>
          <p:cNvSpPr/>
          <p:nvPr/>
        </p:nvSpPr>
        <p:spPr>
          <a:xfrm>
            <a:off x="2524760" y="50336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53" name="Rectangle 52"/>
          <p:cNvSpPr/>
          <p:nvPr/>
        </p:nvSpPr>
        <p:spPr>
          <a:xfrm>
            <a:off x="1534160" y="58718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54" name="Rectangle 53"/>
          <p:cNvSpPr/>
          <p:nvPr/>
        </p:nvSpPr>
        <p:spPr>
          <a:xfrm>
            <a:off x="2524760" y="58718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55" name="Rectangle 54"/>
          <p:cNvSpPr/>
          <p:nvPr/>
        </p:nvSpPr>
        <p:spPr>
          <a:xfrm>
            <a:off x="3515360" y="50336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56" name="Rectangle 55"/>
          <p:cNvSpPr/>
          <p:nvPr/>
        </p:nvSpPr>
        <p:spPr>
          <a:xfrm>
            <a:off x="4505960" y="50336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57" name="Rectangle 56"/>
          <p:cNvSpPr/>
          <p:nvPr/>
        </p:nvSpPr>
        <p:spPr>
          <a:xfrm>
            <a:off x="3515360" y="58718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58" name="Rectangle 57"/>
          <p:cNvSpPr/>
          <p:nvPr/>
        </p:nvSpPr>
        <p:spPr>
          <a:xfrm>
            <a:off x="4505960" y="5871865"/>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59" name="Rounded Rectangle 58"/>
          <p:cNvSpPr/>
          <p:nvPr/>
        </p:nvSpPr>
        <p:spPr>
          <a:xfrm>
            <a:off x="1762760" y="6071413"/>
            <a:ext cx="3505200" cy="524351"/>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a:off x="2753360" y="5170306"/>
            <a:ext cx="1524000" cy="573274"/>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TextBox 60"/>
              <p:cNvSpPr txBox="1"/>
              <p:nvPr/>
            </p:nvSpPr>
            <p:spPr>
              <a:xfrm>
                <a:off x="6223234" y="4724400"/>
                <a:ext cx="813043" cy="523220"/>
              </a:xfrm>
              <a:prstGeom prst="rect">
                <a:avLst/>
              </a:prstGeom>
              <a:noFill/>
            </p:spPr>
            <p:txBody>
              <a:bodyPr wrap="none" rtlCol="0">
                <a:spAutoFit/>
              </a:bodyPr>
              <a:lstStyle/>
              <a:p>
                <a:pPr marL="0" lvl="1"/>
                <a14:m>
                  <m:oMath xmlns:m="http://schemas.openxmlformats.org/officeDocument/2006/math">
                    <m:r>
                      <m:rPr>
                        <m:nor/>
                      </m:rPr>
                      <a:rPr lang="en-US" sz="2800" b="0" i="0" smtClean="0">
                        <a:latin typeface="Arial" pitchFamily="34" charset="0"/>
                        <a:cs typeface="Arial" pitchFamily="34" charset="0"/>
                      </a:rPr>
                      <m:t>F</m:t>
                    </m:r>
                  </m:oMath>
                </a14:m>
                <a:r>
                  <a:rPr lang="en-US" sz="2800" b="0" dirty="0" smtClean="0">
                    <a:latin typeface="Arial" pitchFamily="34" charset="0"/>
                    <a:cs typeface="Arial" pitchFamily="34" charset="0"/>
                  </a:rPr>
                  <a:t> = </a:t>
                </a:r>
              </a:p>
            </p:txBody>
          </p:sp>
        </mc:Choice>
        <mc:Fallback xmlns="">
          <p:sp>
            <p:nvSpPr>
              <p:cNvPr id="61" name="TextBox 60"/>
              <p:cNvSpPr txBox="1">
                <a:spLocks noRot="1" noChangeAspect="1" noMove="1" noResize="1" noEditPoints="1" noAdjustHandles="1" noChangeArrowheads="1" noChangeShapeType="1" noTextEdit="1"/>
              </p:cNvSpPr>
              <p:nvPr/>
            </p:nvSpPr>
            <p:spPr>
              <a:xfrm>
                <a:off x="6223234" y="4724400"/>
                <a:ext cx="813043" cy="523220"/>
              </a:xfrm>
              <a:prstGeom prst="rect">
                <a:avLst/>
              </a:prstGeom>
              <a:blipFill rotWithShape="1">
                <a:blip r:embed="rId5"/>
                <a:stretch>
                  <a:fillRect t="-11628" r="-14286" b="-31395"/>
                </a:stretch>
              </a:blipFill>
            </p:spPr>
            <p:txBody>
              <a:bodyPr/>
              <a:lstStyle/>
              <a:p>
                <a:r>
                  <a:rPr lang="en-US">
                    <a:noFill/>
                  </a:rPr>
                  <a:t> </a:t>
                </a:r>
              </a:p>
            </p:txBody>
          </p:sp>
        </mc:Fallback>
      </mc:AlternateContent>
      <p:sp>
        <p:nvSpPr>
          <p:cNvPr id="62" name="TextBox 61"/>
          <p:cNvSpPr txBox="1"/>
          <p:nvPr/>
        </p:nvSpPr>
        <p:spPr>
          <a:xfrm>
            <a:off x="6889886" y="4714382"/>
            <a:ext cx="423514" cy="523220"/>
          </a:xfrm>
          <a:prstGeom prst="rect">
            <a:avLst/>
          </a:prstGeom>
          <a:noFill/>
        </p:spPr>
        <p:txBody>
          <a:bodyPr wrap="none" rtlCol="0">
            <a:spAutoFit/>
          </a:bodyPr>
          <a:lstStyle/>
          <a:p>
            <a:pPr marL="0" lvl="1"/>
            <a:r>
              <a:rPr lang="en-US" sz="2800" b="0" dirty="0" smtClean="0">
                <a:cs typeface="Arial" pitchFamily="34" charset="0"/>
              </a:rPr>
              <a:t>A</a:t>
            </a:r>
            <a:endParaRPr lang="en-US" dirty="0"/>
          </a:p>
        </p:txBody>
      </p:sp>
      <mc:AlternateContent xmlns:mc="http://schemas.openxmlformats.org/markup-compatibility/2006" xmlns:a14="http://schemas.microsoft.com/office/drawing/2010/main">
        <mc:Choice Requires="a14">
          <p:sp>
            <p:nvSpPr>
              <p:cNvPr id="63" name="TextBox 62"/>
              <p:cNvSpPr txBox="1"/>
              <p:nvPr/>
            </p:nvSpPr>
            <p:spPr>
              <a:xfrm>
                <a:off x="7162800" y="4718742"/>
                <a:ext cx="1091966" cy="539058"/>
              </a:xfrm>
              <a:prstGeom prst="rect">
                <a:avLst/>
              </a:prstGeom>
              <a:noFill/>
            </p:spPr>
            <p:txBody>
              <a:bodyPr wrap="none" rtlCol="0">
                <a:spAutoFit/>
              </a:bodyPr>
              <a:lstStyle/>
              <a:p>
                <a:pPr marL="0" lvl="1"/>
                <a14:m>
                  <m:oMathPara xmlns:m="http://schemas.openxmlformats.org/officeDocument/2006/math">
                    <m:oMathParaPr>
                      <m:jc m:val="centerGroup"/>
                    </m:oMathParaPr>
                    <m:oMath xmlns:m="http://schemas.openxmlformats.org/officeDocument/2006/math">
                      <m:r>
                        <m:rPr>
                          <m:nor/>
                        </m:rPr>
                        <a:rPr lang="en-US" sz="2800" b="0" i="0" smtClean="0">
                          <a:latin typeface="Arial" pitchFamily="34" charset="0"/>
                          <a:cs typeface="Arial" pitchFamily="34" charset="0"/>
                        </a:rPr>
                        <m:t>+ </m:t>
                      </m:r>
                      <m:acc>
                        <m:accPr>
                          <m:chr m:val="̅"/>
                          <m:ctrlPr>
                            <a:rPr lang="en-US" sz="2800" b="0" i="1" smtClean="0">
                              <a:latin typeface="Cambria Math"/>
                              <a:cs typeface="Arial" pitchFamily="34" charset="0"/>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C</m:t>
                      </m:r>
                    </m:oMath>
                  </m:oMathPara>
                </a14:m>
                <a:endParaRPr lang="en-US" sz="2800" b="0" dirty="0" smtClean="0">
                  <a:latin typeface="Arial" pitchFamily="34" charset="0"/>
                  <a:cs typeface="Arial" pitchFamily="34" charset="0"/>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7162800" y="4718742"/>
                <a:ext cx="1091966" cy="539058"/>
              </a:xfrm>
              <a:prstGeom prst="rect">
                <a:avLst/>
              </a:prstGeom>
              <a:blipFill rotWithShape="1">
                <a:blip r:embed="rId6"/>
                <a:stretch>
                  <a:fillRect/>
                </a:stretch>
              </a:blipFill>
            </p:spPr>
            <p:txBody>
              <a:bodyPr/>
              <a:lstStyle/>
              <a:p>
                <a:r>
                  <a:rPr lang="en-US">
                    <a:noFill/>
                  </a:rPr>
                  <a:t> </a:t>
                </a:r>
              </a:p>
            </p:txBody>
          </p:sp>
        </mc:Fallback>
      </mc:AlternateContent>
      <p:pic>
        <p:nvPicPr>
          <p:cNvPr id="45057" name="Picture 4505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32707" y="5257800"/>
            <a:ext cx="2914671" cy="971558"/>
          </a:xfrm>
          <a:prstGeom prst="rect">
            <a:avLst/>
          </a:prstGeom>
        </p:spPr>
      </p:pic>
      <p:pic>
        <p:nvPicPr>
          <p:cNvPr id="45060" name="Picture 4505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04228" y="2095494"/>
            <a:ext cx="1371611" cy="800106"/>
          </a:xfrm>
          <a:prstGeom prst="rect">
            <a:avLst/>
          </a:prstGeom>
        </p:spPr>
      </p:pic>
      <p:sp>
        <p:nvSpPr>
          <p:cNvPr id="70" name="TextBox 69"/>
          <p:cNvSpPr txBox="1"/>
          <p:nvPr/>
        </p:nvSpPr>
        <p:spPr>
          <a:xfrm>
            <a:off x="5840891" y="2971800"/>
            <a:ext cx="2922109" cy="1367077"/>
          </a:xfrm>
          <a:prstGeom prst="rect">
            <a:avLst/>
          </a:prstGeom>
          <a:noFill/>
          <a:ln w="38100">
            <a:solidFill>
              <a:srgbClr val="0070C0"/>
            </a:solidFill>
          </a:ln>
        </p:spPr>
        <p:txBody>
          <a:bodyPr wrap="square" rtlCol="0">
            <a:noAutofit/>
          </a:bodyPr>
          <a:lstStyle/>
          <a:p>
            <a:r>
              <a:rPr lang="en-US" sz="2800" dirty="0" smtClean="0">
                <a:solidFill>
                  <a:srgbClr val="0070C0"/>
                </a:solidFill>
              </a:rPr>
              <a:t>Top circuit is </a:t>
            </a:r>
            <a:r>
              <a:rPr lang="en-US" sz="2800" u="sng" dirty="0" smtClean="0">
                <a:solidFill>
                  <a:srgbClr val="0070C0"/>
                </a:solidFill>
              </a:rPr>
              <a:t>smaller</a:t>
            </a:r>
            <a:r>
              <a:rPr lang="en-US" sz="2800" dirty="0" smtClean="0">
                <a:solidFill>
                  <a:srgbClr val="0070C0"/>
                </a:solidFill>
              </a:rPr>
              <a:t> because </a:t>
            </a:r>
            <a:r>
              <a:rPr lang="en-US" sz="2800" b="1" dirty="0" smtClean="0">
                <a:solidFill>
                  <a:srgbClr val="0070C0"/>
                </a:solidFill>
              </a:rPr>
              <a:t>group</a:t>
            </a:r>
            <a:r>
              <a:rPr lang="en-US" sz="2800" dirty="0" smtClean="0">
                <a:solidFill>
                  <a:srgbClr val="0070C0"/>
                </a:solidFill>
              </a:rPr>
              <a:t> is </a:t>
            </a:r>
            <a:r>
              <a:rPr lang="en-US" sz="2800" u="sng" dirty="0" smtClean="0">
                <a:solidFill>
                  <a:srgbClr val="0070C0"/>
                </a:solidFill>
              </a:rPr>
              <a:t>bigger</a:t>
            </a:r>
            <a:r>
              <a:rPr lang="en-US" sz="2800" dirty="0" smtClean="0">
                <a:solidFill>
                  <a:srgbClr val="0070C0"/>
                </a:solidFill>
              </a:rPr>
              <a:t>!</a:t>
            </a:r>
            <a:endParaRPr lang="en-US" sz="2800" dirty="0">
              <a:solidFill>
                <a:srgbClr val="0070C0"/>
              </a:solidFill>
            </a:endParaRPr>
          </a:p>
        </p:txBody>
      </p:sp>
      <p:sp>
        <p:nvSpPr>
          <p:cNvPr id="68" name="Rounded Rectangle 67"/>
          <p:cNvSpPr/>
          <p:nvPr/>
        </p:nvSpPr>
        <p:spPr>
          <a:xfrm>
            <a:off x="5766033" y="5289674"/>
            <a:ext cx="1612112" cy="1043914"/>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7586207" y="4699665"/>
            <a:ext cx="640659" cy="490923"/>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818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2" grpId="0"/>
      <p:bldP spid="63" grpId="0"/>
      <p:bldP spid="70" grpId="0" animBg="1"/>
      <p:bldP spid="68" grpId="0" animBg="1"/>
      <p:bldP spid="6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K-Map Groups</a:t>
            </a:r>
            <a:endParaRPr lang="en-US" dirty="0"/>
          </a:p>
        </p:txBody>
      </p:sp>
      <p:sp>
        <p:nvSpPr>
          <p:cNvPr id="3" name="Content Placeholder 2"/>
          <p:cNvSpPr>
            <a:spLocks noGrp="1"/>
          </p:cNvSpPr>
          <p:nvPr>
            <p:ph idx="1"/>
          </p:nvPr>
        </p:nvSpPr>
        <p:spPr/>
        <p:txBody>
          <a:bodyPr/>
          <a:lstStyle/>
          <a:p>
            <a:r>
              <a:rPr lang="en-US" sz="2400" dirty="0" smtClean="0"/>
              <a:t>Minimum group size is 1x1 (a single </a:t>
            </a:r>
            <a:r>
              <a:rPr lang="en-US" sz="2400" dirty="0" err="1" smtClean="0"/>
              <a:t>minterm</a:t>
            </a:r>
            <a:r>
              <a:rPr lang="en-US" sz="2400" dirty="0" smtClean="0"/>
              <a:t>)</a:t>
            </a:r>
          </a:p>
          <a:p>
            <a:r>
              <a:rPr lang="en-US" sz="2400" dirty="0" smtClean="0"/>
              <a:t>Can increase group size by doubling it in a dimension if it still only encompasses 1s*</a:t>
            </a:r>
          </a:p>
          <a:p>
            <a:pPr lvl="1"/>
            <a:r>
              <a:rPr lang="en-US" sz="2000" dirty="0" smtClean="0"/>
              <a:t>Each time we double the size of a group, we remove one literal from that group’s product term</a:t>
            </a:r>
          </a:p>
          <a:p>
            <a:pPr lvl="1"/>
            <a:r>
              <a:rPr lang="en-US" sz="2000" dirty="0" smtClean="0"/>
              <a:t>Remember: groups can “wrap around” the K-map sides</a:t>
            </a:r>
          </a:p>
          <a:p>
            <a:r>
              <a:rPr lang="en-US" sz="2400" dirty="0" smtClean="0"/>
              <a:t>Groups must be rectangular shapes with each side a power-of-two (1, 2, 4, 8) in length</a:t>
            </a:r>
            <a:endParaRPr lang="en-US" sz="2000" dirty="0" smtClean="0"/>
          </a:p>
          <a:p>
            <a:r>
              <a:rPr lang="en-US" sz="2400" dirty="0" smtClean="0"/>
              <a:t>Bigger groups mean smaller AND gates because it means fewer literals in a product term</a:t>
            </a:r>
          </a:p>
          <a:p>
            <a:pPr lvl="1"/>
            <a:r>
              <a:rPr lang="en-US" sz="2000" dirty="0" smtClean="0"/>
              <a:t>Can even eliminate the AND gate if reduced to one literal!</a:t>
            </a:r>
          </a:p>
          <a:p>
            <a:r>
              <a:rPr lang="en-US" sz="2400" dirty="0" smtClean="0"/>
              <a:t>Fewer groups mean fewer AND gates and a smaller OR gate because there are fewer product terms</a:t>
            </a:r>
          </a:p>
          <a:p>
            <a:endParaRPr lang="en-US" sz="2400" dirty="0"/>
          </a:p>
        </p:txBody>
      </p:sp>
      <p:sp>
        <p:nvSpPr>
          <p:cNvPr id="4" name="TextBox 3"/>
          <p:cNvSpPr txBox="1"/>
          <p:nvPr/>
        </p:nvSpPr>
        <p:spPr>
          <a:xfrm>
            <a:off x="4419600" y="6488668"/>
            <a:ext cx="4685898" cy="369332"/>
          </a:xfrm>
          <a:prstGeom prst="rect">
            <a:avLst/>
          </a:prstGeom>
          <a:noFill/>
        </p:spPr>
        <p:txBody>
          <a:bodyPr wrap="none" rtlCol="0">
            <a:spAutoFit/>
          </a:bodyPr>
          <a:lstStyle/>
          <a:p>
            <a:r>
              <a:rPr lang="en-US" dirty="0" smtClean="0"/>
              <a:t>* Later we’ll see an example of grouping 0s</a:t>
            </a:r>
            <a:endParaRPr lang="en-US" dirty="0"/>
          </a:p>
        </p:txBody>
      </p:sp>
    </p:spTree>
    <p:extLst>
      <p:ext uri="{BB962C8B-B14F-4D97-AF65-F5344CB8AC3E}">
        <p14:creationId xmlns:p14="http://schemas.microsoft.com/office/powerpoint/2010/main" val="284445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Three-Variable K-Map Examples</a:t>
            </a:r>
            <a:endParaRPr lang="en-US" dirty="0"/>
          </a:p>
        </p:txBody>
      </p:sp>
      <p:cxnSp>
        <p:nvCxnSpPr>
          <p:cNvPr id="4" name="Straight Connector 3"/>
          <p:cNvCxnSpPr/>
          <p:nvPr/>
        </p:nvCxnSpPr>
        <p:spPr>
          <a:xfrm flipH="1" flipV="1">
            <a:off x="990600" y="1371600"/>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0" y="19812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6" name="Rectangle 5"/>
          <p:cNvSpPr/>
          <p:nvPr/>
        </p:nvSpPr>
        <p:spPr>
          <a:xfrm>
            <a:off x="2514600" y="19812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7" name="Rectangle 6"/>
          <p:cNvSpPr/>
          <p:nvPr/>
        </p:nvSpPr>
        <p:spPr>
          <a:xfrm>
            <a:off x="1524000" y="28194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8" name="Rectangle 7"/>
          <p:cNvSpPr/>
          <p:nvPr/>
        </p:nvSpPr>
        <p:spPr>
          <a:xfrm>
            <a:off x="2514600" y="28194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9" name="TextBox 8"/>
          <p:cNvSpPr txBox="1"/>
          <p:nvPr/>
        </p:nvSpPr>
        <p:spPr>
          <a:xfrm>
            <a:off x="1524000" y="1519535"/>
            <a:ext cx="990600" cy="461665"/>
          </a:xfrm>
          <a:prstGeom prst="rect">
            <a:avLst/>
          </a:prstGeom>
          <a:noFill/>
        </p:spPr>
        <p:txBody>
          <a:bodyPr wrap="none" rtlCol="0">
            <a:noAutofit/>
          </a:bodyPr>
          <a:lstStyle/>
          <a:p>
            <a:pPr algn="ctr"/>
            <a:r>
              <a:rPr lang="en-US" sz="2400" dirty="0" smtClean="0"/>
              <a:t>00</a:t>
            </a:r>
            <a:endParaRPr lang="en-US" sz="2400" dirty="0"/>
          </a:p>
        </p:txBody>
      </p:sp>
      <p:sp>
        <p:nvSpPr>
          <p:cNvPr id="10" name="TextBox 9"/>
          <p:cNvSpPr txBox="1"/>
          <p:nvPr/>
        </p:nvSpPr>
        <p:spPr>
          <a:xfrm>
            <a:off x="2514600" y="1519534"/>
            <a:ext cx="990600" cy="461665"/>
          </a:xfrm>
          <a:prstGeom prst="rect">
            <a:avLst/>
          </a:prstGeom>
          <a:noFill/>
        </p:spPr>
        <p:txBody>
          <a:bodyPr wrap="none" rtlCol="0">
            <a:noAutofit/>
          </a:bodyPr>
          <a:lstStyle/>
          <a:p>
            <a:pPr algn="ctr"/>
            <a:r>
              <a:rPr lang="en-US" sz="2400" dirty="0" smtClean="0"/>
              <a:t>01</a:t>
            </a:r>
            <a:endParaRPr lang="en-US" sz="2400" dirty="0"/>
          </a:p>
        </p:txBody>
      </p:sp>
      <p:sp>
        <p:nvSpPr>
          <p:cNvPr id="11" name="TextBox 10"/>
          <p:cNvSpPr txBox="1"/>
          <p:nvPr/>
        </p:nvSpPr>
        <p:spPr>
          <a:xfrm>
            <a:off x="685800" y="2819400"/>
            <a:ext cx="838200" cy="838200"/>
          </a:xfrm>
          <a:prstGeom prst="rect">
            <a:avLst/>
          </a:prstGeom>
          <a:noFill/>
        </p:spPr>
        <p:txBody>
          <a:bodyPr wrap="none" rtlCol="0" anchor="ctr">
            <a:noAutofit/>
          </a:bodyPr>
          <a:lstStyle/>
          <a:p>
            <a:pPr algn="r"/>
            <a:r>
              <a:rPr lang="en-US" sz="2400" dirty="0"/>
              <a:t>1</a:t>
            </a:r>
          </a:p>
        </p:txBody>
      </p:sp>
      <p:sp>
        <p:nvSpPr>
          <p:cNvPr id="12" name="TextBox 11"/>
          <p:cNvSpPr txBox="1"/>
          <p:nvPr/>
        </p:nvSpPr>
        <p:spPr>
          <a:xfrm>
            <a:off x="685800" y="1981199"/>
            <a:ext cx="838200" cy="838200"/>
          </a:xfrm>
          <a:prstGeom prst="rect">
            <a:avLst/>
          </a:prstGeom>
          <a:noFill/>
        </p:spPr>
        <p:txBody>
          <a:bodyPr wrap="none" rtlCol="0" anchor="ctr">
            <a:noAutofit/>
          </a:bodyPr>
          <a:lstStyle/>
          <a:p>
            <a:pPr algn="r"/>
            <a:r>
              <a:rPr lang="en-US" sz="2400" dirty="0" smtClean="0"/>
              <a:t>0</a:t>
            </a:r>
            <a:endParaRPr lang="en-US" sz="2400" dirty="0"/>
          </a:p>
        </p:txBody>
      </p:sp>
      <p:sp>
        <p:nvSpPr>
          <p:cNvPr id="13" name="TextBox 12"/>
          <p:cNvSpPr txBox="1"/>
          <p:nvPr/>
        </p:nvSpPr>
        <p:spPr>
          <a:xfrm>
            <a:off x="802598" y="1519535"/>
            <a:ext cx="569002" cy="461665"/>
          </a:xfrm>
          <a:prstGeom prst="rect">
            <a:avLst/>
          </a:prstGeom>
          <a:noFill/>
        </p:spPr>
        <p:txBody>
          <a:bodyPr wrap="none" rtlCol="0">
            <a:noAutofit/>
          </a:bodyPr>
          <a:lstStyle/>
          <a:p>
            <a:pPr algn="ctr"/>
            <a:r>
              <a:rPr lang="en-US" sz="2400" dirty="0"/>
              <a:t>A</a:t>
            </a:r>
          </a:p>
        </p:txBody>
      </p:sp>
      <p:sp>
        <p:nvSpPr>
          <p:cNvPr id="14" name="TextBox 13"/>
          <p:cNvSpPr txBox="1"/>
          <p:nvPr/>
        </p:nvSpPr>
        <p:spPr>
          <a:xfrm>
            <a:off x="1183598" y="1295400"/>
            <a:ext cx="569002" cy="461665"/>
          </a:xfrm>
          <a:prstGeom prst="rect">
            <a:avLst/>
          </a:prstGeom>
          <a:noFill/>
        </p:spPr>
        <p:txBody>
          <a:bodyPr wrap="none" rtlCol="0">
            <a:noAutofit/>
          </a:bodyPr>
          <a:lstStyle/>
          <a:p>
            <a:pPr algn="ctr"/>
            <a:r>
              <a:rPr lang="en-US" sz="2400" dirty="0" smtClean="0"/>
              <a:t>BC</a:t>
            </a:r>
            <a:endParaRPr lang="en-US" sz="2400" dirty="0"/>
          </a:p>
        </p:txBody>
      </p:sp>
      <p:sp>
        <p:nvSpPr>
          <p:cNvPr id="15" name="Rectangle 14"/>
          <p:cNvSpPr/>
          <p:nvPr/>
        </p:nvSpPr>
        <p:spPr>
          <a:xfrm>
            <a:off x="3505200" y="19812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16" name="Rectangle 15"/>
          <p:cNvSpPr/>
          <p:nvPr/>
        </p:nvSpPr>
        <p:spPr>
          <a:xfrm>
            <a:off x="4495800" y="19812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17" name="Rectangle 16"/>
          <p:cNvSpPr/>
          <p:nvPr/>
        </p:nvSpPr>
        <p:spPr>
          <a:xfrm>
            <a:off x="3505200" y="28194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18" name="Rectangle 17"/>
          <p:cNvSpPr/>
          <p:nvPr/>
        </p:nvSpPr>
        <p:spPr>
          <a:xfrm>
            <a:off x="4495800" y="28194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19" name="TextBox 18"/>
          <p:cNvSpPr txBox="1"/>
          <p:nvPr/>
        </p:nvSpPr>
        <p:spPr>
          <a:xfrm>
            <a:off x="3505200" y="1519535"/>
            <a:ext cx="990600" cy="461665"/>
          </a:xfrm>
          <a:prstGeom prst="rect">
            <a:avLst/>
          </a:prstGeom>
          <a:noFill/>
        </p:spPr>
        <p:txBody>
          <a:bodyPr wrap="none" rtlCol="0">
            <a:noAutofit/>
          </a:bodyPr>
          <a:lstStyle/>
          <a:p>
            <a:pPr algn="ctr"/>
            <a:r>
              <a:rPr lang="en-US" sz="2400" dirty="0" smtClean="0"/>
              <a:t>11</a:t>
            </a:r>
            <a:endParaRPr lang="en-US" sz="2400" dirty="0"/>
          </a:p>
        </p:txBody>
      </p:sp>
      <p:sp>
        <p:nvSpPr>
          <p:cNvPr id="20" name="TextBox 19"/>
          <p:cNvSpPr txBox="1"/>
          <p:nvPr/>
        </p:nvSpPr>
        <p:spPr>
          <a:xfrm>
            <a:off x="4495800" y="1519534"/>
            <a:ext cx="990600" cy="461665"/>
          </a:xfrm>
          <a:prstGeom prst="rect">
            <a:avLst/>
          </a:prstGeom>
          <a:noFill/>
        </p:spPr>
        <p:txBody>
          <a:bodyPr wrap="none" rtlCol="0">
            <a:noAutofit/>
          </a:bodyPr>
          <a:lstStyle/>
          <a:p>
            <a:pPr algn="ctr"/>
            <a:r>
              <a:rPr lang="en-US" sz="2400" dirty="0" smtClean="0"/>
              <a:t>10</a:t>
            </a:r>
            <a:endParaRPr lang="en-US" sz="2400" dirty="0"/>
          </a:p>
        </p:txBody>
      </p:sp>
      <p:sp>
        <p:nvSpPr>
          <p:cNvPr id="21" name="Rectangle 20"/>
          <p:cNvSpPr/>
          <p:nvPr/>
        </p:nvSpPr>
        <p:spPr>
          <a:xfrm>
            <a:off x="1524000" y="19812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22" name="Rectangle 21"/>
          <p:cNvSpPr/>
          <p:nvPr/>
        </p:nvSpPr>
        <p:spPr>
          <a:xfrm>
            <a:off x="2514600" y="19812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23" name="Rectangle 22"/>
          <p:cNvSpPr/>
          <p:nvPr/>
        </p:nvSpPr>
        <p:spPr>
          <a:xfrm>
            <a:off x="1524000" y="28194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24" name="Rectangle 23"/>
          <p:cNvSpPr/>
          <p:nvPr/>
        </p:nvSpPr>
        <p:spPr>
          <a:xfrm>
            <a:off x="2514600" y="28194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25" name="Rectangle 24"/>
          <p:cNvSpPr/>
          <p:nvPr/>
        </p:nvSpPr>
        <p:spPr>
          <a:xfrm>
            <a:off x="3505200" y="19812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26" name="Rectangle 25"/>
          <p:cNvSpPr/>
          <p:nvPr/>
        </p:nvSpPr>
        <p:spPr>
          <a:xfrm>
            <a:off x="4495800" y="19812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27" name="Rectangle 26"/>
          <p:cNvSpPr/>
          <p:nvPr/>
        </p:nvSpPr>
        <p:spPr>
          <a:xfrm>
            <a:off x="3505200" y="28194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28" name="Rectangle 27"/>
          <p:cNvSpPr/>
          <p:nvPr/>
        </p:nvSpPr>
        <p:spPr>
          <a:xfrm>
            <a:off x="4495800" y="28194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cxnSp>
        <p:nvCxnSpPr>
          <p:cNvPr id="29" name="Straight Connector 28"/>
          <p:cNvCxnSpPr/>
          <p:nvPr/>
        </p:nvCxnSpPr>
        <p:spPr>
          <a:xfrm flipH="1" flipV="1">
            <a:off x="990600" y="4114800"/>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524000" y="47244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31" name="Rectangle 30"/>
          <p:cNvSpPr/>
          <p:nvPr/>
        </p:nvSpPr>
        <p:spPr>
          <a:xfrm>
            <a:off x="2514600" y="47244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32" name="Rectangle 31"/>
          <p:cNvSpPr/>
          <p:nvPr/>
        </p:nvSpPr>
        <p:spPr>
          <a:xfrm>
            <a:off x="1524000" y="55626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33" name="Rectangle 32"/>
          <p:cNvSpPr/>
          <p:nvPr/>
        </p:nvSpPr>
        <p:spPr>
          <a:xfrm>
            <a:off x="2514600" y="55626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34" name="TextBox 33"/>
          <p:cNvSpPr txBox="1"/>
          <p:nvPr/>
        </p:nvSpPr>
        <p:spPr>
          <a:xfrm>
            <a:off x="1524000" y="4262735"/>
            <a:ext cx="990600" cy="461665"/>
          </a:xfrm>
          <a:prstGeom prst="rect">
            <a:avLst/>
          </a:prstGeom>
          <a:noFill/>
        </p:spPr>
        <p:txBody>
          <a:bodyPr wrap="none" rtlCol="0">
            <a:noAutofit/>
          </a:bodyPr>
          <a:lstStyle/>
          <a:p>
            <a:pPr algn="ctr"/>
            <a:r>
              <a:rPr lang="en-US" sz="2400" dirty="0" smtClean="0"/>
              <a:t>00</a:t>
            </a:r>
            <a:endParaRPr lang="en-US" sz="2400" dirty="0"/>
          </a:p>
        </p:txBody>
      </p:sp>
      <p:sp>
        <p:nvSpPr>
          <p:cNvPr id="35" name="TextBox 34"/>
          <p:cNvSpPr txBox="1"/>
          <p:nvPr/>
        </p:nvSpPr>
        <p:spPr>
          <a:xfrm>
            <a:off x="2514600" y="4262734"/>
            <a:ext cx="990600" cy="461665"/>
          </a:xfrm>
          <a:prstGeom prst="rect">
            <a:avLst/>
          </a:prstGeom>
          <a:noFill/>
        </p:spPr>
        <p:txBody>
          <a:bodyPr wrap="none" rtlCol="0">
            <a:noAutofit/>
          </a:bodyPr>
          <a:lstStyle/>
          <a:p>
            <a:pPr algn="ctr"/>
            <a:r>
              <a:rPr lang="en-US" sz="2400" dirty="0" smtClean="0"/>
              <a:t>01</a:t>
            </a:r>
            <a:endParaRPr lang="en-US" sz="2400" dirty="0"/>
          </a:p>
        </p:txBody>
      </p:sp>
      <p:sp>
        <p:nvSpPr>
          <p:cNvPr id="36" name="TextBox 35"/>
          <p:cNvSpPr txBox="1"/>
          <p:nvPr/>
        </p:nvSpPr>
        <p:spPr>
          <a:xfrm>
            <a:off x="685800" y="5562600"/>
            <a:ext cx="838200" cy="838200"/>
          </a:xfrm>
          <a:prstGeom prst="rect">
            <a:avLst/>
          </a:prstGeom>
          <a:noFill/>
        </p:spPr>
        <p:txBody>
          <a:bodyPr wrap="none" rtlCol="0" anchor="ctr">
            <a:noAutofit/>
          </a:bodyPr>
          <a:lstStyle/>
          <a:p>
            <a:pPr algn="r"/>
            <a:r>
              <a:rPr lang="en-US" sz="2400" dirty="0"/>
              <a:t>1</a:t>
            </a:r>
          </a:p>
        </p:txBody>
      </p:sp>
      <p:sp>
        <p:nvSpPr>
          <p:cNvPr id="37" name="TextBox 36"/>
          <p:cNvSpPr txBox="1"/>
          <p:nvPr/>
        </p:nvSpPr>
        <p:spPr>
          <a:xfrm>
            <a:off x="685800" y="4724399"/>
            <a:ext cx="838200" cy="838200"/>
          </a:xfrm>
          <a:prstGeom prst="rect">
            <a:avLst/>
          </a:prstGeom>
          <a:noFill/>
        </p:spPr>
        <p:txBody>
          <a:bodyPr wrap="none" rtlCol="0" anchor="ctr">
            <a:noAutofit/>
          </a:bodyPr>
          <a:lstStyle/>
          <a:p>
            <a:pPr algn="r"/>
            <a:r>
              <a:rPr lang="en-US" sz="2400" dirty="0" smtClean="0"/>
              <a:t>0</a:t>
            </a:r>
            <a:endParaRPr lang="en-US" sz="2400" dirty="0"/>
          </a:p>
        </p:txBody>
      </p:sp>
      <p:sp>
        <p:nvSpPr>
          <p:cNvPr id="38" name="TextBox 37"/>
          <p:cNvSpPr txBox="1"/>
          <p:nvPr/>
        </p:nvSpPr>
        <p:spPr>
          <a:xfrm>
            <a:off x="802598" y="4262735"/>
            <a:ext cx="569002" cy="461665"/>
          </a:xfrm>
          <a:prstGeom prst="rect">
            <a:avLst/>
          </a:prstGeom>
          <a:noFill/>
        </p:spPr>
        <p:txBody>
          <a:bodyPr wrap="none" rtlCol="0">
            <a:noAutofit/>
          </a:bodyPr>
          <a:lstStyle/>
          <a:p>
            <a:pPr algn="ctr"/>
            <a:r>
              <a:rPr lang="en-US" sz="2400" dirty="0" smtClean="0"/>
              <a:t>X</a:t>
            </a:r>
            <a:endParaRPr lang="en-US" sz="2400" dirty="0"/>
          </a:p>
        </p:txBody>
      </p:sp>
      <p:sp>
        <p:nvSpPr>
          <p:cNvPr id="39" name="TextBox 38"/>
          <p:cNvSpPr txBox="1"/>
          <p:nvPr/>
        </p:nvSpPr>
        <p:spPr>
          <a:xfrm>
            <a:off x="1183598" y="4110335"/>
            <a:ext cx="569002" cy="461665"/>
          </a:xfrm>
          <a:prstGeom prst="rect">
            <a:avLst/>
          </a:prstGeom>
          <a:noFill/>
        </p:spPr>
        <p:txBody>
          <a:bodyPr wrap="none" rtlCol="0">
            <a:noAutofit/>
          </a:bodyPr>
          <a:lstStyle/>
          <a:p>
            <a:pPr algn="ctr"/>
            <a:r>
              <a:rPr lang="en-US" sz="2400" dirty="0" smtClean="0"/>
              <a:t>YZ</a:t>
            </a:r>
            <a:endParaRPr lang="en-US" sz="2400" dirty="0"/>
          </a:p>
        </p:txBody>
      </p:sp>
      <p:sp>
        <p:nvSpPr>
          <p:cNvPr id="40" name="Rectangle 39"/>
          <p:cNvSpPr/>
          <p:nvPr/>
        </p:nvSpPr>
        <p:spPr>
          <a:xfrm>
            <a:off x="3505200" y="47244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41" name="Rectangle 40"/>
          <p:cNvSpPr/>
          <p:nvPr/>
        </p:nvSpPr>
        <p:spPr>
          <a:xfrm>
            <a:off x="4495800" y="47244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42" name="Rectangle 41"/>
          <p:cNvSpPr/>
          <p:nvPr/>
        </p:nvSpPr>
        <p:spPr>
          <a:xfrm>
            <a:off x="3505200" y="55626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43" name="Rectangle 42"/>
          <p:cNvSpPr/>
          <p:nvPr/>
        </p:nvSpPr>
        <p:spPr>
          <a:xfrm>
            <a:off x="4495800" y="55626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44" name="TextBox 43"/>
          <p:cNvSpPr txBox="1"/>
          <p:nvPr/>
        </p:nvSpPr>
        <p:spPr>
          <a:xfrm>
            <a:off x="3505200" y="4262735"/>
            <a:ext cx="990600" cy="461665"/>
          </a:xfrm>
          <a:prstGeom prst="rect">
            <a:avLst/>
          </a:prstGeom>
          <a:noFill/>
        </p:spPr>
        <p:txBody>
          <a:bodyPr wrap="none" rtlCol="0">
            <a:noAutofit/>
          </a:bodyPr>
          <a:lstStyle/>
          <a:p>
            <a:pPr algn="ctr"/>
            <a:r>
              <a:rPr lang="en-US" sz="2400" dirty="0" smtClean="0"/>
              <a:t>11</a:t>
            </a:r>
            <a:endParaRPr lang="en-US" sz="2400" dirty="0"/>
          </a:p>
        </p:txBody>
      </p:sp>
      <p:sp>
        <p:nvSpPr>
          <p:cNvPr id="45" name="TextBox 44"/>
          <p:cNvSpPr txBox="1"/>
          <p:nvPr/>
        </p:nvSpPr>
        <p:spPr>
          <a:xfrm>
            <a:off x="4495800" y="4262734"/>
            <a:ext cx="990600" cy="461665"/>
          </a:xfrm>
          <a:prstGeom prst="rect">
            <a:avLst/>
          </a:prstGeom>
          <a:noFill/>
        </p:spPr>
        <p:txBody>
          <a:bodyPr wrap="none" rtlCol="0">
            <a:noAutofit/>
          </a:bodyPr>
          <a:lstStyle/>
          <a:p>
            <a:pPr algn="ctr"/>
            <a:r>
              <a:rPr lang="en-US" sz="2400" dirty="0" smtClean="0"/>
              <a:t>10</a:t>
            </a:r>
            <a:endParaRPr lang="en-US" sz="2400" dirty="0"/>
          </a:p>
        </p:txBody>
      </p:sp>
      <p:sp>
        <p:nvSpPr>
          <p:cNvPr id="46" name="Rectangle 45"/>
          <p:cNvSpPr/>
          <p:nvPr/>
        </p:nvSpPr>
        <p:spPr>
          <a:xfrm>
            <a:off x="1524000" y="47244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47" name="Rectangle 46"/>
          <p:cNvSpPr/>
          <p:nvPr/>
        </p:nvSpPr>
        <p:spPr>
          <a:xfrm>
            <a:off x="2514600" y="47244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48" name="Rectangle 47"/>
          <p:cNvSpPr/>
          <p:nvPr/>
        </p:nvSpPr>
        <p:spPr>
          <a:xfrm>
            <a:off x="1524000" y="55626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49" name="Rectangle 48"/>
          <p:cNvSpPr/>
          <p:nvPr/>
        </p:nvSpPr>
        <p:spPr>
          <a:xfrm>
            <a:off x="2514600" y="55626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50" name="Rectangle 49"/>
          <p:cNvSpPr/>
          <p:nvPr/>
        </p:nvSpPr>
        <p:spPr>
          <a:xfrm>
            <a:off x="3505200" y="47244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51" name="Rectangle 50"/>
          <p:cNvSpPr/>
          <p:nvPr/>
        </p:nvSpPr>
        <p:spPr>
          <a:xfrm>
            <a:off x="4495800" y="47244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52" name="Rectangle 51"/>
          <p:cNvSpPr/>
          <p:nvPr/>
        </p:nvSpPr>
        <p:spPr>
          <a:xfrm>
            <a:off x="3505200" y="55626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53" name="Rectangle 52"/>
          <p:cNvSpPr/>
          <p:nvPr/>
        </p:nvSpPr>
        <p:spPr>
          <a:xfrm>
            <a:off x="4495800" y="5562600"/>
            <a:ext cx="9906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60" name="Freeform 59"/>
          <p:cNvSpPr/>
          <p:nvPr/>
        </p:nvSpPr>
        <p:spPr>
          <a:xfrm>
            <a:off x="4610100" y="2057669"/>
            <a:ext cx="1003300" cy="1498706"/>
          </a:xfrm>
          <a:custGeom>
            <a:avLst/>
            <a:gdLst>
              <a:gd name="connsiteX0" fmla="*/ 1003300 w 1003300"/>
              <a:gd name="connsiteY0" fmla="*/ 25131 h 1498706"/>
              <a:gd name="connsiteX1" fmla="*/ 234950 w 1003300"/>
              <a:gd name="connsiteY1" fmla="*/ 31481 h 1498706"/>
              <a:gd name="connsiteX2" fmla="*/ 0 w 1003300"/>
              <a:gd name="connsiteY2" fmla="*/ 336281 h 1498706"/>
              <a:gd name="connsiteX3" fmla="*/ 19050 w 1003300"/>
              <a:gd name="connsiteY3" fmla="*/ 1314181 h 1498706"/>
              <a:gd name="connsiteX4" fmla="*/ 292100 w 1003300"/>
              <a:gd name="connsiteY4" fmla="*/ 1491981 h 1498706"/>
              <a:gd name="connsiteX5" fmla="*/ 971550 w 1003300"/>
              <a:gd name="connsiteY5" fmla="*/ 1466581 h 149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300" h="1498706">
                <a:moveTo>
                  <a:pt x="1003300" y="25131"/>
                </a:moveTo>
                <a:cubicBezTo>
                  <a:pt x="702733" y="2377"/>
                  <a:pt x="402167" y="-20377"/>
                  <a:pt x="234950" y="31481"/>
                </a:cubicBezTo>
                <a:cubicBezTo>
                  <a:pt x="67733" y="83339"/>
                  <a:pt x="35983" y="122498"/>
                  <a:pt x="0" y="336281"/>
                </a:cubicBezTo>
                <a:cubicBezTo>
                  <a:pt x="-35983" y="550064"/>
                  <a:pt x="-29633" y="1121564"/>
                  <a:pt x="19050" y="1314181"/>
                </a:cubicBezTo>
                <a:cubicBezTo>
                  <a:pt x="67733" y="1506798"/>
                  <a:pt x="133350" y="1466581"/>
                  <a:pt x="292100" y="1491981"/>
                </a:cubicBezTo>
                <a:cubicBezTo>
                  <a:pt x="450850" y="1517381"/>
                  <a:pt x="864659" y="1462348"/>
                  <a:pt x="971550" y="1466581"/>
                </a:cubicBezTo>
              </a:path>
            </a:pathLst>
          </a:cu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rot="10800000">
            <a:off x="1250950" y="2095769"/>
            <a:ext cx="1003300" cy="1498706"/>
          </a:xfrm>
          <a:custGeom>
            <a:avLst/>
            <a:gdLst>
              <a:gd name="connsiteX0" fmla="*/ 1003300 w 1003300"/>
              <a:gd name="connsiteY0" fmla="*/ 25131 h 1498706"/>
              <a:gd name="connsiteX1" fmla="*/ 234950 w 1003300"/>
              <a:gd name="connsiteY1" fmla="*/ 31481 h 1498706"/>
              <a:gd name="connsiteX2" fmla="*/ 0 w 1003300"/>
              <a:gd name="connsiteY2" fmla="*/ 336281 h 1498706"/>
              <a:gd name="connsiteX3" fmla="*/ 19050 w 1003300"/>
              <a:gd name="connsiteY3" fmla="*/ 1314181 h 1498706"/>
              <a:gd name="connsiteX4" fmla="*/ 292100 w 1003300"/>
              <a:gd name="connsiteY4" fmla="*/ 1491981 h 1498706"/>
              <a:gd name="connsiteX5" fmla="*/ 971550 w 1003300"/>
              <a:gd name="connsiteY5" fmla="*/ 1466581 h 149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300" h="1498706">
                <a:moveTo>
                  <a:pt x="1003300" y="25131"/>
                </a:moveTo>
                <a:cubicBezTo>
                  <a:pt x="702733" y="2377"/>
                  <a:pt x="402167" y="-20377"/>
                  <a:pt x="234950" y="31481"/>
                </a:cubicBezTo>
                <a:cubicBezTo>
                  <a:pt x="67733" y="83339"/>
                  <a:pt x="35983" y="122498"/>
                  <a:pt x="0" y="336281"/>
                </a:cubicBezTo>
                <a:cubicBezTo>
                  <a:pt x="-35983" y="550064"/>
                  <a:pt x="-29633" y="1121564"/>
                  <a:pt x="19050" y="1314181"/>
                </a:cubicBezTo>
                <a:cubicBezTo>
                  <a:pt x="67733" y="1506798"/>
                  <a:pt x="133350" y="1466581"/>
                  <a:pt x="292100" y="1491981"/>
                </a:cubicBezTo>
                <a:cubicBezTo>
                  <a:pt x="450850" y="1517381"/>
                  <a:pt x="864659" y="1462348"/>
                  <a:pt x="971550" y="1466581"/>
                </a:cubicBezTo>
              </a:path>
            </a:pathLst>
          </a:cu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a:off x="2743200" y="4876800"/>
            <a:ext cx="1600200" cy="533400"/>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3695700" y="5715000"/>
            <a:ext cx="1600200" cy="533400"/>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4" name="TextBox 63"/>
              <p:cNvSpPr txBox="1"/>
              <p:nvPr/>
            </p:nvSpPr>
            <p:spPr>
              <a:xfrm>
                <a:off x="6248400" y="1610380"/>
                <a:ext cx="813043" cy="523220"/>
              </a:xfrm>
              <a:prstGeom prst="rect">
                <a:avLst/>
              </a:prstGeom>
              <a:noFill/>
            </p:spPr>
            <p:txBody>
              <a:bodyPr wrap="none" rtlCol="0">
                <a:spAutoFit/>
              </a:bodyPr>
              <a:lstStyle/>
              <a:p>
                <a:pPr marL="0" lvl="1"/>
                <a14:m>
                  <m:oMath xmlns:m="http://schemas.openxmlformats.org/officeDocument/2006/math">
                    <m:r>
                      <m:rPr>
                        <m:nor/>
                      </m:rPr>
                      <a:rPr lang="en-US" sz="2800" b="0" i="0" smtClean="0">
                        <a:latin typeface="Arial" pitchFamily="34" charset="0"/>
                        <a:cs typeface="Arial" pitchFamily="34" charset="0"/>
                      </a:rPr>
                      <m:t>F</m:t>
                    </m:r>
                  </m:oMath>
                </a14:m>
                <a:r>
                  <a:rPr lang="en-US" sz="2800" b="0" dirty="0" smtClean="0">
                    <a:latin typeface="Arial" pitchFamily="34" charset="0"/>
                    <a:cs typeface="Arial" pitchFamily="34" charset="0"/>
                  </a:rPr>
                  <a:t> = </a:t>
                </a:r>
              </a:p>
            </p:txBody>
          </p:sp>
        </mc:Choice>
        <mc:Fallback xmlns="">
          <p:sp>
            <p:nvSpPr>
              <p:cNvPr id="64" name="TextBox 63"/>
              <p:cNvSpPr txBox="1">
                <a:spLocks noRot="1" noChangeAspect="1" noMove="1" noResize="1" noEditPoints="1" noAdjustHandles="1" noChangeArrowheads="1" noChangeShapeType="1" noTextEdit="1"/>
              </p:cNvSpPr>
              <p:nvPr/>
            </p:nvSpPr>
            <p:spPr>
              <a:xfrm>
                <a:off x="6248400" y="1610380"/>
                <a:ext cx="813043" cy="523220"/>
              </a:xfrm>
              <a:prstGeom prst="rect">
                <a:avLst/>
              </a:prstGeom>
              <a:blipFill rotWithShape="0">
                <a:blip r:embed="rId3"/>
                <a:stretch>
                  <a:fillRect t="-11628" r="-14286"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6915052" y="1600200"/>
                <a:ext cx="543739" cy="543418"/>
              </a:xfrm>
              <a:prstGeom prst="rect">
                <a:avLst/>
              </a:prstGeom>
              <a:noFill/>
            </p:spPr>
            <p:txBody>
              <a:bodyPr wrap="none" rtlCol="0">
                <a:spAutoFit/>
              </a:bodyPr>
              <a:lstStyle/>
              <a:p>
                <a:pPr marL="0" lvl="1"/>
                <a14:m>
                  <m:oMathPara xmlns:m="http://schemas.openxmlformats.org/officeDocument/2006/math">
                    <m:oMathParaPr>
                      <m:jc m:val="centerGroup"/>
                    </m:oMathParaPr>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C</m:t>
                          </m:r>
                        </m:e>
                      </m:acc>
                    </m:oMath>
                  </m:oMathPara>
                </a14:m>
                <a:endParaRPr lang="en-US" sz="2800" dirty="0">
                  <a:latin typeface="Arial" pitchFamily="34" charset="0"/>
                  <a:cs typeface="Arial" pitchFamily="34" charset="0"/>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6915052" y="1600200"/>
                <a:ext cx="543739" cy="543418"/>
              </a:xfrm>
              <a:prstGeom prst="rect">
                <a:avLst/>
              </a:prstGeom>
              <a:blipFill rotWithShape="1">
                <a:blip r:embed="rId4"/>
                <a:stretch>
                  <a:fillRect/>
                </a:stretch>
              </a:blipFill>
            </p:spPr>
            <p:txBody>
              <a:bodyPr/>
              <a:lstStyle/>
              <a:p>
                <a:r>
                  <a:rPr lang="en-US">
                    <a:noFill/>
                  </a:rPr>
                  <a:t> </a:t>
                </a:r>
              </a:p>
            </p:txBody>
          </p:sp>
        </mc:Fallback>
      </mc:AlternateContent>
      <p:sp>
        <p:nvSpPr>
          <p:cNvPr id="66" name="TextBox 65"/>
          <p:cNvSpPr txBox="1"/>
          <p:nvPr/>
        </p:nvSpPr>
        <p:spPr>
          <a:xfrm>
            <a:off x="5917091" y="2123420"/>
            <a:ext cx="2922109" cy="1986915"/>
          </a:xfrm>
          <a:prstGeom prst="rect">
            <a:avLst/>
          </a:prstGeom>
          <a:noFill/>
          <a:ln w="38100">
            <a:noFill/>
          </a:ln>
        </p:spPr>
        <p:txBody>
          <a:bodyPr wrap="square" rtlCol="0">
            <a:noAutofit/>
          </a:bodyPr>
          <a:lstStyle/>
          <a:p>
            <a:r>
              <a:rPr lang="en-US" sz="2400" dirty="0" smtClean="0">
                <a:solidFill>
                  <a:srgbClr val="0070C0"/>
                </a:solidFill>
              </a:rPr>
              <a:t>This group includes all combinations of A and B for all cases where C is 0</a:t>
            </a:r>
            <a:endParaRPr lang="en-US" sz="2400" dirty="0">
              <a:solidFill>
                <a:srgbClr val="0070C0"/>
              </a:solidFill>
            </a:endParaRPr>
          </a:p>
        </p:txBody>
      </p:sp>
      <mc:AlternateContent xmlns:mc="http://schemas.openxmlformats.org/markup-compatibility/2006" xmlns:a14="http://schemas.microsoft.com/office/drawing/2010/main">
        <mc:Choice Requires="a14">
          <p:sp>
            <p:nvSpPr>
              <p:cNvPr id="67" name="TextBox 66"/>
              <p:cNvSpPr txBox="1"/>
              <p:nvPr/>
            </p:nvSpPr>
            <p:spPr>
              <a:xfrm>
                <a:off x="6248398" y="4310390"/>
                <a:ext cx="931665" cy="523220"/>
              </a:xfrm>
              <a:prstGeom prst="rect">
                <a:avLst/>
              </a:prstGeom>
              <a:noFill/>
            </p:spPr>
            <p:txBody>
              <a:bodyPr wrap="none" rtlCol="0">
                <a:spAutoFit/>
              </a:bodyPr>
              <a:lstStyle/>
              <a:p>
                <a:pPr marL="0" lvl="1"/>
                <a14:m>
                  <m:oMath xmlns:m="http://schemas.openxmlformats.org/officeDocument/2006/math">
                    <m:r>
                      <m:rPr>
                        <m:nor/>
                      </m:rPr>
                      <a:rPr lang="en-US" sz="2800" b="0" i="0" smtClean="0">
                        <a:latin typeface="Arial" pitchFamily="34" charset="0"/>
                        <a:cs typeface="Arial" pitchFamily="34" charset="0"/>
                      </a:rPr>
                      <m:t>W</m:t>
                    </m:r>
                  </m:oMath>
                </a14:m>
                <a:r>
                  <a:rPr lang="en-US" sz="2800" b="0" dirty="0" smtClean="0">
                    <a:latin typeface="Arial" pitchFamily="34" charset="0"/>
                    <a:cs typeface="Arial" pitchFamily="34" charset="0"/>
                  </a:rPr>
                  <a:t> = </a:t>
                </a:r>
              </a:p>
            </p:txBody>
          </p:sp>
        </mc:Choice>
        <mc:Fallback xmlns="">
          <p:sp>
            <p:nvSpPr>
              <p:cNvPr id="67" name="TextBox 66"/>
              <p:cNvSpPr txBox="1">
                <a:spLocks noRot="1" noChangeAspect="1" noMove="1" noResize="1" noEditPoints="1" noAdjustHandles="1" noChangeArrowheads="1" noChangeShapeType="1" noTextEdit="1"/>
              </p:cNvSpPr>
              <p:nvPr/>
            </p:nvSpPr>
            <p:spPr>
              <a:xfrm>
                <a:off x="6248398" y="4310390"/>
                <a:ext cx="931665" cy="523220"/>
              </a:xfrm>
              <a:prstGeom prst="rect">
                <a:avLst/>
              </a:prstGeom>
              <a:blipFill rotWithShape="0">
                <a:blip r:embed="rId5"/>
                <a:stretch>
                  <a:fillRect t="-11628" r="-11765"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6915050" y="4300210"/>
                <a:ext cx="742511" cy="539058"/>
              </a:xfrm>
              <a:prstGeom prst="rect">
                <a:avLst/>
              </a:prstGeom>
              <a:noFill/>
            </p:spPr>
            <p:txBody>
              <a:bodyPr wrap="none" rtlCol="0">
                <a:spAutoFit/>
              </a:bodyPr>
              <a:lstStyle/>
              <a:p>
                <a:pPr marL="0" lvl="1"/>
                <a14:m>
                  <m:oMathPara xmlns:m="http://schemas.openxmlformats.org/officeDocument/2006/math">
                    <m:oMathParaPr>
                      <m:jc m:val="centerGroup"/>
                    </m:oMathParaPr>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X</m:t>
                          </m:r>
                        </m:e>
                      </m:acc>
                      <m:r>
                        <m:rPr>
                          <m:nor/>
                        </m:rPr>
                        <a:rPr lang="en-US" sz="2800" b="0" i="0" smtClean="0">
                          <a:latin typeface="Arial" pitchFamily="34" charset="0"/>
                          <a:cs typeface="Arial" pitchFamily="34" charset="0"/>
                        </a:rPr>
                        <m:t>Z</m:t>
                      </m:r>
                    </m:oMath>
                  </m:oMathPara>
                </a14:m>
                <a:endParaRPr lang="en-US" sz="2800" dirty="0">
                  <a:latin typeface="Arial" pitchFamily="34" charset="0"/>
                  <a:cs typeface="Arial" pitchFamily="34" charset="0"/>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6915050" y="4300210"/>
                <a:ext cx="742511" cy="539058"/>
              </a:xfrm>
              <a:prstGeom prst="rect">
                <a:avLst/>
              </a:prstGeom>
              <a:blipFill rotWithShape="1">
                <a:blip r:embed="rId6"/>
                <a:stretch>
                  <a:fillRect/>
                </a:stretch>
              </a:blipFill>
            </p:spPr>
            <p:txBody>
              <a:bodyPr/>
              <a:lstStyle/>
              <a:p>
                <a:r>
                  <a:rPr lang="en-US">
                    <a:noFill/>
                  </a:rPr>
                  <a:t> </a:t>
                </a:r>
              </a:p>
            </p:txBody>
          </p:sp>
        </mc:Fallback>
      </mc:AlternateContent>
      <p:sp>
        <p:nvSpPr>
          <p:cNvPr id="69" name="TextBox 68"/>
          <p:cNvSpPr txBox="1"/>
          <p:nvPr/>
        </p:nvSpPr>
        <p:spPr>
          <a:xfrm>
            <a:off x="7543800" y="4308129"/>
            <a:ext cx="971741" cy="523220"/>
          </a:xfrm>
          <a:prstGeom prst="rect">
            <a:avLst/>
          </a:prstGeom>
          <a:noFill/>
        </p:spPr>
        <p:txBody>
          <a:bodyPr wrap="none" rtlCol="0">
            <a:spAutoFit/>
          </a:bodyPr>
          <a:lstStyle/>
          <a:p>
            <a:pPr marL="0" lvl="1"/>
            <a:r>
              <a:rPr lang="en-US" sz="2800" dirty="0" smtClean="0"/>
              <a:t>+ XY</a:t>
            </a:r>
            <a:endParaRPr lang="en-US" sz="2800" dirty="0">
              <a:latin typeface="Arial" pitchFamily="34" charset="0"/>
              <a:cs typeface="Arial" pitchFamily="34" charset="0"/>
            </a:endParaRPr>
          </a:p>
        </p:txBody>
      </p:sp>
      <p:sp>
        <p:nvSpPr>
          <p:cNvPr id="70" name="TextBox 69"/>
          <p:cNvSpPr txBox="1"/>
          <p:nvPr/>
        </p:nvSpPr>
        <p:spPr>
          <a:xfrm>
            <a:off x="5613400" y="4681210"/>
            <a:ext cx="3530600" cy="1719590"/>
          </a:xfrm>
          <a:prstGeom prst="rect">
            <a:avLst/>
          </a:prstGeom>
          <a:noFill/>
          <a:ln w="38100">
            <a:noFill/>
          </a:ln>
        </p:spPr>
        <p:txBody>
          <a:bodyPr wrap="square" rtlCol="0">
            <a:noAutofit/>
          </a:bodyPr>
          <a:lstStyle/>
          <a:p>
            <a:r>
              <a:rPr lang="en-US" sz="2400" dirty="0" smtClean="0">
                <a:solidFill>
                  <a:srgbClr val="0070C0"/>
                </a:solidFill>
              </a:rPr>
              <a:t>Don’t need YZ group because we already covered all 1s… Think about difference in the circuit if we include YZ…</a:t>
            </a:r>
          </a:p>
        </p:txBody>
      </p:sp>
    </p:spTree>
    <p:extLst>
      <p:ext uri="{BB962C8B-B14F-4D97-AF65-F5344CB8AC3E}">
        <p14:creationId xmlns:p14="http://schemas.microsoft.com/office/powerpoint/2010/main" val="386008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40"/>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44"/>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childTnLst>
                          </p:cTn>
                        </p:par>
                        <p:par>
                          <p:cTn id="65" fill="hold">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46"/>
                                        </p:tgtEl>
                                        <p:attrNameLst>
                                          <p:attrName>style.visibility</p:attrName>
                                        </p:attrNameLst>
                                      </p:cBhvr>
                                      <p:to>
                                        <p:strVal val="visible"/>
                                      </p:to>
                                    </p:set>
                                  </p:childTnLst>
                                </p:cTn>
                              </p:par>
                            </p:childTnLst>
                          </p:cTn>
                        </p:par>
                        <p:par>
                          <p:cTn id="68" fill="hold">
                            <p:stCondLst>
                              <p:cond delay="0"/>
                            </p:stCondLst>
                            <p:childTnLst>
                              <p:par>
                                <p:cTn id="69" presetID="1" presetClass="entr" presetSubtype="0" fill="hold" grpId="0" nodeType="after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childTnLst>
                          </p:cTn>
                        </p:par>
                        <p:par>
                          <p:cTn id="71" fill="hold">
                            <p:stCondLst>
                              <p:cond delay="0"/>
                            </p:stCondLst>
                            <p:childTnLst>
                              <p:par>
                                <p:cTn id="72" presetID="1" presetClass="entr" presetSubtype="0" fill="hold" grpId="0" nodeType="afterEffect">
                                  <p:stCondLst>
                                    <p:cond delay="0"/>
                                  </p:stCondLst>
                                  <p:childTnLst>
                                    <p:set>
                                      <p:cBhvr>
                                        <p:cTn id="73" dur="1" fill="hold">
                                          <p:stCondLst>
                                            <p:cond delay="0"/>
                                          </p:stCondLst>
                                        </p:cTn>
                                        <p:tgtEl>
                                          <p:spTgt spid="48"/>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50"/>
                                        </p:tgtEl>
                                        <p:attrNameLst>
                                          <p:attrName>style.visibility</p:attrName>
                                        </p:attrNameLst>
                                      </p:cBhvr>
                                      <p:to>
                                        <p:strVal val="visible"/>
                                      </p:to>
                                    </p:set>
                                  </p:childTnLst>
                                </p:cTn>
                              </p:par>
                            </p:childTnLst>
                          </p:cTn>
                        </p:par>
                        <p:par>
                          <p:cTn id="80" fill="hold">
                            <p:stCondLst>
                              <p:cond delay="0"/>
                            </p:stCondLst>
                            <p:childTnLst>
                              <p:par>
                                <p:cTn id="81" presetID="1" presetClass="entr" presetSubtype="0" fill="hold" grpId="0" nodeType="after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par>
                          <p:cTn id="83" fill="hold">
                            <p:stCondLst>
                              <p:cond delay="0"/>
                            </p:stCondLst>
                            <p:childTnLst>
                              <p:par>
                                <p:cTn id="84" presetID="1" presetClass="entr" presetSubtype="0" fill="hold" grpId="0" nodeType="afterEffect">
                                  <p:stCondLst>
                                    <p:cond delay="0"/>
                                  </p:stCondLst>
                                  <p:childTnLst>
                                    <p:set>
                                      <p:cBhvr>
                                        <p:cTn id="85" dur="1" fill="hold">
                                          <p:stCondLst>
                                            <p:cond delay="0"/>
                                          </p:stCondLst>
                                        </p:cTn>
                                        <p:tgtEl>
                                          <p:spTgt spid="52"/>
                                        </p:tgtEl>
                                        <p:attrNameLst>
                                          <p:attrName>style.visibility</p:attrName>
                                        </p:attrNameLst>
                                      </p:cBhvr>
                                      <p:to>
                                        <p:strVal val="visible"/>
                                      </p:to>
                                    </p:set>
                                  </p:childTnLst>
                                </p:cTn>
                              </p:par>
                            </p:childTnLst>
                          </p:cTn>
                        </p:par>
                        <p:par>
                          <p:cTn id="86" fill="hold">
                            <p:stCondLst>
                              <p:cond delay="0"/>
                            </p:stCondLst>
                            <p:childTnLst>
                              <p:par>
                                <p:cTn id="87" presetID="1" presetClass="entr" presetSubtype="0" fill="hold" grpId="0" nodeType="afterEffect">
                                  <p:stCondLst>
                                    <p:cond delay="0"/>
                                  </p:stCondLst>
                                  <p:childTnLst>
                                    <p:set>
                                      <p:cBhvr>
                                        <p:cTn id="88" dur="1" fill="hold">
                                          <p:stCondLst>
                                            <p:cond delay="0"/>
                                          </p:stCondLst>
                                        </p:cTn>
                                        <p:tgtEl>
                                          <p:spTgt spid="53"/>
                                        </p:tgtEl>
                                        <p:attrNameLst>
                                          <p:attrName>style.visibility</p:attrName>
                                        </p:attrNameLst>
                                      </p:cBhvr>
                                      <p:to>
                                        <p:strVal val="visible"/>
                                      </p:to>
                                    </p:set>
                                  </p:childTnLst>
                                </p:cTn>
                              </p:par>
                            </p:childTnLst>
                          </p:cTn>
                        </p:par>
                        <p:par>
                          <p:cTn id="89" fill="hold">
                            <p:stCondLst>
                              <p:cond delay="0"/>
                            </p:stCondLst>
                            <p:childTnLst>
                              <p:par>
                                <p:cTn id="90" presetID="1" presetClass="entr" presetSubtype="0" fill="hold" grpId="0" nodeType="afterEffect">
                                  <p:stCondLst>
                                    <p:cond delay="0"/>
                                  </p:stCondLst>
                                  <p:childTnLst>
                                    <p:set>
                                      <p:cBhvr>
                                        <p:cTn id="91" dur="1" fill="hold">
                                          <p:stCondLst>
                                            <p:cond delay="0"/>
                                          </p:stCondLst>
                                        </p:cTn>
                                        <p:tgtEl>
                                          <p:spTgt spid="67"/>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62"/>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68"/>
                                        </p:tgtEl>
                                        <p:attrNameLst>
                                          <p:attrName>style.visibility</p:attrName>
                                        </p:attrNameLst>
                                      </p:cBhvr>
                                      <p:to>
                                        <p:strVal val="visible"/>
                                      </p:to>
                                    </p:set>
                                  </p:childTnLst>
                                </p:cTn>
                              </p:par>
                              <p:par>
                                <p:cTn id="98" presetID="1" presetClass="entr" presetSubtype="0" fill="hold" grpId="0" nodeType="withEffect">
                                  <p:stCondLst>
                                    <p:cond delay="2000"/>
                                  </p:stCondLst>
                                  <p:childTnLst>
                                    <p:set>
                                      <p:cBhvr>
                                        <p:cTn id="99" dur="1" fill="hold">
                                          <p:stCondLst>
                                            <p:cond delay="0"/>
                                          </p:stCondLst>
                                        </p:cTn>
                                        <p:tgtEl>
                                          <p:spTgt spid="63"/>
                                        </p:tgtEl>
                                        <p:attrNameLst>
                                          <p:attrName>style.visibility</p:attrName>
                                        </p:attrNameLst>
                                      </p:cBhvr>
                                      <p:to>
                                        <p:strVal val="visible"/>
                                      </p:to>
                                    </p:set>
                                  </p:childTnLst>
                                </p:cTn>
                              </p:par>
                              <p:par>
                                <p:cTn id="100" presetID="1" presetClass="entr" presetSubtype="0" fill="hold" grpId="0" nodeType="withEffect">
                                  <p:stCondLst>
                                    <p:cond delay="2000"/>
                                  </p:stCondLst>
                                  <p:childTnLst>
                                    <p:set>
                                      <p:cBhvr>
                                        <p:cTn id="101" dur="1" fill="hold">
                                          <p:stCondLst>
                                            <p:cond delay="0"/>
                                          </p:stCondLst>
                                        </p:cTn>
                                        <p:tgtEl>
                                          <p:spTgt spid="69"/>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p:bldP spid="35" grpId="0"/>
      <p:bldP spid="36" grpId="0"/>
      <p:bldP spid="37" grpId="0"/>
      <p:bldP spid="38" grpId="0"/>
      <p:bldP spid="39" grpId="0"/>
      <p:bldP spid="40" grpId="0" animBg="1"/>
      <p:bldP spid="41" grpId="0" animBg="1"/>
      <p:bldP spid="42" grpId="0" animBg="1"/>
      <p:bldP spid="43" grpId="0" animBg="1"/>
      <p:bldP spid="44" grpId="0"/>
      <p:bldP spid="45" grpId="0"/>
      <p:bldP spid="46" grpId="0" animBg="1"/>
      <p:bldP spid="47" grpId="0" animBg="1"/>
      <p:bldP spid="48" grpId="0" animBg="1"/>
      <p:bldP spid="49" grpId="0" animBg="1"/>
      <p:bldP spid="50" grpId="0" animBg="1"/>
      <p:bldP spid="51" grpId="0" animBg="1"/>
      <p:bldP spid="52" grpId="0" animBg="1"/>
      <p:bldP spid="53" grpId="0" animBg="1"/>
      <p:bldP spid="60" grpId="0" animBg="1"/>
      <p:bldP spid="61" grpId="0" animBg="1"/>
      <p:bldP spid="62" grpId="0" animBg="1"/>
      <p:bldP spid="63" grpId="0" animBg="1"/>
      <p:bldP spid="65" grpId="0"/>
      <p:bldP spid="66" grpId="0"/>
      <p:bldP spid="67" grpId="0"/>
      <p:bldP spid="68" grpId="0"/>
      <p:bldP spid="69"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Simplification Examples</a:t>
            </a:r>
            <a:endParaRPr lang="en-US" dirty="0"/>
          </a:p>
        </p:txBody>
      </p:sp>
      <p:sp>
        <p:nvSpPr>
          <p:cNvPr id="75" name="Content Placeholder 74"/>
          <p:cNvSpPr>
            <a:spLocks noGrp="1"/>
          </p:cNvSpPr>
          <p:nvPr>
            <p:ph sz="half" idx="2"/>
          </p:nvPr>
        </p:nvSpPr>
        <p:spPr/>
        <p:txBody>
          <a:bodyPr/>
          <a:lstStyle/>
          <a:p>
            <a:r>
              <a:rPr lang="en-US" dirty="0" smtClean="0"/>
              <a:t>All K-map squares contain a 1</a:t>
            </a:r>
          </a:p>
          <a:p>
            <a:pPr lvl="1"/>
            <a:r>
              <a:rPr lang="en-US" dirty="0" smtClean="0"/>
              <a:t>All in the same group</a:t>
            </a:r>
          </a:p>
          <a:p>
            <a:pPr lvl="1"/>
            <a:r>
              <a:rPr lang="en-US" dirty="0" smtClean="0"/>
              <a:t>All variables drop out!</a:t>
            </a:r>
          </a:p>
          <a:p>
            <a:endParaRPr lang="en-US" dirty="0"/>
          </a:p>
          <a:p>
            <a:pPr lvl="1"/>
            <a:endParaRPr lang="en-US" dirty="0" smtClean="0"/>
          </a:p>
          <a:p>
            <a:pPr marL="1828800" lvl="4" indent="0">
              <a:buNone/>
            </a:pPr>
            <a:endParaRPr lang="en-US" dirty="0"/>
          </a:p>
          <a:p>
            <a:r>
              <a:rPr lang="en-US" dirty="0" smtClean="0"/>
              <a:t>All K-map squares contain a 0</a:t>
            </a:r>
          </a:p>
          <a:p>
            <a:pPr lvl="1"/>
            <a:r>
              <a:rPr lang="en-US" dirty="0" smtClean="0"/>
              <a:t>None in any group</a:t>
            </a:r>
          </a:p>
          <a:p>
            <a:pPr lvl="1"/>
            <a:r>
              <a:rPr lang="en-US" dirty="0" smtClean="0"/>
              <a:t>All variables drop out!</a:t>
            </a:r>
            <a:endParaRPr lang="en-US" dirty="0"/>
          </a:p>
        </p:txBody>
      </p:sp>
      <p:cxnSp>
        <p:nvCxnSpPr>
          <p:cNvPr id="40" name="Straight Connector 39"/>
          <p:cNvCxnSpPr/>
          <p:nvPr/>
        </p:nvCxnSpPr>
        <p:spPr>
          <a:xfrm flipH="1" flipV="1">
            <a:off x="867229" y="1219200"/>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400629" y="18288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42" name="Rectangle 41"/>
          <p:cNvSpPr/>
          <p:nvPr/>
        </p:nvSpPr>
        <p:spPr>
          <a:xfrm>
            <a:off x="2238829" y="18288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43" name="Rectangle 42"/>
          <p:cNvSpPr/>
          <p:nvPr/>
        </p:nvSpPr>
        <p:spPr>
          <a:xfrm>
            <a:off x="1400629" y="2667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44" name="Rectangle 43"/>
          <p:cNvSpPr/>
          <p:nvPr/>
        </p:nvSpPr>
        <p:spPr>
          <a:xfrm>
            <a:off x="2238829" y="2667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45" name="TextBox 44"/>
          <p:cNvSpPr txBox="1"/>
          <p:nvPr/>
        </p:nvSpPr>
        <p:spPr>
          <a:xfrm>
            <a:off x="1400629" y="1367135"/>
            <a:ext cx="838200" cy="461665"/>
          </a:xfrm>
          <a:prstGeom prst="rect">
            <a:avLst/>
          </a:prstGeom>
          <a:noFill/>
        </p:spPr>
        <p:txBody>
          <a:bodyPr wrap="none" rtlCol="0">
            <a:noAutofit/>
          </a:bodyPr>
          <a:lstStyle/>
          <a:p>
            <a:pPr algn="ctr"/>
            <a:r>
              <a:rPr lang="en-US" sz="2400" dirty="0" smtClean="0"/>
              <a:t>00</a:t>
            </a:r>
            <a:endParaRPr lang="en-US" sz="2400" dirty="0"/>
          </a:p>
        </p:txBody>
      </p:sp>
      <p:sp>
        <p:nvSpPr>
          <p:cNvPr id="46" name="TextBox 45"/>
          <p:cNvSpPr txBox="1"/>
          <p:nvPr/>
        </p:nvSpPr>
        <p:spPr>
          <a:xfrm>
            <a:off x="2238829" y="1367134"/>
            <a:ext cx="838200" cy="461665"/>
          </a:xfrm>
          <a:prstGeom prst="rect">
            <a:avLst/>
          </a:prstGeom>
          <a:noFill/>
        </p:spPr>
        <p:txBody>
          <a:bodyPr wrap="none" rtlCol="0">
            <a:noAutofit/>
          </a:bodyPr>
          <a:lstStyle/>
          <a:p>
            <a:pPr algn="ctr"/>
            <a:r>
              <a:rPr lang="en-US" sz="2400" dirty="0" smtClean="0"/>
              <a:t>01</a:t>
            </a:r>
            <a:endParaRPr lang="en-US" sz="2400" dirty="0"/>
          </a:p>
        </p:txBody>
      </p:sp>
      <p:sp>
        <p:nvSpPr>
          <p:cNvPr id="47" name="TextBox 46"/>
          <p:cNvSpPr txBox="1"/>
          <p:nvPr/>
        </p:nvSpPr>
        <p:spPr>
          <a:xfrm>
            <a:off x="562429" y="2667000"/>
            <a:ext cx="838200" cy="838200"/>
          </a:xfrm>
          <a:prstGeom prst="rect">
            <a:avLst/>
          </a:prstGeom>
          <a:noFill/>
        </p:spPr>
        <p:txBody>
          <a:bodyPr wrap="none" rtlCol="0" anchor="ctr">
            <a:noAutofit/>
          </a:bodyPr>
          <a:lstStyle/>
          <a:p>
            <a:pPr algn="r"/>
            <a:r>
              <a:rPr lang="en-US" sz="2400" dirty="0" smtClean="0"/>
              <a:t>1</a:t>
            </a:r>
            <a:endParaRPr lang="en-US" sz="2400" dirty="0"/>
          </a:p>
        </p:txBody>
      </p:sp>
      <p:sp>
        <p:nvSpPr>
          <p:cNvPr id="48" name="TextBox 47"/>
          <p:cNvSpPr txBox="1"/>
          <p:nvPr/>
        </p:nvSpPr>
        <p:spPr>
          <a:xfrm>
            <a:off x="562429" y="1828799"/>
            <a:ext cx="838200" cy="838200"/>
          </a:xfrm>
          <a:prstGeom prst="rect">
            <a:avLst/>
          </a:prstGeom>
          <a:noFill/>
        </p:spPr>
        <p:txBody>
          <a:bodyPr wrap="none" rtlCol="0" anchor="ctr">
            <a:noAutofit/>
          </a:bodyPr>
          <a:lstStyle/>
          <a:p>
            <a:pPr algn="r"/>
            <a:r>
              <a:rPr lang="en-US" sz="2400" dirty="0" smtClean="0"/>
              <a:t>0</a:t>
            </a:r>
            <a:endParaRPr lang="en-US" sz="2400" dirty="0"/>
          </a:p>
        </p:txBody>
      </p:sp>
      <p:sp>
        <p:nvSpPr>
          <p:cNvPr id="49" name="TextBox 48"/>
          <p:cNvSpPr txBox="1"/>
          <p:nvPr/>
        </p:nvSpPr>
        <p:spPr>
          <a:xfrm>
            <a:off x="562429" y="1367135"/>
            <a:ext cx="569002" cy="461665"/>
          </a:xfrm>
          <a:prstGeom prst="rect">
            <a:avLst/>
          </a:prstGeom>
          <a:noFill/>
        </p:spPr>
        <p:txBody>
          <a:bodyPr wrap="none" rtlCol="0">
            <a:noAutofit/>
          </a:bodyPr>
          <a:lstStyle/>
          <a:p>
            <a:pPr algn="ctr"/>
            <a:r>
              <a:rPr lang="en-US" sz="2400" dirty="0"/>
              <a:t>D</a:t>
            </a:r>
          </a:p>
        </p:txBody>
      </p:sp>
      <p:sp>
        <p:nvSpPr>
          <p:cNvPr id="50" name="TextBox 49"/>
          <p:cNvSpPr txBox="1"/>
          <p:nvPr/>
        </p:nvSpPr>
        <p:spPr>
          <a:xfrm>
            <a:off x="1060227" y="1143000"/>
            <a:ext cx="569002" cy="461665"/>
          </a:xfrm>
          <a:prstGeom prst="rect">
            <a:avLst/>
          </a:prstGeom>
          <a:noFill/>
        </p:spPr>
        <p:txBody>
          <a:bodyPr wrap="none" rtlCol="0">
            <a:noAutofit/>
          </a:bodyPr>
          <a:lstStyle/>
          <a:p>
            <a:pPr algn="ctr"/>
            <a:r>
              <a:rPr lang="en-US" sz="2400" dirty="0" smtClean="0"/>
              <a:t>EF</a:t>
            </a:r>
            <a:endParaRPr lang="en-US" sz="2400" dirty="0"/>
          </a:p>
        </p:txBody>
      </p:sp>
      <p:sp>
        <p:nvSpPr>
          <p:cNvPr id="51" name="Rectangle 50"/>
          <p:cNvSpPr/>
          <p:nvPr/>
        </p:nvSpPr>
        <p:spPr>
          <a:xfrm>
            <a:off x="3077029" y="18288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52" name="Rectangle 51"/>
          <p:cNvSpPr/>
          <p:nvPr/>
        </p:nvSpPr>
        <p:spPr>
          <a:xfrm>
            <a:off x="3915229" y="18288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53" name="Rectangle 52"/>
          <p:cNvSpPr/>
          <p:nvPr/>
        </p:nvSpPr>
        <p:spPr>
          <a:xfrm>
            <a:off x="3077029" y="2667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54" name="Rectangle 53"/>
          <p:cNvSpPr/>
          <p:nvPr/>
        </p:nvSpPr>
        <p:spPr>
          <a:xfrm>
            <a:off x="3915229" y="2667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55" name="TextBox 54"/>
          <p:cNvSpPr txBox="1"/>
          <p:nvPr/>
        </p:nvSpPr>
        <p:spPr>
          <a:xfrm>
            <a:off x="3077029" y="1367135"/>
            <a:ext cx="838200" cy="461665"/>
          </a:xfrm>
          <a:prstGeom prst="rect">
            <a:avLst/>
          </a:prstGeom>
          <a:noFill/>
        </p:spPr>
        <p:txBody>
          <a:bodyPr wrap="none" rtlCol="0">
            <a:noAutofit/>
          </a:bodyPr>
          <a:lstStyle/>
          <a:p>
            <a:pPr algn="ctr"/>
            <a:r>
              <a:rPr lang="en-US" sz="2400" dirty="0" smtClean="0"/>
              <a:t>11</a:t>
            </a:r>
            <a:endParaRPr lang="en-US" sz="2400" dirty="0"/>
          </a:p>
        </p:txBody>
      </p:sp>
      <p:sp>
        <p:nvSpPr>
          <p:cNvPr id="56" name="TextBox 55"/>
          <p:cNvSpPr txBox="1"/>
          <p:nvPr/>
        </p:nvSpPr>
        <p:spPr>
          <a:xfrm>
            <a:off x="3915229" y="1367134"/>
            <a:ext cx="838200" cy="461665"/>
          </a:xfrm>
          <a:prstGeom prst="rect">
            <a:avLst/>
          </a:prstGeom>
          <a:noFill/>
        </p:spPr>
        <p:txBody>
          <a:bodyPr wrap="none" rtlCol="0">
            <a:noAutofit/>
          </a:bodyPr>
          <a:lstStyle/>
          <a:p>
            <a:pPr algn="ctr"/>
            <a:r>
              <a:rPr lang="en-US" sz="2400" dirty="0" smtClean="0"/>
              <a:t>10</a:t>
            </a:r>
            <a:endParaRPr lang="en-US" sz="2400" dirty="0"/>
          </a:p>
        </p:txBody>
      </p:sp>
      <p:cxnSp>
        <p:nvCxnSpPr>
          <p:cNvPr id="57" name="Straight Connector 56"/>
          <p:cNvCxnSpPr/>
          <p:nvPr/>
        </p:nvCxnSpPr>
        <p:spPr>
          <a:xfrm flipH="1" flipV="1">
            <a:off x="903515" y="4103072"/>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1436915" y="4712672"/>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59" name="Rectangle 58"/>
          <p:cNvSpPr/>
          <p:nvPr/>
        </p:nvSpPr>
        <p:spPr>
          <a:xfrm>
            <a:off x="2275115" y="4712672"/>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60" name="Rectangle 59"/>
          <p:cNvSpPr/>
          <p:nvPr/>
        </p:nvSpPr>
        <p:spPr>
          <a:xfrm>
            <a:off x="1436915" y="5550872"/>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61" name="Rectangle 60"/>
          <p:cNvSpPr/>
          <p:nvPr/>
        </p:nvSpPr>
        <p:spPr>
          <a:xfrm>
            <a:off x="2275115" y="5550872"/>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62" name="TextBox 61"/>
          <p:cNvSpPr txBox="1"/>
          <p:nvPr/>
        </p:nvSpPr>
        <p:spPr>
          <a:xfrm>
            <a:off x="1436915" y="4251007"/>
            <a:ext cx="838200" cy="461665"/>
          </a:xfrm>
          <a:prstGeom prst="rect">
            <a:avLst/>
          </a:prstGeom>
          <a:noFill/>
        </p:spPr>
        <p:txBody>
          <a:bodyPr wrap="none" rtlCol="0">
            <a:noAutofit/>
          </a:bodyPr>
          <a:lstStyle/>
          <a:p>
            <a:pPr algn="ctr"/>
            <a:r>
              <a:rPr lang="en-US" sz="2400" dirty="0" smtClean="0"/>
              <a:t>00</a:t>
            </a:r>
            <a:endParaRPr lang="en-US" sz="2400" dirty="0"/>
          </a:p>
        </p:txBody>
      </p:sp>
      <p:sp>
        <p:nvSpPr>
          <p:cNvPr id="63" name="TextBox 62"/>
          <p:cNvSpPr txBox="1"/>
          <p:nvPr/>
        </p:nvSpPr>
        <p:spPr>
          <a:xfrm>
            <a:off x="2275115" y="4251006"/>
            <a:ext cx="838200" cy="461665"/>
          </a:xfrm>
          <a:prstGeom prst="rect">
            <a:avLst/>
          </a:prstGeom>
          <a:noFill/>
        </p:spPr>
        <p:txBody>
          <a:bodyPr wrap="none" rtlCol="0">
            <a:noAutofit/>
          </a:bodyPr>
          <a:lstStyle/>
          <a:p>
            <a:pPr algn="ctr"/>
            <a:r>
              <a:rPr lang="en-US" sz="2400" dirty="0" smtClean="0"/>
              <a:t>01</a:t>
            </a:r>
            <a:endParaRPr lang="en-US" sz="2400" dirty="0"/>
          </a:p>
        </p:txBody>
      </p:sp>
      <p:sp>
        <p:nvSpPr>
          <p:cNvPr id="64" name="TextBox 63"/>
          <p:cNvSpPr txBox="1"/>
          <p:nvPr/>
        </p:nvSpPr>
        <p:spPr>
          <a:xfrm>
            <a:off x="598715" y="5550872"/>
            <a:ext cx="838200" cy="838200"/>
          </a:xfrm>
          <a:prstGeom prst="rect">
            <a:avLst/>
          </a:prstGeom>
          <a:noFill/>
        </p:spPr>
        <p:txBody>
          <a:bodyPr wrap="none" rtlCol="0" anchor="ctr">
            <a:noAutofit/>
          </a:bodyPr>
          <a:lstStyle/>
          <a:p>
            <a:pPr algn="r"/>
            <a:r>
              <a:rPr lang="en-US" sz="2400" dirty="0" smtClean="0"/>
              <a:t>1</a:t>
            </a:r>
            <a:endParaRPr lang="en-US" sz="2400" dirty="0"/>
          </a:p>
        </p:txBody>
      </p:sp>
      <p:sp>
        <p:nvSpPr>
          <p:cNvPr id="65" name="TextBox 64"/>
          <p:cNvSpPr txBox="1"/>
          <p:nvPr/>
        </p:nvSpPr>
        <p:spPr>
          <a:xfrm>
            <a:off x="598715" y="4712671"/>
            <a:ext cx="838200" cy="838200"/>
          </a:xfrm>
          <a:prstGeom prst="rect">
            <a:avLst/>
          </a:prstGeom>
          <a:noFill/>
        </p:spPr>
        <p:txBody>
          <a:bodyPr wrap="none" rtlCol="0" anchor="ctr">
            <a:noAutofit/>
          </a:bodyPr>
          <a:lstStyle/>
          <a:p>
            <a:pPr algn="r"/>
            <a:r>
              <a:rPr lang="en-US" sz="2400" dirty="0" smtClean="0"/>
              <a:t>0</a:t>
            </a:r>
            <a:endParaRPr lang="en-US" sz="2400" dirty="0"/>
          </a:p>
        </p:txBody>
      </p:sp>
      <p:sp>
        <p:nvSpPr>
          <p:cNvPr id="66" name="TextBox 65"/>
          <p:cNvSpPr txBox="1"/>
          <p:nvPr/>
        </p:nvSpPr>
        <p:spPr>
          <a:xfrm>
            <a:off x="598715" y="4251007"/>
            <a:ext cx="569002" cy="461665"/>
          </a:xfrm>
          <a:prstGeom prst="rect">
            <a:avLst/>
          </a:prstGeom>
          <a:noFill/>
        </p:spPr>
        <p:txBody>
          <a:bodyPr wrap="none" rtlCol="0">
            <a:noAutofit/>
          </a:bodyPr>
          <a:lstStyle/>
          <a:p>
            <a:pPr algn="ctr"/>
            <a:r>
              <a:rPr lang="en-US" sz="2400" dirty="0" smtClean="0"/>
              <a:t>K</a:t>
            </a:r>
            <a:endParaRPr lang="en-US" sz="2400" dirty="0"/>
          </a:p>
        </p:txBody>
      </p:sp>
      <p:sp>
        <p:nvSpPr>
          <p:cNvPr id="67" name="TextBox 66"/>
          <p:cNvSpPr txBox="1"/>
          <p:nvPr/>
        </p:nvSpPr>
        <p:spPr>
          <a:xfrm>
            <a:off x="1096513" y="4038600"/>
            <a:ext cx="569002" cy="461665"/>
          </a:xfrm>
          <a:prstGeom prst="rect">
            <a:avLst/>
          </a:prstGeom>
          <a:noFill/>
        </p:spPr>
        <p:txBody>
          <a:bodyPr wrap="none" rtlCol="0">
            <a:noAutofit/>
          </a:bodyPr>
          <a:lstStyle/>
          <a:p>
            <a:pPr algn="ctr"/>
            <a:r>
              <a:rPr lang="en-US" sz="2400" dirty="0" smtClean="0"/>
              <a:t>LM</a:t>
            </a:r>
            <a:endParaRPr lang="en-US" sz="2400" dirty="0"/>
          </a:p>
        </p:txBody>
      </p:sp>
      <p:sp>
        <p:nvSpPr>
          <p:cNvPr id="68" name="Rectangle 67"/>
          <p:cNvSpPr/>
          <p:nvPr/>
        </p:nvSpPr>
        <p:spPr>
          <a:xfrm>
            <a:off x="3113315" y="4712672"/>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69" name="Rectangle 68"/>
          <p:cNvSpPr/>
          <p:nvPr/>
        </p:nvSpPr>
        <p:spPr>
          <a:xfrm>
            <a:off x="3951515" y="4712672"/>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70" name="Rectangle 69"/>
          <p:cNvSpPr/>
          <p:nvPr/>
        </p:nvSpPr>
        <p:spPr>
          <a:xfrm>
            <a:off x="3113315" y="5550872"/>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71" name="Rectangle 70"/>
          <p:cNvSpPr/>
          <p:nvPr/>
        </p:nvSpPr>
        <p:spPr>
          <a:xfrm>
            <a:off x="3951515" y="5550872"/>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72" name="TextBox 71"/>
          <p:cNvSpPr txBox="1"/>
          <p:nvPr/>
        </p:nvSpPr>
        <p:spPr>
          <a:xfrm>
            <a:off x="3113315" y="4251007"/>
            <a:ext cx="838200" cy="461665"/>
          </a:xfrm>
          <a:prstGeom prst="rect">
            <a:avLst/>
          </a:prstGeom>
          <a:noFill/>
        </p:spPr>
        <p:txBody>
          <a:bodyPr wrap="none" rtlCol="0">
            <a:noAutofit/>
          </a:bodyPr>
          <a:lstStyle/>
          <a:p>
            <a:pPr algn="ctr"/>
            <a:r>
              <a:rPr lang="en-US" sz="2400" dirty="0" smtClean="0"/>
              <a:t>11</a:t>
            </a:r>
            <a:endParaRPr lang="en-US" sz="2400" dirty="0"/>
          </a:p>
        </p:txBody>
      </p:sp>
      <p:sp>
        <p:nvSpPr>
          <p:cNvPr id="73" name="TextBox 72"/>
          <p:cNvSpPr txBox="1"/>
          <p:nvPr/>
        </p:nvSpPr>
        <p:spPr>
          <a:xfrm>
            <a:off x="3951515" y="4251006"/>
            <a:ext cx="838200" cy="461665"/>
          </a:xfrm>
          <a:prstGeom prst="rect">
            <a:avLst/>
          </a:prstGeom>
          <a:noFill/>
        </p:spPr>
        <p:txBody>
          <a:bodyPr wrap="none" rtlCol="0">
            <a:noAutofit/>
          </a:bodyPr>
          <a:lstStyle/>
          <a:p>
            <a:pPr algn="ctr"/>
            <a:r>
              <a:rPr lang="en-US" sz="2400" dirty="0" smtClean="0"/>
              <a:t>10</a:t>
            </a:r>
            <a:endParaRPr lang="en-US" sz="2400" dirty="0"/>
          </a:p>
        </p:txBody>
      </p:sp>
      <p:sp>
        <p:nvSpPr>
          <p:cNvPr id="76" name="TextBox 75"/>
          <p:cNvSpPr txBox="1"/>
          <p:nvPr/>
        </p:nvSpPr>
        <p:spPr>
          <a:xfrm>
            <a:off x="6277429" y="2829580"/>
            <a:ext cx="2230098" cy="523220"/>
          </a:xfrm>
          <a:prstGeom prst="rect">
            <a:avLst/>
          </a:prstGeom>
          <a:noFill/>
        </p:spPr>
        <p:txBody>
          <a:bodyPr wrap="none" rtlCol="0">
            <a:spAutoFit/>
          </a:bodyPr>
          <a:lstStyle/>
          <a:p>
            <a:r>
              <a:rPr lang="en-US" sz="2800" dirty="0" smtClean="0"/>
              <a:t>G(D,E,F) = 1</a:t>
            </a:r>
            <a:endParaRPr lang="en-US" sz="2800" dirty="0"/>
          </a:p>
        </p:txBody>
      </p:sp>
      <p:sp>
        <p:nvSpPr>
          <p:cNvPr id="77" name="TextBox 76"/>
          <p:cNvSpPr txBox="1"/>
          <p:nvPr/>
        </p:nvSpPr>
        <p:spPr>
          <a:xfrm>
            <a:off x="6266543" y="5943600"/>
            <a:ext cx="2210862" cy="523220"/>
          </a:xfrm>
          <a:prstGeom prst="rect">
            <a:avLst/>
          </a:prstGeom>
          <a:noFill/>
        </p:spPr>
        <p:txBody>
          <a:bodyPr wrap="none" rtlCol="0">
            <a:spAutoFit/>
          </a:bodyPr>
          <a:lstStyle/>
          <a:p>
            <a:r>
              <a:rPr lang="en-US" sz="2800" dirty="0" smtClean="0"/>
              <a:t>P(K,L,M) = 0</a:t>
            </a:r>
            <a:endParaRPr lang="en-US" sz="2800" dirty="0"/>
          </a:p>
        </p:txBody>
      </p:sp>
      <p:sp>
        <p:nvSpPr>
          <p:cNvPr id="78" name="Rounded Rectangle 77"/>
          <p:cNvSpPr/>
          <p:nvPr/>
        </p:nvSpPr>
        <p:spPr>
          <a:xfrm>
            <a:off x="1629229" y="1981200"/>
            <a:ext cx="2942771" cy="1371600"/>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5466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Four-Variable K-Maps</a:t>
            </a:r>
          </a:p>
        </p:txBody>
      </p:sp>
      <p:sp>
        <p:nvSpPr>
          <p:cNvPr id="10243" name="Rectangle 3"/>
          <p:cNvSpPr>
            <a:spLocks noGrp="1" noChangeArrowheads="1"/>
          </p:cNvSpPr>
          <p:nvPr>
            <p:ph sz="half" idx="1"/>
          </p:nvPr>
        </p:nvSpPr>
        <p:spPr>
          <a:xfrm>
            <a:off x="533399" y="1066800"/>
            <a:ext cx="4343401" cy="5715000"/>
          </a:xfrm>
        </p:spPr>
        <p:txBody>
          <a:bodyPr/>
          <a:lstStyle/>
          <a:p>
            <a:pPr eaLnBrk="1" hangingPunct="1"/>
            <a:r>
              <a:rPr lang="en-US" dirty="0" smtClean="0"/>
              <a:t>A four-variable function has 16 </a:t>
            </a:r>
            <a:r>
              <a:rPr lang="en-US" dirty="0" err="1" smtClean="0"/>
              <a:t>minterms</a:t>
            </a:r>
            <a:endParaRPr lang="en-US" dirty="0" smtClean="0"/>
          </a:p>
          <a:p>
            <a:pPr eaLnBrk="1" hangingPunct="1"/>
            <a:r>
              <a:rPr lang="en-US" dirty="0" smtClean="0"/>
              <a:t>Organized as a 4x4 array (i.e. two variables per axis)</a:t>
            </a:r>
          </a:p>
          <a:p>
            <a:pPr eaLnBrk="1" hangingPunct="1"/>
            <a:r>
              <a:rPr lang="en-US" dirty="0" smtClean="0"/>
              <a:t>The numbers on </a:t>
            </a:r>
            <a:r>
              <a:rPr lang="en-US" b="1" dirty="0" smtClean="0"/>
              <a:t>both</a:t>
            </a:r>
            <a:r>
              <a:rPr lang="en-US" dirty="0" smtClean="0"/>
              <a:t> axis follow a </a:t>
            </a:r>
            <a:r>
              <a:rPr lang="en-US" i="1" u="sng" dirty="0" smtClean="0"/>
              <a:t>Gray code</a:t>
            </a:r>
            <a:r>
              <a:rPr lang="en-US" dirty="0" smtClean="0"/>
              <a:t>, not a binary, count</a:t>
            </a:r>
          </a:p>
          <a:p>
            <a:pPr eaLnBrk="1" hangingPunct="1"/>
            <a:endParaRPr lang="en-US" dirty="0" smtClean="0"/>
          </a:p>
        </p:txBody>
      </p:sp>
      <p:cxnSp>
        <p:nvCxnSpPr>
          <p:cNvPr id="4" name="Straight Connector 3"/>
          <p:cNvCxnSpPr/>
          <p:nvPr/>
        </p:nvCxnSpPr>
        <p:spPr>
          <a:xfrm flipH="1" flipV="1">
            <a:off x="5029200" y="1752600"/>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562600" y="2362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m0</a:t>
            </a:r>
            <a:endParaRPr lang="en-US" sz="2400" dirty="0">
              <a:solidFill>
                <a:schemeClr val="tx1"/>
              </a:solidFill>
              <a:latin typeface="Arial" pitchFamily="34" charset="0"/>
              <a:cs typeface="Arial" pitchFamily="34" charset="0"/>
            </a:endParaRPr>
          </a:p>
        </p:txBody>
      </p:sp>
      <p:sp>
        <p:nvSpPr>
          <p:cNvPr id="6" name="Rectangle 5"/>
          <p:cNvSpPr/>
          <p:nvPr/>
        </p:nvSpPr>
        <p:spPr>
          <a:xfrm>
            <a:off x="6400800" y="2362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m1</a:t>
            </a:r>
            <a:endParaRPr lang="en-US" sz="2400" dirty="0">
              <a:solidFill>
                <a:schemeClr val="tx1"/>
              </a:solidFill>
              <a:latin typeface="Arial" pitchFamily="34" charset="0"/>
              <a:cs typeface="Arial" pitchFamily="34" charset="0"/>
            </a:endParaRPr>
          </a:p>
        </p:txBody>
      </p:sp>
      <p:sp>
        <p:nvSpPr>
          <p:cNvPr id="7" name="Rectangle 6"/>
          <p:cNvSpPr/>
          <p:nvPr/>
        </p:nvSpPr>
        <p:spPr>
          <a:xfrm>
            <a:off x="5562600" y="3200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m4</a:t>
            </a:r>
            <a:endParaRPr lang="en-US" sz="2400" dirty="0">
              <a:solidFill>
                <a:schemeClr val="tx1"/>
              </a:solidFill>
              <a:latin typeface="Arial" pitchFamily="34" charset="0"/>
              <a:cs typeface="Arial" pitchFamily="34" charset="0"/>
            </a:endParaRPr>
          </a:p>
        </p:txBody>
      </p:sp>
      <p:sp>
        <p:nvSpPr>
          <p:cNvPr id="8" name="Rectangle 7"/>
          <p:cNvSpPr/>
          <p:nvPr/>
        </p:nvSpPr>
        <p:spPr>
          <a:xfrm>
            <a:off x="6400800" y="3200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m5</a:t>
            </a:r>
            <a:endParaRPr lang="en-US" sz="2400" dirty="0">
              <a:solidFill>
                <a:schemeClr val="tx1"/>
              </a:solidFill>
              <a:latin typeface="Arial" pitchFamily="34" charset="0"/>
              <a:cs typeface="Arial" pitchFamily="34" charset="0"/>
            </a:endParaRPr>
          </a:p>
        </p:txBody>
      </p:sp>
      <p:sp>
        <p:nvSpPr>
          <p:cNvPr id="9" name="TextBox 8"/>
          <p:cNvSpPr txBox="1"/>
          <p:nvPr/>
        </p:nvSpPr>
        <p:spPr>
          <a:xfrm>
            <a:off x="5562600" y="1900535"/>
            <a:ext cx="838200" cy="461665"/>
          </a:xfrm>
          <a:prstGeom prst="rect">
            <a:avLst/>
          </a:prstGeom>
          <a:noFill/>
        </p:spPr>
        <p:txBody>
          <a:bodyPr wrap="none" rtlCol="0">
            <a:noAutofit/>
          </a:bodyPr>
          <a:lstStyle/>
          <a:p>
            <a:pPr algn="ctr"/>
            <a:r>
              <a:rPr lang="en-US" sz="2400" dirty="0" smtClean="0"/>
              <a:t>00</a:t>
            </a:r>
            <a:endParaRPr lang="en-US" sz="2400" dirty="0"/>
          </a:p>
        </p:txBody>
      </p:sp>
      <p:sp>
        <p:nvSpPr>
          <p:cNvPr id="10" name="TextBox 9"/>
          <p:cNvSpPr txBox="1"/>
          <p:nvPr/>
        </p:nvSpPr>
        <p:spPr>
          <a:xfrm>
            <a:off x="6400800" y="1900534"/>
            <a:ext cx="838200" cy="461665"/>
          </a:xfrm>
          <a:prstGeom prst="rect">
            <a:avLst/>
          </a:prstGeom>
          <a:noFill/>
        </p:spPr>
        <p:txBody>
          <a:bodyPr wrap="none" rtlCol="0">
            <a:noAutofit/>
          </a:bodyPr>
          <a:lstStyle/>
          <a:p>
            <a:pPr algn="ctr"/>
            <a:r>
              <a:rPr lang="en-US" sz="2400" dirty="0" smtClean="0"/>
              <a:t>01</a:t>
            </a:r>
            <a:endParaRPr lang="en-US" sz="2400" dirty="0"/>
          </a:p>
        </p:txBody>
      </p:sp>
      <p:sp>
        <p:nvSpPr>
          <p:cNvPr id="11" name="TextBox 10"/>
          <p:cNvSpPr txBox="1"/>
          <p:nvPr/>
        </p:nvSpPr>
        <p:spPr>
          <a:xfrm>
            <a:off x="4724400" y="3200400"/>
            <a:ext cx="838200" cy="838200"/>
          </a:xfrm>
          <a:prstGeom prst="rect">
            <a:avLst/>
          </a:prstGeom>
          <a:noFill/>
        </p:spPr>
        <p:txBody>
          <a:bodyPr wrap="none" rtlCol="0" anchor="ctr">
            <a:noAutofit/>
          </a:bodyPr>
          <a:lstStyle/>
          <a:p>
            <a:pPr algn="r"/>
            <a:r>
              <a:rPr lang="en-US" sz="2400" dirty="0" smtClean="0"/>
              <a:t>01</a:t>
            </a:r>
            <a:endParaRPr lang="en-US" sz="2400" dirty="0"/>
          </a:p>
        </p:txBody>
      </p:sp>
      <p:sp>
        <p:nvSpPr>
          <p:cNvPr id="12" name="TextBox 11"/>
          <p:cNvSpPr txBox="1"/>
          <p:nvPr/>
        </p:nvSpPr>
        <p:spPr>
          <a:xfrm>
            <a:off x="4724400" y="2362199"/>
            <a:ext cx="838200" cy="838200"/>
          </a:xfrm>
          <a:prstGeom prst="rect">
            <a:avLst/>
          </a:prstGeom>
          <a:noFill/>
        </p:spPr>
        <p:txBody>
          <a:bodyPr wrap="none" rtlCol="0" anchor="ctr">
            <a:noAutofit/>
          </a:bodyPr>
          <a:lstStyle/>
          <a:p>
            <a:pPr algn="r"/>
            <a:r>
              <a:rPr lang="en-US" sz="2400" dirty="0" smtClean="0"/>
              <a:t>00</a:t>
            </a:r>
            <a:endParaRPr lang="en-US" sz="2400" dirty="0"/>
          </a:p>
        </p:txBody>
      </p:sp>
      <p:sp>
        <p:nvSpPr>
          <p:cNvPr id="13" name="TextBox 12"/>
          <p:cNvSpPr txBox="1"/>
          <p:nvPr/>
        </p:nvSpPr>
        <p:spPr>
          <a:xfrm>
            <a:off x="4724400" y="1900535"/>
            <a:ext cx="569002" cy="461665"/>
          </a:xfrm>
          <a:prstGeom prst="rect">
            <a:avLst/>
          </a:prstGeom>
          <a:noFill/>
        </p:spPr>
        <p:txBody>
          <a:bodyPr wrap="none" rtlCol="0">
            <a:noAutofit/>
          </a:bodyPr>
          <a:lstStyle/>
          <a:p>
            <a:pPr algn="ctr"/>
            <a:r>
              <a:rPr lang="en-US" sz="2400" dirty="0" smtClean="0"/>
              <a:t>WX</a:t>
            </a:r>
            <a:endParaRPr lang="en-US" sz="2400" dirty="0"/>
          </a:p>
        </p:txBody>
      </p:sp>
      <p:sp>
        <p:nvSpPr>
          <p:cNvPr id="14" name="TextBox 13"/>
          <p:cNvSpPr txBox="1"/>
          <p:nvPr/>
        </p:nvSpPr>
        <p:spPr>
          <a:xfrm>
            <a:off x="5222198" y="1748135"/>
            <a:ext cx="569002" cy="461665"/>
          </a:xfrm>
          <a:prstGeom prst="rect">
            <a:avLst/>
          </a:prstGeom>
          <a:noFill/>
        </p:spPr>
        <p:txBody>
          <a:bodyPr wrap="none" rtlCol="0">
            <a:noAutofit/>
          </a:bodyPr>
          <a:lstStyle/>
          <a:p>
            <a:pPr algn="ctr"/>
            <a:r>
              <a:rPr lang="en-US" sz="2400" dirty="0" smtClean="0"/>
              <a:t>YZ</a:t>
            </a:r>
            <a:endParaRPr lang="en-US" sz="2400" dirty="0"/>
          </a:p>
        </p:txBody>
      </p:sp>
      <p:sp>
        <p:nvSpPr>
          <p:cNvPr id="15" name="Rectangle 14"/>
          <p:cNvSpPr/>
          <p:nvPr/>
        </p:nvSpPr>
        <p:spPr>
          <a:xfrm>
            <a:off x="7239000" y="2362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m3</a:t>
            </a:r>
            <a:endParaRPr lang="en-US" sz="2400" dirty="0">
              <a:solidFill>
                <a:schemeClr val="tx1"/>
              </a:solidFill>
              <a:latin typeface="Arial" pitchFamily="34" charset="0"/>
              <a:cs typeface="Arial" pitchFamily="34" charset="0"/>
            </a:endParaRPr>
          </a:p>
        </p:txBody>
      </p:sp>
      <p:sp>
        <p:nvSpPr>
          <p:cNvPr id="16" name="Rectangle 15"/>
          <p:cNvSpPr/>
          <p:nvPr/>
        </p:nvSpPr>
        <p:spPr>
          <a:xfrm>
            <a:off x="8077200" y="2362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m2</a:t>
            </a:r>
            <a:endParaRPr lang="en-US" sz="2400" dirty="0">
              <a:solidFill>
                <a:schemeClr val="tx1"/>
              </a:solidFill>
              <a:latin typeface="Arial" pitchFamily="34" charset="0"/>
              <a:cs typeface="Arial" pitchFamily="34" charset="0"/>
            </a:endParaRPr>
          </a:p>
        </p:txBody>
      </p:sp>
      <p:sp>
        <p:nvSpPr>
          <p:cNvPr id="17" name="Rectangle 16"/>
          <p:cNvSpPr/>
          <p:nvPr/>
        </p:nvSpPr>
        <p:spPr>
          <a:xfrm>
            <a:off x="7239000" y="3200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m7</a:t>
            </a:r>
            <a:endParaRPr lang="en-US" sz="2400" dirty="0">
              <a:solidFill>
                <a:schemeClr val="tx1"/>
              </a:solidFill>
              <a:latin typeface="Arial" pitchFamily="34" charset="0"/>
              <a:cs typeface="Arial" pitchFamily="34" charset="0"/>
            </a:endParaRPr>
          </a:p>
        </p:txBody>
      </p:sp>
      <p:sp>
        <p:nvSpPr>
          <p:cNvPr id="18" name="Rectangle 17"/>
          <p:cNvSpPr/>
          <p:nvPr/>
        </p:nvSpPr>
        <p:spPr>
          <a:xfrm>
            <a:off x="8077200" y="3200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m6</a:t>
            </a:r>
            <a:endParaRPr lang="en-US" sz="2400" dirty="0">
              <a:solidFill>
                <a:schemeClr val="tx1"/>
              </a:solidFill>
              <a:latin typeface="Arial" pitchFamily="34" charset="0"/>
              <a:cs typeface="Arial" pitchFamily="34" charset="0"/>
            </a:endParaRPr>
          </a:p>
        </p:txBody>
      </p:sp>
      <p:sp>
        <p:nvSpPr>
          <p:cNvPr id="19" name="TextBox 18"/>
          <p:cNvSpPr txBox="1"/>
          <p:nvPr/>
        </p:nvSpPr>
        <p:spPr>
          <a:xfrm>
            <a:off x="7239000" y="1900535"/>
            <a:ext cx="838200" cy="461665"/>
          </a:xfrm>
          <a:prstGeom prst="rect">
            <a:avLst/>
          </a:prstGeom>
          <a:noFill/>
        </p:spPr>
        <p:txBody>
          <a:bodyPr wrap="none" rtlCol="0">
            <a:noAutofit/>
          </a:bodyPr>
          <a:lstStyle/>
          <a:p>
            <a:pPr algn="ctr"/>
            <a:r>
              <a:rPr lang="en-US" sz="2400" dirty="0" smtClean="0"/>
              <a:t>11</a:t>
            </a:r>
            <a:endParaRPr lang="en-US" sz="2400" dirty="0"/>
          </a:p>
        </p:txBody>
      </p:sp>
      <p:sp>
        <p:nvSpPr>
          <p:cNvPr id="20" name="TextBox 19"/>
          <p:cNvSpPr txBox="1"/>
          <p:nvPr/>
        </p:nvSpPr>
        <p:spPr>
          <a:xfrm>
            <a:off x="8077200" y="1900534"/>
            <a:ext cx="838200" cy="461665"/>
          </a:xfrm>
          <a:prstGeom prst="rect">
            <a:avLst/>
          </a:prstGeom>
          <a:noFill/>
        </p:spPr>
        <p:txBody>
          <a:bodyPr wrap="none" rtlCol="0">
            <a:noAutofit/>
          </a:bodyPr>
          <a:lstStyle/>
          <a:p>
            <a:pPr algn="ctr"/>
            <a:r>
              <a:rPr lang="en-US" sz="2400" dirty="0" smtClean="0"/>
              <a:t>10</a:t>
            </a:r>
            <a:endParaRPr lang="en-US" sz="2400" dirty="0"/>
          </a:p>
        </p:txBody>
      </p:sp>
      <p:sp>
        <p:nvSpPr>
          <p:cNvPr id="29" name="Rectangle 28"/>
          <p:cNvSpPr/>
          <p:nvPr/>
        </p:nvSpPr>
        <p:spPr>
          <a:xfrm>
            <a:off x="5562600" y="4038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m12</a:t>
            </a:r>
            <a:endParaRPr lang="en-US" sz="2400" dirty="0">
              <a:solidFill>
                <a:schemeClr val="tx1"/>
              </a:solidFill>
              <a:latin typeface="Arial" pitchFamily="34" charset="0"/>
              <a:cs typeface="Arial" pitchFamily="34" charset="0"/>
            </a:endParaRPr>
          </a:p>
        </p:txBody>
      </p:sp>
      <p:sp>
        <p:nvSpPr>
          <p:cNvPr id="30" name="Rectangle 29"/>
          <p:cNvSpPr/>
          <p:nvPr/>
        </p:nvSpPr>
        <p:spPr>
          <a:xfrm>
            <a:off x="6400800" y="4038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m13</a:t>
            </a:r>
            <a:endParaRPr lang="en-US" sz="2400" dirty="0">
              <a:solidFill>
                <a:schemeClr val="tx1"/>
              </a:solidFill>
              <a:latin typeface="Arial" pitchFamily="34" charset="0"/>
              <a:cs typeface="Arial" pitchFamily="34" charset="0"/>
            </a:endParaRPr>
          </a:p>
        </p:txBody>
      </p:sp>
      <p:sp>
        <p:nvSpPr>
          <p:cNvPr id="31" name="Rectangle 30"/>
          <p:cNvSpPr/>
          <p:nvPr/>
        </p:nvSpPr>
        <p:spPr>
          <a:xfrm>
            <a:off x="5562600" y="48768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m8</a:t>
            </a:r>
            <a:endParaRPr lang="en-US" sz="2400" dirty="0">
              <a:solidFill>
                <a:schemeClr val="tx1"/>
              </a:solidFill>
              <a:latin typeface="Arial" pitchFamily="34" charset="0"/>
              <a:cs typeface="Arial" pitchFamily="34" charset="0"/>
            </a:endParaRPr>
          </a:p>
        </p:txBody>
      </p:sp>
      <p:sp>
        <p:nvSpPr>
          <p:cNvPr id="32" name="Rectangle 31"/>
          <p:cNvSpPr/>
          <p:nvPr/>
        </p:nvSpPr>
        <p:spPr>
          <a:xfrm>
            <a:off x="6400800" y="48768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m9</a:t>
            </a:r>
            <a:endParaRPr lang="en-US" sz="2400" dirty="0">
              <a:solidFill>
                <a:schemeClr val="tx1"/>
              </a:solidFill>
              <a:latin typeface="Arial" pitchFamily="34" charset="0"/>
              <a:cs typeface="Arial" pitchFamily="34" charset="0"/>
            </a:endParaRPr>
          </a:p>
        </p:txBody>
      </p:sp>
      <p:sp>
        <p:nvSpPr>
          <p:cNvPr id="33" name="TextBox 32"/>
          <p:cNvSpPr txBox="1"/>
          <p:nvPr/>
        </p:nvSpPr>
        <p:spPr>
          <a:xfrm>
            <a:off x="4724400" y="4876800"/>
            <a:ext cx="838200" cy="838200"/>
          </a:xfrm>
          <a:prstGeom prst="rect">
            <a:avLst/>
          </a:prstGeom>
          <a:noFill/>
        </p:spPr>
        <p:txBody>
          <a:bodyPr wrap="none" rtlCol="0" anchor="ctr">
            <a:noAutofit/>
          </a:bodyPr>
          <a:lstStyle/>
          <a:p>
            <a:pPr algn="r"/>
            <a:r>
              <a:rPr lang="en-US" sz="2400" dirty="0" smtClean="0"/>
              <a:t>10</a:t>
            </a:r>
            <a:endParaRPr lang="en-US" sz="2400" dirty="0"/>
          </a:p>
        </p:txBody>
      </p:sp>
      <p:sp>
        <p:nvSpPr>
          <p:cNvPr id="34" name="TextBox 33"/>
          <p:cNvSpPr txBox="1"/>
          <p:nvPr/>
        </p:nvSpPr>
        <p:spPr>
          <a:xfrm>
            <a:off x="4724400" y="4038599"/>
            <a:ext cx="838200" cy="838200"/>
          </a:xfrm>
          <a:prstGeom prst="rect">
            <a:avLst/>
          </a:prstGeom>
          <a:noFill/>
        </p:spPr>
        <p:txBody>
          <a:bodyPr wrap="none" rtlCol="0" anchor="ctr">
            <a:noAutofit/>
          </a:bodyPr>
          <a:lstStyle/>
          <a:p>
            <a:pPr algn="r"/>
            <a:r>
              <a:rPr lang="en-US" sz="2400" dirty="0" smtClean="0"/>
              <a:t>11</a:t>
            </a:r>
            <a:endParaRPr lang="en-US" sz="2400" dirty="0"/>
          </a:p>
        </p:txBody>
      </p:sp>
      <p:sp>
        <p:nvSpPr>
          <p:cNvPr id="35" name="Rectangle 34"/>
          <p:cNvSpPr/>
          <p:nvPr/>
        </p:nvSpPr>
        <p:spPr>
          <a:xfrm>
            <a:off x="7239000" y="4038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m15</a:t>
            </a:r>
            <a:endParaRPr lang="en-US" sz="2400" dirty="0">
              <a:solidFill>
                <a:schemeClr val="tx1"/>
              </a:solidFill>
              <a:latin typeface="Arial" pitchFamily="34" charset="0"/>
              <a:cs typeface="Arial" pitchFamily="34" charset="0"/>
            </a:endParaRPr>
          </a:p>
        </p:txBody>
      </p:sp>
      <p:sp>
        <p:nvSpPr>
          <p:cNvPr id="36" name="Rectangle 35"/>
          <p:cNvSpPr/>
          <p:nvPr/>
        </p:nvSpPr>
        <p:spPr>
          <a:xfrm>
            <a:off x="8077200" y="4038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m14</a:t>
            </a:r>
            <a:endParaRPr lang="en-US" sz="2400" dirty="0">
              <a:solidFill>
                <a:schemeClr val="tx1"/>
              </a:solidFill>
              <a:latin typeface="Arial" pitchFamily="34" charset="0"/>
              <a:cs typeface="Arial" pitchFamily="34" charset="0"/>
            </a:endParaRPr>
          </a:p>
        </p:txBody>
      </p:sp>
      <p:sp>
        <p:nvSpPr>
          <p:cNvPr id="37" name="Rectangle 36"/>
          <p:cNvSpPr/>
          <p:nvPr/>
        </p:nvSpPr>
        <p:spPr>
          <a:xfrm>
            <a:off x="7239000" y="48768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m11</a:t>
            </a:r>
            <a:endParaRPr lang="en-US" sz="2400" dirty="0">
              <a:solidFill>
                <a:schemeClr val="tx1"/>
              </a:solidFill>
              <a:latin typeface="Arial" pitchFamily="34" charset="0"/>
              <a:cs typeface="Arial" pitchFamily="34" charset="0"/>
            </a:endParaRPr>
          </a:p>
        </p:txBody>
      </p:sp>
      <p:sp>
        <p:nvSpPr>
          <p:cNvPr id="38" name="Rectangle 37"/>
          <p:cNvSpPr/>
          <p:nvPr/>
        </p:nvSpPr>
        <p:spPr>
          <a:xfrm>
            <a:off x="8077200" y="48768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m10</a:t>
            </a:r>
            <a:endParaRPr lang="en-US" sz="2400" dirty="0">
              <a:solidFill>
                <a:schemeClr val="tx1"/>
              </a:solidFill>
              <a:latin typeface="Arial" pitchFamily="34" charset="0"/>
              <a:cs typeface="Arial" pitchFamily="34" charset="0"/>
            </a:endParaRPr>
          </a:p>
        </p:txBody>
      </p:sp>
      <p:cxnSp>
        <p:nvCxnSpPr>
          <p:cNvPr id="3" name="Straight Arrow Connector 2"/>
          <p:cNvCxnSpPr/>
          <p:nvPr/>
        </p:nvCxnSpPr>
        <p:spPr>
          <a:xfrm>
            <a:off x="4724400" y="4114800"/>
            <a:ext cx="419100" cy="342899"/>
          </a:xfrm>
          <a:prstGeom prst="straightConnector1">
            <a:avLst/>
          </a:prstGeom>
          <a:ln w="5715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sp>
        <p:nvSpPr>
          <p:cNvPr id="21" name="Freeform 20"/>
          <p:cNvSpPr/>
          <p:nvPr/>
        </p:nvSpPr>
        <p:spPr>
          <a:xfrm>
            <a:off x="4572001" y="1348046"/>
            <a:ext cx="2971800" cy="2523867"/>
          </a:xfrm>
          <a:custGeom>
            <a:avLst/>
            <a:gdLst>
              <a:gd name="connsiteX0" fmla="*/ 0 w 3043237"/>
              <a:gd name="connsiteY0" fmla="*/ 2523867 h 2523867"/>
              <a:gd name="connsiteX1" fmla="*/ 457200 w 3043237"/>
              <a:gd name="connsiteY1" fmla="*/ 352167 h 2523867"/>
              <a:gd name="connsiteX2" fmla="*/ 2528887 w 3043237"/>
              <a:gd name="connsiteY2" fmla="*/ 23554 h 2523867"/>
              <a:gd name="connsiteX3" fmla="*/ 3043237 w 3043237"/>
              <a:gd name="connsiteY3" fmla="*/ 566479 h 2523867"/>
            </a:gdLst>
            <a:ahLst/>
            <a:cxnLst>
              <a:cxn ang="0">
                <a:pos x="connsiteX0" y="connsiteY0"/>
              </a:cxn>
              <a:cxn ang="0">
                <a:pos x="connsiteX1" y="connsiteY1"/>
              </a:cxn>
              <a:cxn ang="0">
                <a:pos x="connsiteX2" y="connsiteY2"/>
              </a:cxn>
              <a:cxn ang="0">
                <a:pos x="connsiteX3" y="connsiteY3"/>
              </a:cxn>
            </a:cxnLst>
            <a:rect l="l" t="t" r="r" b="b"/>
            <a:pathLst>
              <a:path w="3043237" h="2523867">
                <a:moveTo>
                  <a:pt x="0" y="2523867"/>
                </a:moveTo>
                <a:cubicBezTo>
                  <a:pt x="17859" y="1646376"/>
                  <a:pt x="35719" y="768886"/>
                  <a:pt x="457200" y="352167"/>
                </a:cubicBezTo>
                <a:cubicBezTo>
                  <a:pt x="878681" y="-64552"/>
                  <a:pt x="2097881" y="-12165"/>
                  <a:pt x="2528887" y="23554"/>
                </a:cubicBezTo>
                <a:cubicBezTo>
                  <a:pt x="2959893" y="59273"/>
                  <a:pt x="3001565" y="312876"/>
                  <a:pt x="3043237" y="566479"/>
                </a:cubicBezTo>
              </a:path>
            </a:pathLst>
          </a:custGeom>
          <a:ln w="57150">
            <a:solidFill>
              <a:srgbClr val="0070C0"/>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0964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Four-Variable K-Maps Examples</a:t>
            </a:r>
          </a:p>
        </p:txBody>
      </p:sp>
      <p:cxnSp>
        <p:nvCxnSpPr>
          <p:cNvPr id="4" name="Straight Connector 3"/>
          <p:cNvCxnSpPr/>
          <p:nvPr/>
        </p:nvCxnSpPr>
        <p:spPr>
          <a:xfrm flipH="1" flipV="1">
            <a:off x="1108413" y="1290934"/>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641813"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6" name="Rectangle 5"/>
          <p:cNvSpPr/>
          <p:nvPr/>
        </p:nvSpPr>
        <p:spPr>
          <a:xfrm>
            <a:off x="2480013"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7" name="Rectangle 6"/>
          <p:cNvSpPr/>
          <p:nvPr/>
        </p:nvSpPr>
        <p:spPr>
          <a:xfrm>
            <a:off x="1641813"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8" name="Rectangle 7"/>
          <p:cNvSpPr/>
          <p:nvPr/>
        </p:nvSpPr>
        <p:spPr>
          <a:xfrm>
            <a:off x="2480013"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9" name="TextBox 8"/>
          <p:cNvSpPr txBox="1"/>
          <p:nvPr/>
        </p:nvSpPr>
        <p:spPr>
          <a:xfrm>
            <a:off x="1641813" y="1438869"/>
            <a:ext cx="838200" cy="461665"/>
          </a:xfrm>
          <a:prstGeom prst="rect">
            <a:avLst/>
          </a:prstGeom>
          <a:noFill/>
        </p:spPr>
        <p:txBody>
          <a:bodyPr wrap="none" rtlCol="0">
            <a:noAutofit/>
          </a:bodyPr>
          <a:lstStyle/>
          <a:p>
            <a:pPr algn="ctr"/>
            <a:r>
              <a:rPr lang="en-US" sz="2400" dirty="0" smtClean="0"/>
              <a:t>00</a:t>
            </a:r>
            <a:endParaRPr lang="en-US" sz="2400" dirty="0"/>
          </a:p>
        </p:txBody>
      </p:sp>
      <p:sp>
        <p:nvSpPr>
          <p:cNvPr id="10" name="TextBox 9"/>
          <p:cNvSpPr txBox="1"/>
          <p:nvPr/>
        </p:nvSpPr>
        <p:spPr>
          <a:xfrm>
            <a:off x="2480013" y="1438868"/>
            <a:ext cx="838200" cy="461665"/>
          </a:xfrm>
          <a:prstGeom prst="rect">
            <a:avLst/>
          </a:prstGeom>
          <a:noFill/>
        </p:spPr>
        <p:txBody>
          <a:bodyPr wrap="none" rtlCol="0">
            <a:noAutofit/>
          </a:bodyPr>
          <a:lstStyle/>
          <a:p>
            <a:pPr algn="ctr"/>
            <a:r>
              <a:rPr lang="en-US" sz="2400" dirty="0" smtClean="0"/>
              <a:t>01</a:t>
            </a:r>
            <a:endParaRPr lang="en-US" sz="2400" dirty="0"/>
          </a:p>
        </p:txBody>
      </p:sp>
      <p:sp>
        <p:nvSpPr>
          <p:cNvPr id="11" name="TextBox 10"/>
          <p:cNvSpPr txBox="1"/>
          <p:nvPr/>
        </p:nvSpPr>
        <p:spPr>
          <a:xfrm>
            <a:off x="803613" y="2738734"/>
            <a:ext cx="838200" cy="838200"/>
          </a:xfrm>
          <a:prstGeom prst="rect">
            <a:avLst/>
          </a:prstGeom>
          <a:noFill/>
        </p:spPr>
        <p:txBody>
          <a:bodyPr wrap="none" rtlCol="0" anchor="ctr">
            <a:noAutofit/>
          </a:bodyPr>
          <a:lstStyle/>
          <a:p>
            <a:pPr algn="r"/>
            <a:r>
              <a:rPr lang="en-US" sz="2400" dirty="0" smtClean="0"/>
              <a:t>01</a:t>
            </a:r>
            <a:endParaRPr lang="en-US" sz="2400" dirty="0"/>
          </a:p>
        </p:txBody>
      </p:sp>
      <p:sp>
        <p:nvSpPr>
          <p:cNvPr id="12" name="TextBox 11"/>
          <p:cNvSpPr txBox="1"/>
          <p:nvPr/>
        </p:nvSpPr>
        <p:spPr>
          <a:xfrm>
            <a:off x="803613" y="1900533"/>
            <a:ext cx="838200" cy="838200"/>
          </a:xfrm>
          <a:prstGeom prst="rect">
            <a:avLst/>
          </a:prstGeom>
          <a:noFill/>
        </p:spPr>
        <p:txBody>
          <a:bodyPr wrap="none" rtlCol="0" anchor="ctr">
            <a:noAutofit/>
          </a:bodyPr>
          <a:lstStyle/>
          <a:p>
            <a:pPr algn="r"/>
            <a:r>
              <a:rPr lang="en-US" sz="2400" dirty="0" smtClean="0"/>
              <a:t>00</a:t>
            </a:r>
            <a:endParaRPr lang="en-US" sz="2400" dirty="0"/>
          </a:p>
        </p:txBody>
      </p:sp>
      <p:sp>
        <p:nvSpPr>
          <p:cNvPr id="13" name="TextBox 12"/>
          <p:cNvSpPr txBox="1"/>
          <p:nvPr/>
        </p:nvSpPr>
        <p:spPr>
          <a:xfrm>
            <a:off x="803613" y="1438869"/>
            <a:ext cx="569002" cy="461665"/>
          </a:xfrm>
          <a:prstGeom prst="rect">
            <a:avLst/>
          </a:prstGeom>
          <a:noFill/>
        </p:spPr>
        <p:txBody>
          <a:bodyPr wrap="none" rtlCol="0">
            <a:noAutofit/>
          </a:bodyPr>
          <a:lstStyle/>
          <a:p>
            <a:pPr algn="ctr"/>
            <a:r>
              <a:rPr lang="en-US" sz="2400" dirty="0" smtClean="0"/>
              <a:t>EF</a:t>
            </a:r>
            <a:endParaRPr lang="en-US" sz="2400" dirty="0"/>
          </a:p>
        </p:txBody>
      </p:sp>
      <p:sp>
        <p:nvSpPr>
          <p:cNvPr id="14" name="TextBox 13"/>
          <p:cNvSpPr txBox="1"/>
          <p:nvPr/>
        </p:nvSpPr>
        <p:spPr>
          <a:xfrm>
            <a:off x="1301411" y="1219200"/>
            <a:ext cx="569002" cy="461665"/>
          </a:xfrm>
          <a:prstGeom prst="rect">
            <a:avLst/>
          </a:prstGeom>
          <a:noFill/>
        </p:spPr>
        <p:txBody>
          <a:bodyPr wrap="none" rtlCol="0">
            <a:noAutofit/>
          </a:bodyPr>
          <a:lstStyle/>
          <a:p>
            <a:pPr algn="ctr"/>
            <a:r>
              <a:rPr lang="en-US" sz="2400" dirty="0" smtClean="0"/>
              <a:t>GH</a:t>
            </a:r>
            <a:endParaRPr lang="en-US" sz="2400" dirty="0"/>
          </a:p>
        </p:txBody>
      </p:sp>
      <p:sp>
        <p:nvSpPr>
          <p:cNvPr id="15" name="Rectangle 14"/>
          <p:cNvSpPr/>
          <p:nvPr/>
        </p:nvSpPr>
        <p:spPr>
          <a:xfrm>
            <a:off x="3318213"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16" name="Rectangle 15"/>
          <p:cNvSpPr/>
          <p:nvPr/>
        </p:nvSpPr>
        <p:spPr>
          <a:xfrm>
            <a:off x="4156413"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17" name="Rectangle 16"/>
          <p:cNvSpPr/>
          <p:nvPr/>
        </p:nvSpPr>
        <p:spPr>
          <a:xfrm>
            <a:off x="3318213"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8" name="Rectangle 17"/>
          <p:cNvSpPr/>
          <p:nvPr/>
        </p:nvSpPr>
        <p:spPr>
          <a:xfrm>
            <a:off x="4156413"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19" name="TextBox 18"/>
          <p:cNvSpPr txBox="1"/>
          <p:nvPr/>
        </p:nvSpPr>
        <p:spPr>
          <a:xfrm>
            <a:off x="3318213" y="1438869"/>
            <a:ext cx="838200" cy="461665"/>
          </a:xfrm>
          <a:prstGeom prst="rect">
            <a:avLst/>
          </a:prstGeom>
          <a:noFill/>
        </p:spPr>
        <p:txBody>
          <a:bodyPr wrap="none" rtlCol="0">
            <a:noAutofit/>
          </a:bodyPr>
          <a:lstStyle/>
          <a:p>
            <a:pPr algn="ctr"/>
            <a:r>
              <a:rPr lang="en-US" sz="2400" dirty="0" smtClean="0"/>
              <a:t>11</a:t>
            </a:r>
            <a:endParaRPr lang="en-US" sz="2400" dirty="0"/>
          </a:p>
        </p:txBody>
      </p:sp>
      <p:sp>
        <p:nvSpPr>
          <p:cNvPr id="20" name="TextBox 19"/>
          <p:cNvSpPr txBox="1"/>
          <p:nvPr/>
        </p:nvSpPr>
        <p:spPr>
          <a:xfrm>
            <a:off x="4156413" y="1438868"/>
            <a:ext cx="838200" cy="461665"/>
          </a:xfrm>
          <a:prstGeom prst="rect">
            <a:avLst/>
          </a:prstGeom>
          <a:noFill/>
        </p:spPr>
        <p:txBody>
          <a:bodyPr wrap="none" rtlCol="0">
            <a:noAutofit/>
          </a:bodyPr>
          <a:lstStyle/>
          <a:p>
            <a:pPr algn="ctr"/>
            <a:r>
              <a:rPr lang="en-US" sz="2400" dirty="0" smtClean="0"/>
              <a:t>10</a:t>
            </a:r>
            <a:endParaRPr lang="en-US" sz="2400" dirty="0"/>
          </a:p>
        </p:txBody>
      </p:sp>
      <p:sp>
        <p:nvSpPr>
          <p:cNvPr id="29" name="Rectangle 28"/>
          <p:cNvSpPr/>
          <p:nvPr/>
        </p:nvSpPr>
        <p:spPr>
          <a:xfrm>
            <a:off x="1641813"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30" name="Rectangle 29"/>
          <p:cNvSpPr/>
          <p:nvPr/>
        </p:nvSpPr>
        <p:spPr>
          <a:xfrm>
            <a:off x="2480013"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31" name="Rectangle 30"/>
          <p:cNvSpPr/>
          <p:nvPr/>
        </p:nvSpPr>
        <p:spPr>
          <a:xfrm>
            <a:off x="1641813"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32" name="Rectangle 31"/>
          <p:cNvSpPr/>
          <p:nvPr/>
        </p:nvSpPr>
        <p:spPr>
          <a:xfrm>
            <a:off x="2480013"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33" name="TextBox 32"/>
          <p:cNvSpPr txBox="1"/>
          <p:nvPr/>
        </p:nvSpPr>
        <p:spPr>
          <a:xfrm>
            <a:off x="803613" y="4415134"/>
            <a:ext cx="838200" cy="838200"/>
          </a:xfrm>
          <a:prstGeom prst="rect">
            <a:avLst/>
          </a:prstGeom>
          <a:noFill/>
        </p:spPr>
        <p:txBody>
          <a:bodyPr wrap="none" rtlCol="0" anchor="ctr">
            <a:noAutofit/>
          </a:bodyPr>
          <a:lstStyle/>
          <a:p>
            <a:pPr algn="r"/>
            <a:r>
              <a:rPr lang="en-US" sz="2400" dirty="0" smtClean="0"/>
              <a:t>10</a:t>
            </a:r>
            <a:endParaRPr lang="en-US" sz="2400" dirty="0"/>
          </a:p>
        </p:txBody>
      </p:sp>
      <p:sp>
        <p:nvSpPr>
          <p:cNvPr id="34" name="TextBox 33"/>
          <p:cNvSpPr txBox="1"/>
          <p:nvPr/>
        </p:nvSpPr>
        <p:spPr>
          <a:xfrm>
            <a:off x="803613" y="3576933"/>
            <a:ext cx="838200" cy="838200"/>
          </a:xfrm>
          <a:prstGeom prst="rect">
            <a:avLst/>
          </a:prstGeom>
          <a:noFill/>
        </p:spPr>
        <p:txBody>
          <a:bodyPr wrap="none" rtlCol="0" anchor="ctr">
            <a:noAutofit/>
          </a:bodyPr>
          <a:lstStyle/>
          <a:p>
            <a:pPr algn="r"/>
            <a:r>
              <a:rPr lang="en-US" sz="2400" dirty="0" smtClean="0"/>
              <a:t>11</a:t>
            </a:r>
            <a:endParaRPr lang="en-US" sz="2400" dirty="0"/>
          </a:p>
        </p:txBody>
      </p:sp>
      <p:sp>
        <p:nvSpPr>
          <p:cNvPr id="35" name="Rectangle 34"/>
          <p:cNvSpPr/>
          <p:nvPr/>
        </p:nvSpPr>
        <p:spPr>
          <a:xfrm>
            <a:off x="3318213"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36" name="Rectangle 35"/>
          <p:cNvSpPr/>
          <p:nvPr/>
        </p:nvSpPr>
        <p:spPr>
          <a:xfrm>
            <a:off x="4156413"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37" name="Rectangle 36"/>
          <p:cNvSpPr/>
          <p:nvPr/>
        </p:nvSpPr>
        <p:spPr>
          <a:xfrm>
            <a:off x="3318213"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38" name="Rectangle 37"/>
          <p:cNvSpPr/>
          <p:nvPr/>
        </p:nvSpPr>
        <p:spPr>
          <a:xfrm>
            <a:off x="4156413"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3" name="Rounded Rectangle 2"/>
          <p:cNvSpPr/>
          <p:nvPr/>
        </p:nvSpPr>
        <p:spPr>
          <a:xfrm>
            <a:off x="1870413" y="3810000"/>
            <a:ext cx="2930187" cy="381000"/>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2667000" y="2819400"/>
            <a:ext cx="1295400" cy="1524000"/>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752600" y="1976734"/>
            <a:ext cx="1447800" cy="3128666"/>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p:cNvSpPr txBox="1"/>
              <p:nvPr/>
            </p:nvSpPr>
            <p:spPr>
              <a:xfrm>
                <a:off x="5562600" y="2058023"/>
                <a:ext cx="832279" cy="523220"/>
              </a:xfrm>
              <a:prstGeom prst="rect">
                <a:avLst/>
              </a:prstGeom>
              <a:noFill/>
            </p:spPr>
            <p:txBody>
              <a:bodyPr wrap="none" rtlCol="0">
                <a:spAutoFit/>
              </a:bodyPr>
              <a:lstStyle/>
              <a:p>
                <a:pPr marL="0" lvl="1"/>
                <a14:m>
                  <m:oMath xmlns:m="http://schemas.openxmlformats.org/officeDocument/2006/math">
                    <m:r>
                      <m:rPr>
                        <m:nor/>
                      </m:rPr>
                      <a:rPr lang="en-US" sz="2800" b="0" i="0" smtClean="0">
                        <a:latin typeface="Arial" pitchFamily="34" charset="0"/>
                        <a:cs typeface="Arial" pitchFamily="34" charset="0"/>
                      </a:rPr>
                      <m:t>Y</m:t>
                    </m:r>
                  </m:oMath>
                </a14:m>
                <a:r>
                  <a:rPr lang="en-US" sz="2800" b="0" dirty="0" smtClean="0">
                    <a:latin typeface="Arial" pitchFamily="34" charset="0"/>
                    <a:cs typeface="Arial" pitchFamily="34" charset="0"/>
                  </a:rPr>
                  <a:t> = </a:t>
                </a:r>
              </a:p>
            </p:txBody>
          </p:sp>
        </mc:Choice>
        <mc:Fallback xmlns="">
          <p:sp>
            <p:nvSpPr>
              <p:cNvPr id="43" name="TextBox 42"/>
              <p:cNvSpPr txBox="1">
                <a:spLocks noRot="1" noChangeAspect="1" noMove="1" noResize="1" noEditPoints="1" noAdjustHandles="1" noChangeArrowheads="1" noChangeShapeType="1" noTextEdit="1"/>
              </p:cNvSpPr>
              <p:nvPr/>
            </p:nvSpPr>
            <p:spPr>
              <a:xfrm>
                <a:off x="5562600" y="2058023"/>
                <a:ext cx="832279" cy="523220"/>
              </a:xfrm>
              <a:prstGeom prst="rect">
                <a:avLst/>
              </a:prstGeom>
              <a:blipFill rotWithShape="1">
                <a:blip r:embed="rId3"/>
                <a:stretch>
                  <a:fillRect t="-11765" r="-13971" b="-32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229252" y="2048005"/>
                <a:ext cx="562975" cy="543418"/>
              </a:xfrm>
              <a:prstGeom prst="rect">
                <a:avLst/>
              </a:prstGeom>
              <a:noFill/>
            </p:spPr>
            <p:txBody>
              <a:bodyPr wrap="none" rtlCol="0">
                <a:spAutoFit/>
              </a:bodyPr>
              <a:lstStyle/>
              <a:p>
                <a:pPr marL="0" lvl="1"/>
                <a14:m>
                  <m:oMathPara xmlns:m="http://schemas.openxmlformats.org/officeDocument/2006/math">
                    <m:oMathParaPr>
                      <m:jc m:val="centerGroup"/>
                    </m:oMathParaPr>
                    <m:oMath xmlns:m="http://schemas.openxmlformats.org/officeDocument/2006/math">
                      <m:acc>
                        <m:accPr>
                          <m:chr m:val="̅"/>
                          <m:ctrlPr>
                            <a:rPr lang="en-US" sz="2800" b="0" i="1" smtClean="0">
                              <a:latin typeface="Cambria Math"/>
                              <a:cs typeface="Arial" pitchFamily="34" charset="0"/>
                            </a:rPr>
                          </m:ctrlPr>
                        </m:accPr>
                        <m:e>
                          <m:r>
                            <m:rPr>
                              <m:nor/>
                            </m:rPr>
                            <a:rPr lang="en-US" sz="2800" b="0" i="0" smtClean="0">
                              <a:latin typeface="Arial" pitchFamily="34" charset="0"/>
                              <a:cs typeface="Arial" pitchFamily="34" charset="0"/>
                            </a:rPr>
                            <m:t>G</m:t>
                          </m:r>
                        </m:e>
                      </m:acc>
                    </m:oMath>
                  </m:oMathPara>
                </a14:m>
                <a:endParaRPr lang="en-US" dirty="0">
                  <a:latin typeface="Arial" pitchFamily="34" charset="0"/>
                  <a:cs typeface="Arial" pitchFamily="34"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6229252" y="2048005"/>
                <a:ext cx="562975" cy="543418"/>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553200" y="2048005"/>
                <a:ext cx="1072730" cy="523220"/>
              </a:xfrm>
              <a:prstGeom prst="rect">
                <a:avLst/>
              </a:prstGeom>
              <a:noFill/>
            </p:spPr>
            <p:txBody>
              <a:bodyPr wrap="none" rtlCol="0">
                <a:spAutoFit/>
              </a:bodyPr>
              <a:lstStyle/>
              <a:p>
                <a:pPr marL="0" lvl="1"/>
                <a14:m>
                  <m:oMathPara xmlns:m="http://schemas.openxmlformats.org/officeDocument/2006/math">
                    <m:oMathParaPr>
                      <m:jc m:val="centerGroup"/>
                    </m:oMathParaPr>
                    <m:oMath xmlns:m="http://schemas.openxmlformats.org/officeDocument/2006/math">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FH</m:t>
                      </m:r>
                    </m:oMath>
                  </m:oMathPara>
                </a14:m>
                <a:endParaRPr lang="en-US" sz="2800" b="0" dirty="0" smtClean="0">
                  <a:latin typeface="Arial" pitchFamily="34" charset="0"/>
                  <a:cs typeface="Arial" pitchFamily="34"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6553200" y="2048005"/>
                <a:ext cx="1072730" cy="52322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7467600" y="2035726"/>
                <a:ext cx="1051890" cy="523220"/>
              </a:xfrm>
              <a:prstGeom prst="rect">
                <a:avLst/>
              </a:prstGeom>
              <a:noFill/>
            </p:spPr>
            <p:txBody>
              <a:bodyPr wrap="none" rtlCol="0">
                <a:spAutoFit/>
              </a:bodyPr>
              <a:lstStyle/>
              <a:p>
                <a:pPr marL="0" lvl="1"/>
                <a14:m>
                  <m:oMathPara xmlns:m="http://schemas.openxmlformats.org/officeDocument/2006/math">
                    <m:oMathParaPr>
                      <m:jc m:val="centerGroup"/>
                    </m:oMathParaPr>
                    <m:oMath xmlns:m="http://schemas.openxmlformats.org/officeDocument/2006/math">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EF</m:t>
                      </m:r>
                    </m:oMath>
                  </m:oMathPara>
                </a14:m>
                <a:endParaRPr lang="en-US" sz="2800" b="0" dirty="0" smtClean="0">
                  <a:latin typeface="Arial" pitchFamily="34" charset="0"/>
                  <a:cs typeface="Arial" pitchFamily="34"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7467600" y="2035726"/>
                <a:ext cx="1051890" cy="523220"/>
              </a:xfrm>
              <a:prstGeom prst="rect">
                <a:avLst/>
              </a:prstGeom>
              <a:blipFill rotWithShape="1">
                <a:blip r:embed="rId6"/>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150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150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300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300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9" grpId="0" animBg="1"/>
      <p:bldP spid="42" grpId="0" animBg="1"/>
      <p:bldP spid="44" grpId="0"/>
      <p:bldP spid="45" grpId="0"/>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Four-Variable K-Maps Examples</a:t>
            </a:r>
          </a:p>
        </p:txBody>
      </p:sp>
      <p:cxnSp>
        <p:nvCxnSpPr>
          <p:cNvPr id="4" name="Straight Connector 3"/>
          <p:cNvCxnSpPr/>
          <p:nvPr/>
        </p:nvCxnSpPr>
        <p:spPr>
          <a:xfrm flipH="1" flipV="1">
            <a:off x="1108413" y="1290934"/>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641813"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6" name="Rectangle 5"/>
          <p:cNvSpPr/>
          <p:nvPr/>
        </p:nvSpPr>
        <p:spPr>
          <a:xfrm>
            <a:off x="2480013"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7" name="Rectangle 6"/>
          <p:cNvSpPr/>
          <p:nvPr/>
        </p:nvSpPr>
        <p:spPr>
          <a:xfrm>
            <a:off x="1641813"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8" name="Rectangle 7"/>
          <p:cNvSpPr/>
          <p:nvPr/>
        </p:nvSpPr>
        <p:spPr>
          <a:xfrm>
            <a:off x="2480013"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9" name="TextBox 8"/>
          <p:cNvSpPr txBox="1"/>
          <p:nvPr/>
        </p:nvSpPr>
        <p:spPr>
          <a:xfrm>
            <a:off x="1641813" y="1438869"/>
            <a:ext cx="838200" cy="461665"/>
          </a:xfrm>
          <a:prstGeom prst="rect">
            <a:avLst/>
          </a:prstGeom>
          <a:noFill/>
        </p:spPr>
        <p:txBody>
          <a:bodyPr wrap="none" rtlCol="0">
            <a:noAutofit/>
          </a:bodyPr>
          <a:lstStyle/>
          <a:p>
            <a:pPr algn="ctr"/>
            <a:r>
              <a:rPr lang="en-US" sz="2400" dirty="0" smtClean="0"/>
              <a:t>00</a:t>
            </a:r>
            <a:endParaRPr lang="en-US" sz="2400" dirty="0"/>
          </a:p>
        </p:txBody>
      </p:sp>
      <p:sp>
        <p:nvSpPr>
          <p:cNvPr id="10" name="TextBox 9"/>
          <p:cNvSpPr txBox="1"/>
          <p:nvPr/>
        </p:nvSpPr>
        <p:spPr>
          <a:xfrm>
            <a:off x="2480013" y="1438868"/>
            <a:ext cx="838200" cy="461665"/>
          </a:xfrm>
          <a:prstGeom prst="rect">
            <a:avLst/>
          </a:prstGeom>
          <a:noFill/>
        </p:spPr>
        <p:txBody>
          <a:bodyPr wrap="none" rtlCol="0">
            <a:noAutofit/>
          </a:bodyPr>
          <a:lstStyle/>
          <a:p>
            <a:pPr algn="ctr"/>
            <a:r>
              <a:rPr lang="en-US" sz="2400" dirty="0" smtClean="0"/>
              <a:t>01</a:t>
            </a:r>
            <a:endParaRPr lang="en-US" sz="2400" dirty="0"/>
          </a:p>
        </p:txBody>
      </p:sp>
      <p:sp>
        <p:nvSpPr>
          <p:cNvPr id="11" name="TextBox 10"/>
          <p:cNvSpPr txBox="1"/>
          <p:nvPr/>
        </p:nvSpPr>
        <p:spPr>
          <a:xfrm>
            <a:off x="803613" y="2738734"/>
            <a:ext cx="838200" cy="838200"/>
          </a:xfrm>
          <a:prstGeom prst="rect">
            <a:avLst/>
          </a:prstGeom>
          <a:noFill/>
        </p:spPr>
        <p:txBody>
          <a:bodyPr wrap="none" rtlCol="0" anchor="ctr">
            <a:noAutofit/>
          </a:bodyPr>
          <a:lstStyle/>
          <a:p>
            <a:pPr algn="r"/>
            <a:r>
              <a:rPr lang="en-US" sz="2400" dirty="0" smtClean="0"/>
              <a:t>01</a:t>
            </a:r>
            <a:endParaRPr lang="en-US" sz="2400" dirty="0"/>
          </a:p>
        </p:txBody>
      </p:sp>
      <p:sp>
        <p:nvSpPr>
          <p:cNvPr id="12" name="TextBox 11"/>
          <p:cNvSpPr txBox="1"/>
          <p:nvPr/>
        </p:nvSpPr>
        <p:spPr>
          <a:xfrm>
            <a:off x="803613" y="1900533"/>
            <a:ext cx="838200" cy="838200"/>
          </a:xfrm>
          <a:prstGeom prst="rect">
            <a:avLst/>
          </a:prstGeom>
          <a:noFill/>
        </p:spPr>
        <p:txBody>
          <a:bodyPr wrap="none" rtlCol="0" anchor="ctr">
            <a:noAutofit/>
          </a:bodyPr>
          <a:lstStyle/>
          <a:p>
            <a:pPr algn="r"/>
            <a:r>
              <a:rPr lang="en-US" sz="2400" dirty="0" smtClean="0"/>
              <a:t>00</a:t>
            </a:r>
            <a:endParaRPr lang="en-US" sz="2400" dirty="0"/>
          </a:p>
        </p:txBody>
      </p:sp>
      <p:sp>
        <p:nvSpPr>
          <p:cNvPr id="13" name="TextBox 12"/>
          <p:cNvSpPr txBox="1"/>
          <p:nvPr/>
        </p:nvSpPr>
        <p:spPr>
          <a:xfrm>
            <a:off x="803613" y="1438869"/>
            <a:ext cx="569002" cy="461665"/>
          </a:xfrm>
          <a:prstGeom prst="rect">
            <a:avLst/>
          </a:prstGeom>
          <a:noFill/>
        </p:spPr>
        <p:txBody>
          <a:bodyPr wrap="none" rtlCol="0">
            <a:noAutofit/>
          </a:bodyPr>
          <a:lstStyle/>
          <a:p>
            <a:pPr algn="ctr"/>
            <a:r>
              <a:rPr lang="en-US" sz="2400" dirty="0" smtClean="0"/>
              <a:t>JK</a:t>
            </a:r>
            <a:endParaRPr lang="en-US" sz="2400" dirty="0"/>
          </a:p>
        </p:txBody>
      </p:sp>
      <p:sp>
        <p:nvSpPr>
          <p:cNvPr id="14" name="TextBox 13"/>
          <p:cNvSpPr txBox="1"/>
          <p:nvPr/>
        </p:nvSpPr>
        <p:spPr>
          <a:xfrm>
            <a:off x="1301411" y="1219200"/>
            <a:ext cx="569002" cy="461665"/>
          </a:xfrm>
          <a:prstGeom prst="rect">
            <a:avLst/>
          </a:prstGeom>
          <a:noFill/>
        </p:spPr>
        <p:txBody>
          <a:bodyPr wrap="none" rtlCol="0">
            <a:noAutofit/>
          </a:bodyPr>
          <a:lstStyle/>
          <a:p>
            <a:pPr algn="ctr"/>
            <a:r>
              <a:rPr lang="en-US" sz="2400" dirty="0" smtClean="0"/>
              <a:t>LM</a:t>
            </a:r>
            <a:endParaRPr lang="en-US" sz="2400" dirty="0"/>
          </a:p>
        </p:txBody>
      </p:sp>
      <p:sp>
        <p:nvSpPr>
          <p:cNvPr id="15" name="Rectangle 14"/>
          <p:cNvSpPr/>
          <p:nvPr/>
        </p:nvSpPr>
        <p:spPr>
          <a:xfrm>
            <a:off x="3318213"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16" name="Rectangle 15"/>
          <p:cNvSpPr/>
          <p:nvPr/>
        </p:nvSpPr>
        <p:spPr>
          <a:xfrm>
            <a:off x="4156413"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17" name="Rectangle 16"/>
          <p:cNvSpPr/>
          <p:nvPr/>
        </p:nvSpPr>
        <p:spPr>
          <a:xfrm>
            <a:off x="3318213"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18" name="Rectangle 17"/>
          <p:cNvSpPr/>
          <p:nvPr/>
        </p:nvSpPr>
        <p:spPr>
          <a:xfrm>
            <a:off x="4156413"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19" name="TextBox 18"/>
          <p:cNvSpPr txBox="1"/>
          <p:nvPr/>
        </p:nvSpPr>
        <p:spPr>
          <a:xfrm>
            <a:off x="3318213" y="1438869"/>
            <a:ext cx="838200" cy="461665"/>
          </a:xfrm>
          <a:prstGeom prst="rect">
            <a:avLst/>
          </a:prstGeom>
          <a:noFill/>
        </p:spPr>
        <p:txBody>
          <a:bodyPr wrap="none" rtlCol="0">
            <a:noAutofit/>
          </a:bodyPr>
          <a:lstStyle/>
          <a:p>
            <a:pPr algn="ctr"/>
            <a:r>
              <a:rPr lang="en-US" sz="2400" dirty="0" smtClean="0"/>
              <a:t>11</a:t>
            </a:r>
            <a:endParaRPr lang="en-US" sz="2400" dirty="0"/>
          </a:p>
        </p:txBody>
      </p:sp>
      <p:sp>
        <p:nvSpPr>
          <p:cNvPr id="20" name="TextBox 19"/>
          <p:cNvSpPr txBox="1"/>
          <p:nvPr/>
        </p:nvSpPr>
        <p:spPr>
          <a:xfrm>
            <a:off x="4156413" y="1438868"/>
            <a:ext cx="838200" cy="461665"/>
          </a:xfrm>
          <a:prstGeom prst="rect">
            <a:avLst/>
          </a:prstGeom>
          <a:noFill/>
        </p:spPr>
        <p:txBody>
          <a:bodyPr wrap="none" rtlCol="0">
            <a:noAutofit/>
          </a:bodyPr>
          <a:lstStyle/>
          <a:p>
            <a:pPr algn="ctr"/>
            <a:r>
              <a:rPr lang="en-US" sz="2400" dirty="0" smtClean="0"/>
              <a:t>10</a:t>
            </a:r>
            <a:endParaRPr lang="en-US" sz="2400" dirty="0"/>
          </a:p>
        </p:txBody>
      </p:sp>
      <p:sp>
        <p:nvSpPr>
          <p:cNvPr id="29" name="Rectangle 28"/>
          <p:cNvSpPr/>
          <p:nvPr/>
        </p:nvSpPr>
        <p:spPr>
          <a:xfrm>
            <a:off x="1641813"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30" name="Rectangle 29"/>
          <p:cNvSpPr/>
          <p:nvPr/>
        </p:nvSpPr>
        <p:spPr>
          <a:xfrm>
            <a:off x="2480013"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31" name="Rectangle 30"/>
          <p:cNvSpPr/>
          <p:nvPr/>
        </p:nvSpPr>
        <p:spPr>
          <a:xfrm>
            <a:off x="1641813"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32" name="Rectangle 31"/>
          <p:cNvSpPr/>
          <p:nvPr/>
        </p:nvSpPr>
        <p:spPr>
          <a:xfrm>
            <a:off x="2480013"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33" name="TextBox 32"/>
          <p:cNvSpPr txBox="1"/>
          <p:nvPr/>
        </p:nvSpPr>
        <p:spPr>
          <a:xfrm>
            <a:off x="803613" y="4415134"/>
            <a:ext cx="838200" cy="838200"/>
          </a:xfrm>
          <a:prstGeom prst="rect">
            <a:avLst/>
          </a:prstGeom>
          <a:noFill/>
        </p:spPr>
        <p:txBody>
          <a:bodyPr wrap="none" rtlCol="0" anchor="ctr">
            <a:noAutofit/>
          </a:bodyPr>
          <a:lstStyle/>
          <a:p>
            <a:pPr algn="r"/>
            <a:r>
              <a:rPr lang="en-US" sz="2400" dirty="0" smtClean="0"/>
              <a:t>10</a:t>
            </a:r>
            <a:endParaRPr lang="en-US" sz="2400" dirty="0"/>
          </a:p>
        </p:txBody>
      </p:sp>
      <p:sp>
        <p:nvSpPr>
          <p:cNvPr id="34" name="TextBox 33"/>
          <p:cNvSpPr txBox="1"/>
          <p:nvPr/>
        </p:nvSpPr>
        <p:spPr>
          <a:xfrm>
            <a:off x="803613" y="3576933"/>
            <a:ext cx="838200" cy="838200"/>
          </a:xfrm>
          <a:prstGeom prst="rect">
            <a:avLst/>
          </a:prstGeom>
          <a:noFill/>
        </p:spPr>
        <p:txBody>
          <a:bodyPr wrap="none" rtlCol="0" anchor="ctr">
            <a:noAutofit/>
          </a:bodyPr>
          <a:lstStyle/>
          <a:p>
            <a:pPr algn="r"/>
            <a:r>
              <a:rPr lang="en-US" sz="2400" dirty="0" smtClean="0"/>
              <a:t>11</a:t>
            </a:r>
            <a:endParaRPr lang="en-US" sz="2400" dirty="0"/>
          </a:p>
        </p:txBody>
      </p:sp>
      <p:sp>
        <p:nvSpPr>
          <p:cNvPr id="35" name="Rectangle 34"/>
          <p:cNvSpPr/>
          <p:nvPr/>
        </p:nvSpPr>
        <p:spPr>
          <a:xfrm>
            <a:off x="3318213"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36" name="Rectangle 35"/>
          <p:cNvSpPr/>
          <p:nvPr/>
        </p:nvSpPr>
        <p:spPr>
          <a:xfrm>
            <a:off x="4156413"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37" name="Rectangle 36"/>
          <p:cNvSpPr/>
          <p:nvPr/>
        </p:nvSpPr>
        <p:spPr>
          <a:xfrm>
            <a:off x="3318213"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38" name="Rectangle 37"/>
          <p:cNvSpPr/>
          <p:nvPr/>
        </p:nvSpPr>
        <p:spPr>
          <a:xfrm>
            <a:off x="4156413"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43" name="TextBox 42"/>
              <p:cNvSpPr txBox="1"/>
              <p:nvPr/>
            </p:nvSpPr>
            <p:spPr>
              <a:xfrm>
                <a:off x="5562600" y="2058023"/>
                <a:ext cx="832279" cy="523220"/>
              </a:xfrm>
              <a:prstGeom prst="rect">
                <a:avLst/>
              </a:prstGeom>
              <a:noFill/>
            </p:spPr>
            <p:txBody>
              <a:bodyPr wrap="none" rtlCol="0">
                <a:spAutoFit/>
              </a:bodyPr>
              <a:lstStyle/>
              <a:p>
                <a:pPr marL="0" lvl="1"/>
                <a14:m>
                  <m:oMath xmlns:m="http://schemas.openxmlformats.org/officeDocument/2006/math">
                    <m:r>
                      <m:rPr>
                        <m:nor/>
                      </m:rPr>
                      <a:rPr lang="en-US" sz="2800" b="0" i="0" smtClean="0">
                        <a:latin typeface="Arial" pitchFamily="34" charset="0"/>
                        <a:cs typeface="Arial" pitchFamily="34" charset="0"/>
                      </a:rPr>
                      <m:t>V</m:t>
                    </m:r>
                  </m:oMath>
                </a14:m>
                <a:r>
                  <a:rPr lang="en-US" sz="2800" b="0" dirty="0" smtClean="0">
                    <a:latin typeface="Arial" pitchFamily="34" charset="0"/>
                    <a:cs typeface="Arial" pitchFamily="34" charset="0"/>
                  </a:rPr>
                  <a:t> = </a:t>
                </a:r>
              </a:p>
            </p:txBody>
          </p:sp>
        </mc:Choice>
        <mc:Fallback xmlns="">
          <p:sp>
            <p:nvSpPr>
              <p:cNvPr id="43" name="TextBox 42"/>
              <p:cNvSpPr txBox="1">
                <a:spLocks noRot="1" noChangeAspect="1" noMove="1" noResize="1" noEditPoints="1" noAdjustHandles="1" noChangeArrowheads="1" noChangeShapeType="1" noTextEdit="1"/>
              </p:cNvSpPr>
              <p:nvPr/>
            </p:nvSpPr>
            <p:spPr>
              <a:xfrm>
                <a:off x="5562600" y="2058023"/>
                <a:ext cx="832279" cy="523220"/>
              </a:xfrm>
              <a:prstGeom prst="rect">
                <a:avLst/>
              </a:prstGeom>
              <a:blipFill rotWithShape="1">
                <a:blip r:embed="rId3"/>
                <a:stretch>
                  <a:fillRect t="-11765" r="-13971" b="-32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229252" y="2051742"/>
                <a:ext cx="1500732" cy="539058"/>
              </a:xfrm>
              <a:prstGeom prst="rect">
                <a:avLst/>
              </a:prstGeom>
              <a:noFill/>
            </p:spPr>
            <p:txBody>
              <a:bodyPr wrap="none" rtlCol="0">
                <a:spAutoFit/>
              </a:bodyPr>
              <a:lstStyle/>
              <a:p>
                <a:pPr marL="0" lvl="1"/>
                <a14:m>
                  <m:oMathPara xmlns:m="http://schemas.openxmlformats.org/officeDocument/2006/math">
                    <m:oMathParaPr>
                      <m:jc m:val="centerGroup"/>
                    </m:oMathParaPr>
                    <m:oMath xmlns:m="http://schemas.openxmlformats.org/officeDocument/2006/math">
                      <m:acc>
                        <m:accPr>
                          <m:chr m:val="̅"/>
                          <m:ctrlPr>
                            <a:rPr lang="en-US" sz="2800" b="0" i="1" smtClean="0">
                              <a:latin typeface="Cambria Math"/>
                              <a:cs typeface="Arial" pitchFamily="34" charset="0"/>
                            </a:rPr>
                          </m:ctrlPr>
                        </m:accPr>
                        <m:e>
                          <m:r>
                            <m:rPr>
                              <m:nor/>
                            </m:rPr>
                            <a:rPr lang="en-US" sz="2800" b="0" i="0" smtClean="0">
                              <a:latin typeface="Arial" pitchFamily="34" charset="0"/>
                              <a:cs typeface="Arial" pitchFamily="34" charset="0"/>
                            </a:rPr>
                            <m:t>J</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K</m:t>
                      </m:r>
                      <m:r>
                        <m:rPr>
                          <m:nor/>
                        </m:rPr>
                        <a:rPr lang="en-US" sz="2800" b="0" i="0" smtClean="0">
                          <a:latin typeface="Arial" pitchFamily="34" charset="0"/>
                          <a:cs typeface="Arial" pitchFamily="34" charset="0"/>
                        </a:rPr>
                        <m:t> </m:t>
                      </m:r>
                      <m:acc>
                        <m:accPr>
                          <m:chr m:val="̅"/>
                          <m:ctrlPr>
                            <a:rPr lang="en-US" sz="2800" b="0" i="1" smtClean="0">
                              <a:latin typeface="Cambria Math"/>
                              <a:cs typeface="Arial" pitchFamily="34" charset="0"/>
                            </a:rPr>
                          </m:ctrlPr>
                        </m:accPr>
                        <m:e>
                          <m:r>
                            <m:rPr>
                              <m:nor/>
                            </m:rPr>
                            <a:rPr lang="en-US" sz="2800" b="0" i="0" smtClean="0">
                              <a:latin typeface="Arial" pitchFamily="34" charset="0"/>
                              <a:cs typeface="Arial" pitchFamily="34" charset="0"/>
                            </a:rPr>
                            <m:t>L</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M</m:t>
                      </m:r>
                    </m:oMath>
                  </m:oMathPara>
                </a14:m>
                <a:endParaRPr lang="en-US" dirty="0">
                  <a:latin typeface="Arial" pitchFamily="34" charset="0"/>
                  <a:cs typeface="Arial" pitchFamily="34"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6229252" y="2051742"/>
                <a:ext cx="1500732" cy="539058"/>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7558710" y="2051742"/>
                <a:ext cx="1231427" cy="539058"/>
              </a:xfrm>
              <a:prstGeom prst="rect">
                <a:avLst/>
              </a:prstGeom>
              <a:noFill/>
            </p:spPr>
            <p:txBody>
              <a:bodyPr wrap="none" rtlCol="0">
                <a:spAutoFit/>
              </a:bodyPr>
              <a:lstStyle/>
              <a:p>
                <a:pPr marL="0" lvl="1"/>
                <a14:m>
                  <m:oMathPara xmlns:m="http://schemas.openxmlformats.org/officeDocument/2006/math">
                    <m:oMathParaPr>
                      <m:jc m:val="centerGroup"/>
                    </m:oMathParaPr>
                    <m:oMath xmlns:m="http://schemas.openxmlformats.org/officeDocument/2006/math">
                      <m:r>
                        <m:rPr>
                          <m:nor/>
                        </m:rPr>
                        <a:rPr lang="en-US" sz="2800" b="0" i="0" smtClean="0">
                          <a:latin typeface="Arial" pitchFamily="34" charset="0"/>
                          <a:cs typeface="Arial" pitchFamily="34" charset="0"/>
                        </a:rPr>
                        <m:t>+ </m:t>
                      </m:r>
                      <m:acc>
                        <m:accPr>
                          <m:chr m:val="̅"/>
                          <m:ctrlPr>
                            <a:rPr lang="en-US" sz="2800" b="0" i="1" smtClean="0">
                              <a:latin typeface="Cambria Math"/>
                              <a:cs typeface="Arial" pitchFamily="34" charset="0"/>
                            </a:rPr>
                          </m:ctrlPr>
                        </m:accPr>
                        <m:e>
                          <m:r>
                            <m:rPr>
                              <m:nor/>
                            </m:rPr>
                            <a:rPr lang="en-US" sz="2800" b="0" i="0" smtClean="0">
                              <a:latin typeface="Arial" pitchFamily="34" charset="0"/>
                              <a:cs typeface="Arial" pitchFamily="34" charset="0"/>
                            </a:rPr>
                            <m:t>K</m:t>
                          </m:r>
                        </m:e>
                      </m:acc>
                      <m:r>
                        <m:rPr>
                          <m:nor/>
                        </m:rPr>
                        <a:rPr lang="en-US" sz="2800" b="0" i="0" smtClean="0">
                          <a:latin typeface="Arial" pitchFamily="34" charset="0"/>
                          <a:cs typeface="Arial" pitchFamily="34" charset="0"/>
                        </a:rPr>
                        <m:t> </m:t>
                      </m:r>
                      <m:acc>
                        <m:accPr>
                          <m:chr m:val="̅"/>
                          <m:ctrlPr>
                            <a:rPr lang="en-US" sz="2800" b="0" i="1" smtClean="0">
                              <a:latin typeface="Cambria Math"/>
                              <a:cs typeface="Arial" pitchFamily="34" charset="0"/>
                            </a:rPr>
                          </m:ctrlPr>
                        </m:accPr>
                        <m:e>
                          <m:r>
                            <m:rPr>
                              <m:nor/>
                            </m:rPr>
                            <a:rPr lang="en-US" sz="2800" b="0" i="0" smtClean="0">
                              <a:latin typeface="Arial" pitchFamily="34" charset="0"/>
                              <a:cs typeface="Arial" pitchFamily="34" charset="0"/>
                            </a:rPr>
                            <m:t>M</m:t>
                          </m:r>
                        </m:e>
                      </m:acc>
                    </m:oMath>
                  </m:oMathPara>
                </a14:m>
                <a:endParaRPr lang="en-US" sz="2800" b="0" dirty="0" smtClean="0">
                  <a:latin typeface="Arial" pitchFamily="34" charset="0"/>
                  <a:cs typeface="Arial" pitchFamily="34"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7558710" y="2051742"/>
                <a:ext cx="1231427" cy="539058"/>
              </a:xfrm>
              <a:prstGeom prst="rect">
                <a:avLst/>
              </a:prstGeom>
              <a:blipFill rotWithShape="1">
                <a:blip r:embed="rId5"/>
                <a:stretch>
                  <a:fillRect/>
                </a:stretch>
              </a:blipFill>
            </p:spPr>
            <p:txBody>
              <a:bodyPr/>
              <a:lstStyle/>
              <a:p>
                <a:r>
                  <a:rPr lang="en-US">
                    <a:noFill/>
                  </a:rPr>
                  <a:t> </a:t>
                </a:r>
              </a:p>
            </p:txBody>
          </p:sp>
        </mc:Fallback>
      </mc:AlternateContent>
      <p:sp>
        <p:nvSpPr>
          <p:cNvPr id="40" name="TextBox 39"/>
          <p:cNvSpPr txBox="1"/>
          <p:nvPr/>
        </p:nvSpPr>
        <p:spPr>
          <a:xfrm>
            <a:off x="5324264" y="3331204"/>
            <a:ext cx="3667335" cy="3221996"/>
          </a:xfrm>
          <a:prstGeom prst="rect">
            <a:avLst/>
          </a:prstGeom>
          <a:noFill/>
          <a:ln w="38100">
            <a:noFill/>
          </a:ln>
        </p:spPr>
        <p:txBody>
          <a:bodyPr wrap="square" rtlCol="0">
            <a:noAutofit/>
          </a:bodyPr>
          <a:lstStyle/>
          <a:p>
            <a:r>
              <a:rPr lang="en-US" sz="2800" dirty="0" smtClean="0">
                <a:solidFill>
                  <a:srgbClr val="0070C0"/>
                </a:solidFill>
              </a:rPr>
              <a:t>The four corners grouping is commonly overlooked…</a:t>
            </a:r>
          </a:p>
          <a:p>
            <a:endParaRPr lang="en-US" sz="2800" dirty="0">
              <a:solidFill>
                <a:srgbClr val="0070C0"/>
              </a:solidFill>
            </a:endParaRPr>
          </a:p>
          <a:p>
            <a:r>
              <a:rPr lang="en-US" sz="2800" dirty="0" smtClean="0">
                <a:solidFill>
                  <a:srgbClr val="0070C0"/>
                </a:solidFill>
              </a:rPr>
              <a:t>The K-Map wraps around at </a:t>
            </a:r>
            <a:r>
              <a:rPr lang="en-US" sz="2800" u="sng" dirty="0" smtClean="0">
                <a:solidFill>
                  <a:srgbClr val="0070C0"/>
                </a:solidFill>
              </a:rPr>
              <a:t>all</a:t>
            </a:r>
            <a:r>
              <a:rPr lang="en-US" sz="2800" dirty="0" smtClean="0">
                <a:solidFill>
                  <a:srgbClr val="0070C0"/>
                </a:solidFill>
              </a:rPr>
              <a:t> edges due to Gray code!</a:t>
            </a:r>
          </a:p>
        </p:txBody>
      </p:sp>
      <p:sp>
        <p:nvSpPr>
          <p:cNvPr id="41" name="Rounded Rectangle 40"/>
          <p:cNvSpPr/>
          <p:nvPr/>
        </p:nvSpPr>
        <p:spPr>
          <a:xfrm>
            <a:off x="2667000" y="2819400"/>
            <a:ext cx="457200" cy="609600"/>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4247213" y="1698171"/>
            <a:ext cx="905358" cy="905359"/>
          </a:xfrm>
          <a:custGeom>
            <a:avLst/>
            <a:gdLst>
              <a:gd name="connsiteX0" fmla="*/ 19987 w 905358"/>
              <a:gd name="connsiteY0" fmla="*/ 0 h 905359"/>
              <a:gd name="connsiteX1" fmla="*/ 34501 w 905358"/>
              <a:gd name="connsiteY1" fmla="*/ 566058 h 905359"/>
              <a:gd name="connsiteX2" fmla="*/ 339301 w 905358"/>
              <a:gd name="connsiteY2" fmla="*/ 870858 h 905359"/>
              <a:gd name="connsiteX3" fmla="*/ 905358 w 905358"/>
              <a:gd name="connsiteY3" fmla="*/ 885372 h 905359"/>
            </a:gdLst>
            <a:ahLst/>
            <a:cxnLst>
              <a:cxn ang="0">
                <a:pos x="connsiteX0" y="connsiteY0"/>
              </a:cxn>
              <a:cxn ang="0">
                <a:pos x="connsiteX1" y="connsiteY1"/>
              </a:cxn>
              <a:cxn ang="0">
                <a:pos x="connsiteX2" y="connsiteY2"/>
              </a:cxn>
              <a:cxn ang="0">
                <a:pos x="connsiteX3" y="connsiteY3"/>
              </a:cxn>
            </a:cxnLst>
            <a:rect l="l" t="t" r="r" b="b"/>
            <a:pathLst>
              <a:path w="905358" h="905359">
                <a:moveTo>
                  <a:pt x="19987" y="0"/>
                </a:moveTo>
                <a:cubicBezTo>
                  <a:pt x="634" y="210457"/>
                  <a:pt x="-18718" y="420915"/>
                  <a:pt x="34501" y="566058"/>
                </a:cubicBezTo>
                <a:cubicBezTo>
                  <a:pt x="87720" y="711201"/>
                  <a:pt x="194158" y="817639"/>
                  <a:pt x="339301" y="870858"/>
                </a:cubicBezTo>
                <a:cubicBezTo>
                  <a:pt x="484444" y="924077"/>
                  <a:pt x="694901" y="904724"/>
                  <a:pt x="905358" y="885372"/>
                </a:cubicBezTo>
              </a:path>
            </a:pathLst>
          </a:cu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rot="5400000">
            <a:off x="4276241" y="4495800"/>
            <a:ext cx="905358" cy="905359"/>
          </a:xfrm>
          <a:custGeom>
            <a:avLst/>
            <a:gdLst>
              <a:gd name="connsiteX0" fmla="*/ 19987 w 905358"/>
              <a:gd name="connsiteY0" fmla="*/ 0 h 905359"/>
              <a:gd name="connsiteX1" fmla="*/ 34501 w 905358"/>
              <a:gd name="connsiteY1" fmla="*/ 566058 h 905359"/>
              <a:gd name="connsiteX2" fmla="*/ 339301 w 905358"/>
              <a:gd name="connsiteY2" fmla="*/ 870858 h 905359"/>
              <a:gd name="connsiteX3" fmla="*/ 905358 w 905358"/>
              <a:gd name="connsiteY3" fmla="*/ 885372 h 905359"/>
            </a:gdLst>
            <a:ahLst/>
            <a:cxnLst>
              <a:cxn ang="0">
                <a:pos x="connsiteX0" y="connsiteY0"/>
              </a:cxn>
              <a:cxn ang="0">
                <a:pos x="connsiteX1" y="connsiteY1"/>
              </a:cxn>
              <a:cxn ang="0">
                <a:pos x="connsiteX2" y="connsiteY2"/>
              </a:cxn>
              <a:cxn ang="0">
                <a:pos x="connsiteX3" y="connsiteY3"/>
              </a:cxn>
            </a:cxnLst>
            <a:rect l="l" t="t" r="r" b="b"/>
            <a:pathLst>
              <a:path w="905358" h="905359">
                <a:moveTo>
                  <a:pt x="19987" y="0"/>
                </a:moveTo>
                <a:cubicBezTo>
                  <a:pt x="634" y="210457"/>
                  <a:pt x="-18718" y="420915"/>
                  <a:pt x="34501" y="566058"/>
                </a:cubicBezTo>
                <a:cubicBezTo>
                  <a:pt x="87720" y="711201"/>
                  <a:pt x="194158" y="817639"/>
                  <a:pt x="339301" y="870858"/>
                </a:cubicBezTo>
                <a:cubicBezTo>
                  <a:pt x="484444" y="924077"/>
                  <a:pt x="694901" y="904724"/>
                  <a:pt x="905358" y="885372"/>
                </a:cubicBezTo>
              </a:path>
            </a:pathLst>
          </a:cu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rot="10800000">
            <a:off x="1417734" y="4495800"/>
            <a:ext cx="905358" cy="905359"/>
          </a:xfrm>
          <a:custGeom>
            <a:avLst/>
            <a:gdLst>
              <a:gd name="connsiteX0" fmla="*/ 19987 w 905358"/>
              <a:gd name="connsiteY0" fmla="*/ 0 h 905359"/>
              <a:gd name="connsiteX1" fmla="*/ 34501 w 905358"/>
              <a:gd name="connsiteY1" fmla="*/ 566058 h 905359"/>
              <a:gd name="connsiteX2" fmla="*/ 339301 w 905358"/>
              <a:gd name="connsiteY2" fmla="*/ 870858 h 905359"/>
              <a:gd name="connsiteX3" fmla="*/ 905358 w 905358"/>
              <a:gd name="connsiteY3" fmla="*/ 885372 h 905359"/>
            </a:gdLst>
            <a:ahLst/>
            <a:cxnLst>
              <a:cxn ang="0">
                <a:pos x="connsiteX0" y="connsiteY0"/>
              </a:cxn>
              <a:cxn ang="0">
                <a:pos x="connsiteX1" y="connsiteY1"/>
              </a:cxn>
              <a:cxn ang="0">
                <a:pos x="connsiteX2" y="connsiteY2"/>
              </a:cxn>
              <a:cxn ang="0">
                <a:pos x="connsiteX3" y="connsiteY3"/>
              </a:cxn>
            </a:cxnLst>
            <a:rect l="l" t="t" r="r" b="b"/>
            <a:pathLst>
              <a:path w="905358" h="905359">
                <a:moveTo>
                  <a:pt x="19987" y="0"/>
                </a:moveTo>
                <a:cubicBezTo>
                  <a:pt x="634" y="210457"/>
                  <a:pt x="-18718" y="420915"/>
                  <a:pt x="34501" y="566058"/>
                </a:cubicBezTo>
                <a:cubicBezTo>
                  <a:pt x="87720" y="711201"/>
                  <a:pt x="194158" y="817639"/>
                  <a:pt x="339301" y="870858"/>
                </a:cubicBezTo>
                <a:cubicBezTo>
                  <a:pt x="484444" y="924077"/>
                  <a:pt x="694901" y="904724"/>
                  <a:pt x="905358" y="885372"/>
                </a:cubicBezTo>
              </a:path>
            </a:pathLst>
          </a:cu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rot="16200000">
            <a:off x="1430319" y="1698171"/>
            <a:ext cx="905358" cy="905359"/>
          </a:xfrm>
          <a:custGeom>
            <a:avLst/>
            <a:gdLst>
              <a:gd name="connsiteX0" fmla="*/ 19987 w 905358"/>
              <a:gd name="connsiteY0" fmla="*/ 0 h 905359"/>
              <a:gd name="connsiteX1" fmla="*/ 34501 w 905358"/>
              <a:gd name="connsiteY1" fmla="*/ 566058 h 905359"/>
              <a:gd name="connsiteX2" fmla="*/ 339301 w 905358"/>
              <a:gd name="connsiteY2" fmla="*/ 870858 h 905359"/>
              <a:gd name="connsiteX3" fmla="*/ 905358 w 905358"/>
              <a:gd name="connsiteY3" fmla="*/ 885372 h 905359"/>
            </a:gdLst>
            <a:ahLst/>
            <a:cxnLst>
              <a:cxn ang="0">
                <a:pos x="connsiteX0" y="connsiteY0"/>
              </a:cxn>
              <a:cxn ang="0">
                <a:pos x="connsiteX1" y="connsiteY1"/>
              </a:cxn>
              <a:cxn ang="0">
                <a:pos x="connsiteX2" y="connsiteY2"/>
              </a:cxn>
              <a:cxn ang="0">
                <a:pos x="connsiteX3" y="connsiteY3"/>
              </a:cxn>
            </a:cxnLst>
            <a:rect l="l" t="t" r="r" b="b"/>
            <a:pathLst>
              <a:path w="905358" h="905359">
                <a:moveTo>
                  <a:pt x="19987" y="0"/>
                </a:moveTo>
                <a:cubicBezTo>
                  <a:pt x="634" y="210457"/>
                  <a:pt x="-18718" y="420915"/>
                  <a:pt x="34501" y="566058"/>
                </a:cubicBezTo>
                <a:cubicBezTo>
                  <a:pt x="87720" y="711201"/>
                  <a:pt x="194158" y="817639"/>
                  <a:pt x="339301" y="870858"/>
                </a:cubicBezTo>
                <a:cubicBezTo>
                  <a:pt x="484444" y="924077"/>
                  <a:pt x="694901" y="904724"/>
                  <a:pt x="905358" y="885372"/>
                </a:cubicBezTo>
              </a:path>
            </a:pathLst>
          </a:cu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620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0" grpId="0"/>
      <p:bldP spid="41" grpId="0" animBg="1"/>
      <p:bldP spid="2" grpId="0" animBg="1"/>
      <p:bldP spid="47" grpId="0" animBg="1"/>
      <p:bldP spid="48" grpId="0" animBg="1"/>
      <p:bldP spid="4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Optimizing Boolean Functions</a:t>
            </a:r>
          </a:p>
        </p:txBody>
      </p:sp>
      <p:sp>
        <p:nvSpPr>
          <p:cNvPr id="6147" name="Rectangle 3"/>
          <p:cNvSpPr>
            <a:spLocks noGrp="1" noChangeArrowheads="1"/>
          </p:cNvSpPr>
          <p:nvPr>
            <p:ph type="body" idx="1"/>
          </p:nvPr>
        </p:nvSpPr>
        <p:spPr/>
        <p:txBody>
          <a:bodyPr/>
          <a:lstStyle/>
          <a:p>
            <a:pPr eaLnBrk="1" hangingPunct="1"/>
            <a:r>
              <a:rPr lang="en-US" dirty="0" smtClean="0"/>
              <a:t>Optimization by algebraic manipulation can create an optimal implementation, but…</a:t>
            </a:r>
          </a:p>
          <a:p>
            <a:pPr lvl="1" eaLnBrk="1" hangingPunct="1"/>
            <a:r>
              <a:rPr lang="en-US" dirty="0" smtClean="0"/>
              <a:t>There is no set procedure for how to proceed</a:t>
            </a:r>
          </a:p>
          <a:p>
            <a:pPr lvl="1" eaLnBrk="1" hangingPunct="1"/>
            <a:r>
              <a:rPr lang="en-US" dirty="0" smtClean="0"/>
              <a:t>Can be difficult to see when “optimal” is achieved</a:t>
            </a:r>
          </a:p>
          <a:p>
            <a:pPr eaLnBrk="1" hangingPunct="1"/>
            <a:r>
              <a:rPr lang="en-US" dirty="0" err="1" smtClean="0"/>
              <a:t>Karnaugh</a:t>
            </a:r>
            <a:r>
              <a:rPr lang="en-US" dirty="0" smtClean="0"/>
              <a:t> Maps (aka “K-maps”)</a:t>
            </a:r>
          </a:p>
          <a:p>
            <a:pPr lvl="1" eaLnBrk="1" hangingPunct="1"/>
            <a:r>
              <a:rPr lang="en-US" dirty="0" smtClean="0"/>
              <a:t>Visual Boolean function representation</a:t>
            </a:r>
          </a:p>
          <a:p>
            <a:pPr lvl="1" eaLnBrk="1" hangingPunct="1"/>
            <a:r>
              <a:rPr lang="en-US" dirty="0" smtClean="0"/>
              <a:t>Allows for a systematic optimization</a:t>
            </a:r>
          </a:p>
          <a:p>
            <a:pPr lvl="1" eaLnBrk="1" hangingPunct="1"/>
            <a:r>
              <a:rPr lang="en-US" dirty="0" smtClean="0"/>
              <a:t>Same info as a truth table, but different organization</a:t>
            </a:r>
          </a:p>
          <a:p>
            <a:pPr lvl="1" eaLnBrk="1" hangingPunct="1"/>
            <a:r>
              <a:rPr lang="en-US" dirty="0" smtClean="0"/>
              <a:t>Really applying Boolean Algebra simplification!</a:t>
            </a:r>
          </a:p>
          <a:p>
            <a:pPr eaLnBrk="1" hangingPunct="1"/>
            <a:r>
              <a:rPr lang="en-US" dirty="0" smtClean="0"/>
              <a:t>We will use K-maps for functions of up to 4 variables, after that it gets difficult to visualize…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4000" dirty="0" smtClean="0"/>
              <a:t>Why Not More Than Four Variables?</a:t>
            </a:r>
          </a:p>
        </p:txBody>
      </p:sp>
      <p:sp>
        <p:nvSpPr>
          <p:cNvPr id="13315" name="Rectangle 3"/>
          <p:cNvSpPr>
            <a:spLocks noGrp="1" noChangeArrowheads="1"/>
          </p:cNvSpPr>
          <p:nvPr>
            <p:ph idx="1"/>
          </p:nvPr>
        </p:nvSpPr>
        <p:spPr>
          <a:xfrm>
            <a:off x="533400" y="1066800"/>
            <a:ext cx="3810000" cy="5762625"/>
          </a:xfrm>
        </p:spPr>
        <p:txBody>
          <a:bodyPr/>
          <a:lstStyle/>
          <a:p>
            <a:r>
              <a:rPr lang="en-US" sz="2400" dirty="0" smtClean="0"/>
              <a:t>Too hard to visualize in 3 or more dimensions</a:t>
            </a:r>
          </a:p>
          <a:p>
            <a:r>
              <a:rPr lang="en-US" sz="2400" dirty="0" smtClean="0"/>
              <a:t>Systematic approach: “Tabular Methods”</a:t>
            </a:r>
          </a:p>
          <a:p>
            <a:pPr lvl="1"/>
            <a:r>
              <a:rPr lang="en-US" sz="2000" dirty="0" smtClean="0"/>
              <a:t>Used in computer programs</a:t>
            </a:r>
          </a:p>
          <a:p>
            <a:r>
              <a:rPr lang="en-US" sz="2400" dirty="0" smtClean="0"/>
              <a:t>Why K-Maps at all?</a:t>
            </a:r>
          </a:p>
          <a:p>
            <a:pPr lvl="1"/>
            <a:r>
              <a:rPr lang="en-US" sz="2000" dirty="0" smtClean="0"/>
              <a:t>Faster for quick optimizations</a:t>
            </a:r>
          </a:p>
          <a:p>
            <a:pPr lvl="1"/>
            <a:r>
              <a:rPr lang="en-US" sz="2000" dirty="0" smtClean="0"/>
              <a:t>Understand</a:t>
            </a:r>
            <a:br>
              <a:rPr lang="en-US" sz="2000" dirty="0" smtClean="0"/>
            </a:br>
            <a:r>
              <a:rPr lang="en-US" sz="2000" dirty="0" smtClean="0"/>
              <a:t>Boolean</a:t>
            </a:r>
            <a:r>
              <a:rPr lang="en-US" sz="2000" dirty="0"/>
              <a:t> </a:t>
            </a:r>
            <a:r>
              <a:rPr lang="en-US" sz="2000" dirty="0" smtClean="0"/>
              <a:t>logic and</a:t>
            </a:r>
            <a:br>
              <a:rPr lang="en-US" sz="2000" dirty="0" smtClean="0"/>
            </a:br>
            <a:r>
              <a:rPr lang="en-US" sz="2000" dirty="0" smtClean="0"/>
              <a:t>HW design</a:t>
            </a:r>
          </a:p>
          <a:p>
            <a:pPr lvl="1"/>
            <a:r>
              <a:rPr lang="en-US" sz="2000" dirty="0" smtClean="0"/>
              <a:t>Design with</a:t>
            </a:r>
            <a:br>
              <a:rPr lang="en-US" sz="2000" dirty="0" smtClean="0"/>
            </a:br>
            <a:r>
              <a:rPr lang="en-US" sz="2000" dirty="0" smtClean="0"/>
              <a:t>simplification</a:t>
            </a:r>
            <a:br>
              <a:rPr lang="en-US" sz="2000" dirty="0" smtClean="0"/>
            </a:br>
            <a:r>
              <a:rPr lang="en-US" sz="2000" dirty="0" smtClean="0"/>
              <a:t>in mind</a:t>
            </a:r>
          </a:p>
        </p:txBody>
      </p:sp>
      <p:sp>
        <p:nvSpPr>
          <p:cNvPr id="13317" name="Text Box 5"/>
          <p:cNvSpPr txBox="1">
            <a:spLocks noChangeArrowheads="1"/>
          </p:cNvSpPr>
          <p:nvPr/>
        </p:nvSpPr>
        <p:spPr bwMode="auto">
          <a:xfrm>
            <a:off x="4814697" y="1092533"/>
            <a:ext cx="3781805" cy="46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lnSpc>
                <a:spcPct val="86000"/>
              </a:lnSpc>
              <a:buClr>
                <a:srgbClr val="40458C"/>
              </a:buClr>
              <a:buSzPct val="100000"/>
              <a:buFont typeface="Times New Roman" pitchFamily="18" charset="0"/>
              <a:buNone/>
            </a:pPr>
            <a:r>
              <a:rPr lang="en-US" sz="2800" b="1" u="sng" dirty="0">
                <a:solidFill>
                  <a:srgbClr val="0070C0"/>
                </a:solidFill>
                <a:latin typeface="Tahoma" pitchFamily="34" charset="0"/>
              </a:rPr>
              <a:t>Six-Variable </a:t>
            </a:r>
            <a:r>
              <a:rPr lang="en-US" sz="2800" b="1" u="sng" dirty="0" smtClean="0">
                <a:solidFill>
                  <a:srgbClr val="0070C0"/>
                </a:solidFill>
                <a:latin typeface="Tahoma" pitchFamily="34" charset="0"/>
              </a:rPr>
              <a:t>K-Map</a:t>
            </a:r>
            <a:r>
              <a:rPr lang="en-US" sz="2800" b="1" dirty="0" smtClean="0">
                <a:solidFill>
                  <a:srgbClr val="0070C0"/>
                </a:solidFill>
                <a:latin typeface="Tahoma" pitchFamily="34" charset="0"/>
              </a:rPr>
              <a:t>:</a:t>
            </a:r>
            <a:endParaRPr lang="en-US" sz="2800" b="1" dirty="0">
              <a:solidFill>
                <a:srgbClr val="0070C0"/>
              </a:solidFill>
              <a:latin typeface="Tahoma" pitchFamily="34" charset="0"/>
            </a:endParaRPr>
          </a:p>
        </p:txBody>
      </p:sp>
      <p:graphicFrame>
        <p:nvGraphicFramePr>
          <p:cNvPr id="11" name="Object 10"/>
          <p:cNvGraphicFramePr>
            <a:graphicFrameLocks noGrp="1" noChangeAspect="1"/>
          </p:cNvGraphicFramePr>
          <p:nvPr>
            <p:extLst>
              <p:ext uri="{D42A27DB-BD31-4B8C-83A1-F6EECF244321}">
                <p14:modId xmlns:p14="http://schemas.microsoft.com/office/powerpoint/2010/main" val="1402710241"/>
              </p:ext>
            </p:extLst>
          </p:nvPr>
        </p:nvGraphicFramePr>
        <p:xfrm>
          <a:off x="3371850" y="1581150"/>
          <a:ext cx="5695950" cy="5200650"/>
        </p:xfrm>
        <a:graphic>
          <a:graphicData uri="http://schemas.openxmlformats.org/presentationml/2006/ole">
            <mc:AlternateContent xmlns:mc="http://schemas.openxmlformats.org/markup-compatibility/2006">
              <mc:Choice xmlns:v="urn:schemas-microsoft-com:vml" Requires="v">
                <p:oleObj spid="_x0000_s13468" name="Visio" r:id="rId4" imgW="5696712" imgH="5200294" progId="Visio.Drawing.11">
                  <p:embed/>
                </p:oleObj>
              </mc:Choice>
              <mc:Fallback>
                <p:oleObj name="Visio" r:id="rId4" imgW="5696712" imgH="5200294" progId="Visio.Drawing.11">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1850" y="1581150"/>
                        <a:ext cx="5695950" cy="52006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ctrTitle"/>
          </p:nvPr>
        </p:nvSpPr>
        <p:spPr/>
        <p:txBody>
          <a:bodyPr/>
          <a:lstStyle/>
          <a:p>
            <a:r>
              <a:rPr lang="en-GB" smtClean="0"/>
              <a:t>ECE 352</a:t>
            </a:r>
            <a:br>
              <a:rPr lang="en-GB" smtClean="0"/>
            </a:br>
            <a:r>
              <a:rPr lang="en-GB" smtClean="0"/>
              <a:t>Digital System Fundamentals</a:t>
            </a:r>
          </a:p>
        </p:txBody>
      </p:sp>
      <p:sp>
        <p:nvSpPr>
          <p:cNvPr id="4099" name="Rectangle 8"/>
          <p:cNvSpPr>
            <a:spLocks noGrp="1" noChangeArrowheads="1"/>
          </p:cNvSpPr>
          <p:nvPr>
            <p:ph type="subTitle" idx="1"/>
          </p:nvPr>
        </p:nvSpPr>
        <p:spPr/>
        <p:txBody>
          <a:bodyPr/>
          <a:lstStyle/>
          <a:p>
            <a:r>
              <a:rPr lang="en-US" dirty="0" smtClean="0"/>
              <a:t>Introduction to K-Maps</a:t>
            </a:r>
          </a:p>
        </p:txBody>
      </p:sp>
    </p:spTree>
    <p:extLst>
      <p:ext uri="{BB962C8B-B14F-4D97-AF65-F5344CB8AC3E}">
        <p14:creationId xmlns:p14="http://schemas.microsoft.com/office/powerpoint/2010/main" val="12165750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Idea of K-Maps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Rearrange truth tables so we can more easily identify which </a:t>
                </a:r>
                <a:r>
                  <a:rPr lang="en-US" dirty="0" err="1" smtClean="0"/>
                  <a:t>minterms</a:t>
                </a:r>
                <a:r>
                  <a:rPr lang="en-US" dirty="0" smtClean="0"/>
                  <a:t> can be combined (factored) to eliminate one or more literals</a:t>
                </a:r>
              </a:p>
              <a:p>
                <a:pPr lvl="1"/>
                <a:r>
                  <a:rPr lang="en-US" dirty="0" smtClean="0"/>
                  <a:t>Also makes it easy to identify when a </a:t>
                </a:r>
                <a:r>
                  <a:rPr lang="en-US" dirty="0" err="1" smtClean="0"/>
                  <a:t>minterm</a:t>
                </a:r>
                <a:r>
                  <a:rPr lang="en-US" dirty="0" smtClean="0"/>
                  <a:t> should be replicated to use in multiple factoring operations</a:t>
                </a:r>
              </a:p>
              <a:p>
                <a:pPr lvl="1"/>
                <a:endParaRPr lang="en-US" dirty="0"/>
              </a:p>
              <a:p>
                <a:r>
                  <a:rPr lang="en-US" dirty="0" smtClean="0"/>
                  <a:t>Similar to applying the following sequences of Boolean algebra transformations:</a:t>
                </a:r>
              </a:p>
              <a:p>
                <a:pPr marL="457200" lvl="1" indent="0">
                  <a:buNone/>
                </a:pPr>
                <a14:m>
                  <m:oMath xmlns:m="http://schemas.openxmlformats.org/officeDocument/2006/math">
                    <m:r>
                      <m:rPr>
                        <m:nor/>
                      </m:rPr>
                      <a:rPr lang="en-US" sz="2600" b="0" i="0" smtClean="0"/>
                      <m:t>F</m:t>
                    </m:r>
                    <m:r>
                      <m:rPr>
                        <m:nor/>
                      </m:rPr>
                      <a:rPr lang="en-US" sz="2600" b="0" i="0" smtClean="0"/>
                      <m:t> = </m:t>
                    </m:r>
                    <m:r>
                      <m:rPr>
                        <m:nor/>
                      </m:rPr>
                      <a:rPr lang="en-US" sz="2600" b="0" i="0" smtClean="0"/>
                      <m:t>ABC</m:t>
                    </m:r>
                    <m:r>
                      <m:rPr>
                        <m:nor/>
                      </m:rPr>
                      <a:rPr lang="en-US" sz="2600" b="0" i="0" smtClean="0"/>
                      <m:t> + </m:t>
                    </m:r>
                    <m:r>
                      <m:rPr>
                        <m:nor/>
                      </m:rPr>
                      <a:rPr lang="en-US" sz="2600" b="0" i="0" smtClean="0"/>
                      <m:t>A</m:t>
                    </m:r>
                    <m:acc>
                      <m:accPr>
                        <m:chr m:val="̅"/>
                        <m:ctrlPr>
                          <a:rPr lang="en-US" sz="2600" b="0" i="1" smtClean="0">
                            <a:latin typeface="Cambria Math"/>
                          </a:rPr>
                        </m:ctrlPr>
                      </m:accPr>
                      <m:e>
                        <m:r>
                          <m:rPr>
                            <m:nor/>
                          </m:rPr>
                          <a:rPr lang="en-US" sz="2600" b="0" i="0" smtClean="0"/>
                          <m:t>B</m:t>
                        </m:r>
                      </m:e>
                    </m:acc>
                    <m:r>
                      <m:rPr>
                        <m:nor/>
                      </m:rPr>
                      <a:rPr lang="en-US" sz="2600" b="0" i="0" smtClean="0"/>
                      <m:t>C</m:t>
                    </m:r>
                  </m:oMath>
                </a14:m>
                <a:r>
                  <a:rPr lang="en-US" sz="2600" b="0" dirty="0" smtClean="0"/>
                  <a:t>		Y = </a:t>
                </a:r>
                <a14:m>
                  <m:oMath xmlns:m="http://schemas.openxmlformats.org/officeDocument/2006/math">
                    <m:bar>
                      <m:barPr>
                        <m:pos m:val="top"/>
                        <m:ctrlPr>
                          <a:rPr lang="en-US" sz="2600" i="1">
                            <a:latin typeface="Cambria Math"/>
                          </a:rPr>
                        </m:ctrlPr>
                      </m:barPr>
                      <m:e>
                        <m:r>
                          <m:rPr>
                            <m:nor/>
                          </m:rPr>
                          <a:rPr lang="en-US" sz="2600" b="0" i="0" smtClean="0"/>
                          <m:t>L</m:t>
                        </m:r>
                      </m:e>
                    </m:bar>
                  </m:oMath>
                </a14:m>
                <a:r>
                  <a:rPr lang="en-US" sz="2600" dirty="0" smtClean="0"/>
                  <a:t>M + L</a:t>
                </a:r>
                <a14:m>
                  <m:oMath xmlns:m="http://schemas.openxmlformats.org/officeDocument/2006/math">
                    <m:bar>
                      <m:barPr>
                        <m:pos m:val="top"/>
                        <m:ctrlPr>
                          <a:rPr lang="en-US" sz="2600" i="1">
                            <a:latin typeface="Cambria Math"/>
                          </a:rPr>
                        </m:ctrlPr>
                      </m:barPr>
                      <m:e>
                        <m:r>
                          <m:rPr>
                            <m:nor/>
                          </m:rPr>
                          <a:rPr lang="en-US" sz="2600" b="0" i="0" smtClean="0"/>
                          <m:t>M</m:t>
                        </m:r>
                      </m:e>
                    </m:bar>
                  </m:oMath>
                </a14:m>
                <a:r>
                  <a:rPr lang="en-US" sz="2600" dirty="0" smtClean="0"/>
                  <a:t> + LM</a:t>
                </a:r>
                <a:endParaRPr lang="en-US" sz="2600" b="0" dirty="0" smtClean="0"/>
              </a:p>
              <a:p>
                <a:pPr marL="457200" lvl="1" indent="0">
                  <a:buNone/>
                </a:pPr>
                <a:r>
                  <a:rPr lang="en-US" sz="2600" b="0" dirty="0" smtClean="0"/>
                  <a:t>   = </a:t>
                </a:r>
                <a14:m>
                  <m:oMath xmlns:m="http://schemas.openxmlformats.org/officeDocument/2006/math">
                    <m:r>
                      <m:rPr>
                        <m:nor/>
                      </m:rPr>
                      <a:rPr lang="en-US" sz="2600" b="0" i="0" smtClean="0"/>
                      <m:t>AC</m:t>
                    </m:r>
                    <m:r>
                      <m:rPr>
                        <m:nor/>
                      </m:rPr>
                      <a:rPr lang="en-US" sz="2600" b="0" i="0" smtClean="0"/>
                      <m:t>(</m:t>
                    </m:r>
                    <m:r>
                      <m:rPr>
                        <m:nor/>
                      </m:rPr>
                      <a:rPr lang="en-US" sz="2600" b="0" i="0" smtClean="0"/>
                      <m:t>B</m:t>
                    </m:r>
                    <m:r>
                      <m:rPr>
                        <m:nor/>
                      </m:rPr>
                      <a:rPr lang="en-US" sz="2600" b="0" i="0" smtClean="0"/>
                      <m:t> +</m:t>
                    </m:r>
                    <m:acc>
                      <m:accPr>
                        <m:chr m:val="̅"/>
                        <m:ctrlPr>
                          <a:rPr lang="en-US" sz="2600" b="0" i="1" smtClean="0">
                            <a:latin typeface="Cambria Math"/>
                          </a:rPr>
                        </m:ctrlPr>
                      </m:accPr>
                      <m:e>
                        <m:r>
                          <a:rPr lang="en-US" sz="2600" b="0" i="1" smtClean="0">
                            <a:latin typeface="Cambria Math" panose="02040503050406030204" pitchFamily="18" charset="0"/>
                          </a:rPr>
                          <m:t> </m:t>
                        </m:r>
                        <m:r>
                          <m:rPr>
                            <m:nor/>
                          </m:rPr>
                          <a:rPr lang="en-US" sz="2600" b="0" i="0" smtClean="0"/>
                          <m:t>B</m:t>
                        </m:r>
                      </m:e>
                    </m:acc>
                    <m:r>
                      <m:rPr>
                        <m:nor/>
                      </m:rPr>
                      <a:rPr lang="en-US" sz="2600" b="0" i="0" smtClean="0"/>
                      <m:t>)</m:t>
                    </m:r>
                  </m:oMath>
                </a14:m>
                <a:r>
                  <a:rPr lang="en-US" sz="2600" b="0" dirty="0" smtClean="0"/>
                  <a:t>		   </a:t>
                </a:r>
                <a:r>
                  <a:rPr lang="en-US" sz="2600" dirty="0"/>
                  <a:t>= (</a:t>
                </a:r>
                <a14:m>
                  <m:oMath xmlns:m="http://schemas.openxmlformats.org/officeDocument/2006/math">
                    <m:bar>
                      <m:barPr>
                        <m:pos m:val="top"/>
                        <m:ctrlPr>
                          <a:rPr lang="en-US" sz="2600" i="1">
                            <a:latin typeface="Cambria Math"/>
                          </a:rPr>
                        </m:ctrlPr>
                      </m:barPr>
                      <m:e>
                        <m:r>
                          <m:rPr>
                            <m:nor/>
                          </m:rPr>
                          <a:rPr lang="en-US" sz="2600"/>
                          <m:t>L</m:t>
                        </m:r>
                      </m:e>
                    </m:bar>
                  </m:oMath>
                </a14:m>
                <a:r>
                  <a:rPr lang="en-US" sz="2600" dirty="0"/>
                  <a:t>M + </a:t>
                </a:r>
                <a:r>
                  <a:rPr lang="en-US" sz="2600" dirty="0" smtClean="0"/>
                  <a:t>LM) + (L</a:t>
                </a:r>
                <a14:m>
                  <m:oMath xmlns:m="http://schemas.openxmlformats.org/officeDocument/2006/math">
                    <m:bar>
                      <m:barPr>
                        <m:pos m:val="top"/>
                        <m:ctrlPr>
                          <a:rPr lang="en-US" sz="2600" i="1">
                            <a:latin typeface="Cambria Math"/>
                          </a:rPr>
                        </m:ctrlPr>
                      </m:barPr>
                      <m:e>
                        <m:r>
                          <m:rPr>
                            <m:nor/>
                          </m:rPr>
                          <a:rPr lang="en-US" sz="2600"/>
                          <m:t>M</m:t>
                        </m:r>
                      </m:e>
                    </m:bar>
                  </m:oMath>
                </a14:m>
                <a:r>
                  <a:rPr lang="en-US" sz="2600" dirty="0"/>
                  <a:t> + </a:t>
                </a:r>
                <a:r>
                  <a:rPr lang="en-US" sz="2600" dirty="0" smtClean="0"/>
                  <a:t>LM)</a:t>
                </a:r>
                <a:endParaRPr lang="en-US" sz="2600" b="0" dirty="0" smtClean="0"/>
              </a:p>
              <a:p>
                <a:pPr marL="457200" lvl="1" indent="0">
                  <a:buNone/>
                </a:pPr>
                <a:r>
                  <a:rPr lang="en-US" sz="2600" dirty="0" smtClean="0"/>
                  <a:t>   = AC ∙ 1		   = M(L + </a:t>
                </a:r>
                <a14:m>
                  <m:oMath xmlns:m="http://schemas.openxmlformats.org/officeDocument/2006/math">
                    <m:bar>
                      <m:barPr>
                        <m:pos m:val="top"/>
                        <m:ctrlPr>
                          <a:rPr lang="en-US" sz="2600" i="1">
                            <a:latin typeface="Cambria Math"/>
                          </a:rPr>
                        </m:ctrlPr>
                      </m:barPr>
                      <m:e>
                        <m:r>
                          <m:rPr>
                            <m:nor/>
                          </m:rPr>
                          <a:rPr lang="en-US" sz="2600" b="0" i="0" smtClean="0"/>
                          <m:t>L</m:t>
                        </m:r>
                      </m:e>
                    </m:bar>
                  </m:oMath>
                </a14:m>
                <a:r>
                  <a:rPr lang="en-US" sz="2600" dirty="0" smtClean="0"/>
                  <a:t>) + L(</a:t>
                </a:r>
                <a14:m>
                  <m:oMath xmlns:m="http://schemas.openxmlformats.org/officeDocument/2006/math">
                    <m:bar>
                      <m:barPr>
                        <m:pos m:val="top"/>
                        <m:ctrlPr>
                          <a:rPr lang="en-US" sz="2600" i="1">
                            <a:latin typeface="Cambria Math"/>
                          </a:rPr>
                        </m:ctrlPr>
                      </m:barPr>
                      <m:e>
                        <m:r>
                          <m:rPr>
                            <m:nor/>
                          </m:rPr>
                          <a:rPr lang="en-US" sz="2600" b="0" i="0" smtClean="0"/>
                          <m:t>M</m:t>
                        </m:r>
                      </m:e>
                    </m:bar>
                  </m:oMath>
                </a14:m>
                <a:r>
                  <a:rPr lang="en-US" sz="2600" dirty="0" smtClean="0"/>
                  <a:t> + M)</a:t>
                </a:r>
              </a:p>
              <a:p>
                <a:pPr marL="457200" lvl="1" indent="0">
                  <a:buNone/>
                </a:pPr>
                <a:r>
                  <a:rPr lang="en-US" sz="2600" b="0" dirty="0"/>
                  <a:t> </a:t>
                </a:r>
                <a:r>
                  <a:rPr lang="en-US" sz="2600" b="0" dirty="0" smtClean="0"/>
                  <a:t>  = AC			   = M + L = L + 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00" t="-1058" b="-1376"/>
                </a:stretch>
              </a:blipFill>
            </p:spPr>
            <p:txBody>
              <a:bodyPr/>
              <a:lstStyle/>
              <a:p>
                <a:r>
                  <a:rPr lang="en-US">
                    <a:noFill/>
                  </a:rPr>
                  <a:t> </a:t>
                </a:r>
              </a:p>
            </p:txBody>
          </p:sp>
        </mc:Fallback>
      </mc:AlternateContent>
    </p:spTree>
    <p:extLst>
      <p:ext uri="{BB962C8B-B14F-4D97-AF65-F5344CB8AC3E}">
        <p14:creationId xmlns:p14="http://schemas.microsoft.com/office/powerpoint/2010/main" val="40794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Two-Variable K-Maps</a:t>
            </a:r>
          </a:p>
        </p:txBody>
      </p:sp>
      <p:sp>
        <p:nvSpPr>
          <p:cNvPr id="7171" name="Rectangle 3"/>
          <p:cNvSpPr>
            <a:spLocks noGrp="1" noChangeArrowheads="1"/>
          </p:cNvSpPr>
          <p:nvPr>
            <p:ph type="body" idx="1"/>
          </p:nvPr>
        </p:nvSpPr>
        <p:spPr/>
        <p:txBody>
          <a:bodyPr/>
          <a:lstStyle/>
          <a:p>
            <a:pPr eaLnBrk="1" hangingPunct="1"/>
            <a:r>
              <a:rPr lang="en-US" dirty="0" smtClean="0"/>
              <a:t>A two-variable function has 4 </a:t>
            </a:r>
            <a:r>
              <a:rPr lang="en-US" dirty="0" err="1" smtClean="0"/>
              <a:t>minterms</a:t>
            </a:r>
            <a:r>
              <a:rPr lang="en-US" dirty="0" smtClean="0"/>
              <a:t>, so a two-variable K-map has four squares</a:t>
            </a:r>
          </a:p>
          <a:p>
            <a:pPr eaLnBrk="1" hangingPunct="1"/>
            <a:r>
              <a:rPr lang="en-US" dirty="0" smtClean="0"/>
              <a:t>The key to K-maps:</a:t>
            </a:r>
          </a:p>
          <a:p>
            <a:pPr lvl="1" eaLnBrk="1" hangingPunct="1"/>
            <a:r>
              <a:rPr lang="en-US" dirty="0" smtClean="0"/>
              <a:t>Adjacent squares represent </a:t>
            </a:r>
            <a:r>
              <a:rPr lang="en-US" dirty="0" err="1" smtClean="0"/>
              <a:t>minterms</a:t>
            </a:r>
            <a:r>
              <a:rPr lang="en-US" dirty="0" smtClean="0"/>
              <a:t> that can be combined to “drop” a literal</a:t>
            </a:r>
          </a:p>
        </p:txBody>
      </p:sp>
      <p:grpSp>
        <p:nvGrpSpPr>
          <p:cNvPr id="2" name="Group 1"/>
          <p:cNvGrpSpPr/>
          <p:nvPr/>
        </p:nvGrpSpPr>
        <p:grpSpPr>
          <a:xfrm>
            <a:off x="4998595" y="3657600"/>
            <a:ext cx="2514600" cy="2366665"/>
            <a:chOff x="4998595" y="3657600"/>
            <a:chExt cx="2514600" cy="2366665"/>
          </a:xfrm>
        </p:grpSpPr>
        <p:cxnSp>
          <p:nvCxnSpPr>
            <p:cNvPr id="9" name="Straight Connector 8"/>
            <p:cNvCxnSpPr/>
            <p:nvPr/>
          </p:nvCxnSpPr>
          <p:spPr>
            <a:xfrm flipH="1" flipV="1">
              <a:off x="5303395" y="3738265"/>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Rectangle 6"/>
                <p:cNvSpPr/>
                <p:nvPr/>
              </p:nvSpPr>
              <p:spPr>
                <a:xfrm>
                  <a:off x="5836795" y="4347865"/>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rPr>
                    <a:t> </a:t>
                  </a:r>
                  <a14:m>
                    <m:oMath xmlns:m="http://schemas.openxmlformats.org/officeDocument/2006/math">
                      <m:acc>
                        <m:accPr>
                          <m:chr m:val="̅"/>
                          <m:ctrlPr>
                            <a:rPr lang="en-US" sz="2400" i="1" smtClean="0">
                              <a:solidFill>
                                <a:schemeClr val="tx1"/>
                              </a:solidFill>
                              <a:latin typeface="Cambria Math"/>
                            </a:rPr>
                          </m:ctrlPr>
                        </m:accPr>
                        <m:e>
                          <m:r>
                            <m:rPr>
                              <m:nor/>
                            </m:rPr>
                            <a:rPr lang="en-US" sz="2400" i="0" smtClean="0">
                              <a:solidFill>
                                <a:schemeClr val="tx1"/>
                              </a:solidFill>
                              <a:latin typeface="Arial" pitchFamily="34" charset="0"/>
                              <a:cs typeface="Arial" pitchFamily="34" charset="0"/>
                            </a:rPr>
                            <m:t>X</m:t>
                          </m:r>
                        </m:e>
                      </m:acc>
                      <m:r>
                        <m:rPr>
                          <m:nor/>
                        </m:rPr>
                        <a:rPr lang="en-US" sz="2400" i="0" smtClean="0">
                          <a:solidFill>
                            <a:schemeClr val="tx1"/>
                          </a:solidFill>
                          <a:latin typeface="Arial" pitchFamily="34" charset="0"/>
                          <a:cs typeface="Arial" pitchFamily="34" charset="0"/>
                        </a:rPr>
                        <m:t> </m:t>
                      </m:r>
                      <m:acc>
                        <m:accPr>
                          <m:chr m:val="̅"/>
                          <m:ctrlPr>
                            <a:rPr lang="en-US" sz="2400" i="1" smtClean="0">
                              <a:solidFill>
                                <a:schemeClr val="tx1"/>
                              </a:solidFill>
                              <a:latin typeface="Cambria Math"/>
                            </a:rPr>
                          </m:ctrlPr>
                        </m:accPr>
                        <m:e>
                          <m:r>
                            <m:rPr>
                              <m:nor/>
                            </m:rPr>
                            <a:rPr lang="en-US" sz="2400" i="0" smtClean="0">
                              <a:solidFill>
                                <a:schemeClr val="tx1"/>
                              </a:solidFill>
                              <a:latin typeface="Arial" pitchFamily="34" charset="0"/>
                              <a:cs typeface="Arial" pitchFamily="34" charset="0"/>
                            </a:rPr>
                            <m:t>Y</m:t>
                          </m:r>
                        </m:e>
                      </m:acc>
                    </m:oMath>
                  </a14:m>
                  <a:endParaRPr lang="en-US" sz="2400" dirty="0">
                    <a:solidFill>
                      <a:schemeClr val="tx1"/>
                    </a:solidFill>
                    <a:latin typeface="Arial" pitchFamily="34" charset="0"/>
                    <a:cs typeface="Arial"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5836795" y="4347865"/>
                  <a:ext cx="838200" cy="838200"/>
                </a:xfrm>
                <a:prstGeom prst="rect">
                  <a:avLst/>
                </a:prstGeom>
                <a:blipFill rotWithShape="0">
                  <a:blip r:embed="rId3"/>
                  <a:stretch>
                    <a:fillRect l="-2797"/>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674995" y="4347865"/>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rPr>
                    <a:t> </a:t>
                  </a:r>
                  <a14:m>
                    <m:oMath xmlns:m="http://schemas.openxmlformats.org/officeDocument/2006/math">
                      <m:acc>
                        <m:accPr>
                          <m:chr m:val="̅"/>
                          <m:ctrlPr>
                            <a:rPr lang="en-US" sz="2400" i="1" smtClean="0">
                              <a:solidFill>
                                <a:schemeClr val="tx1"/>
                              </a:solidFill>
                              <a:latin typeface="Cambria Math"/>
                            </a:rPr>
                          </m:ctrlPr>
                        </m:accPr>
                        <m:e>
                          <m:r>
                            <m:rPr>
                              <m:nor/>
                            </m:rPr>
                            <a:rPr lang="en-US" sz="2400" i="0" smtClean="0">
                              <a:solidFill>
                                <a:schemeClr val="tx1"/>
                              </a:solidFill>
                              <a:latin typeface="Arial" pitchFamily="34" charset="0"/>
                              <a:cs typeface="Arial" pitchFamily="34" charset="0"/>
                            </a:rPr>
                            <m:t>X</m:t>
                          </m:r>
                        </m:e>
                      </m:acc>
                      <m:r>
                        <m:rPr>
                          <m:nor/>
                        </m:rPr>
                        <a:rPr lang="en-US" sz="2400" i="0" smtClean="0">
                          <a:solidFill>
                            <a:schemeClr val="tx1"/>
                          </a:solidFill>
                          <a:latin typeface="Arial" pitchFamily="34" charset="0"/>
                          <a:cs typeface="Arial" pitchFamily="34" charset="0"/>
                        </a:rPr>
                        <m:t> </m:t>
                      </m:r>
                      <m:r>
                        <m:rPr>
                          <m:nor/>
                        </m:rPr>
                        <a:rPr lang="en-US" sz="2400" b="0" i="0" smtClean="0">
                          <a:solidFill>
                            <a:schemeClr val="tx1"/>
                          </a:solidFill>
                          <a:latin typeface="Arial" pitchFamily="34" charset="0"/>
                          <a:cs typeface="Arial" pitchFamily="34" charset="0"/>
                        </a:rPr>
                        <m:t>Y</m:t>
                      </m:r>
                    </m:oMath>
                  </a14:m>
                  <a:endParaRPr lang="en-US" sz="2400" dirty="0">
                    <a:solidFill>
                      <a:schemeClr val="tx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6674995" y="4347865"/>
                  <a:ext cx="838200" cy="838200"/>
                </a:xfrm>
                <a:prstGeom prst="rect">
                  <a:avLst/>
                </a:prstGeom>
                <a:blipFill rotWithShape="0">
                  <a:blip r:embed="rId4"/>
                  <a:stretch>
                    <a:fillRect l="-3521"/>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5836795" y="518606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b="0" dirty="0" smtClean="0">
                      <a:solidFill>
                        <a:schemeClr val="tx1"/>
                      </a:solidFill>
                      <a:cs typeface="Arial" pitchFamily="34" charset="0"/>
                    </a:rPr>
                    <a:t> </a:t>
                  </a:r>
                  <a14:m>
                    <m:oMath xmlns:m="http://schemas.openxmlformats.org/officeDocument/2006/math">
                      <m:r>
                        <m:rPr>
                          <m:nor/>
                        </m:rPr>
                        <a:rPr lang="en-US" sz="2400" b="0" i="0" smtClean="0">
                          <a:solidFill>
                            <a:schemeClr val="tx1"/>
                          </a:solidFill>
                          <a:latin typeface="Arial" pitchFamily="34" charset="0"/>
                          <a:cs typeface="Arial" pitchFamily="34" charset="0"/>
                        </a:rPr>
                        <m:t>X</m:t>
                      </m:r>
                      <m:r>
                        <m:rPr>
                          <m:nor/>
                        </m:rPr>
                        <a:rPr lang="en-US" sz="2400" i="0" smtClean="0">
                          <a:solidFill>
                            <a:schemeClr val="tx1"/>
                          </a:solidFill>
                          <a:latin typeface="Arial" pitchFamily="34" charset="0"/>
                          <a:cs typeface="Arial" pitchFamily="34" charset="0"/>
                        </a:rPr>
                        <m:t> </m:t>
                      </m:r>
                      <m:acc>
                        <m:accPr>
                          <m:chr m:val="̅"/>
                          <m:ctrlPr>
                            <a:rPr lang="en-US" sz="2400" i="1" smtClean="0">
                              <a:solidFill>
                                <a:schemeClr val="tx1"/>
                              </a:solidFill>
                              <a:latin typeface="Cambria Math"/>
                            </a:rPr>
                          </m:ctrlPr>
                        </m:accPr>
                        <m:e>
                          <m:r>
                            <m:rPr>
                              <m:nor/>
                            </m:rPr>
                            <a:rPr lang="en-US" sz="2400" i="0" smtClean="0">
                              <a:solidFill>
                                <a:schemeClr val="tx1"/>
                              </a:solidFill>
                              <a:latin typeface="Arial" pitchFamily="34" charset="0"/>
                              <a:cs typeface="Arial" pitchFamily="34" charset="0"/>
                            </a:rPr>
                            <m:t>Y</m:t>
                          </m:r>
                        </m:e>
                      </m:acc>
                    </m:oMath>
                  </a14:m>
                  <a:endParaRPr lang="en-US" sz="2400" dirty="0">
                    <a:solidFill>
                      <a:schemeClr val="tx1"/>
                    </a:solidFill>
                    <a:latin typeface="Arial" pitchFamily="34" charset="0"/>
                    <a:cs typeface="Arial" pitchFamily="34"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5836795" y="5186064"/>
                  <a:ext cx="838200" cy="838200"/>
                </a:xfrm>
                <a:prstGeom prst="rect">
                  <a:avLst/>
                </a:prstGeom>
                <a:blipFill rotWithShape="0">
                  <a:blip r:embed="rId5"/>
                  <a:stretch>
                    <a:fillRect l="-2797"/>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674995" y="5186065"/>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b="0" dirty="0" smtClean="0">
                      <a:solidFill>
                        <a:schemeClr val="tx1"/>
                      </a:solidFill>
                      <a:cs typeface="Arial" pitchFamily="34" charset="0"/>
                    </a:rPr>
                    <a:t> </a:t>
                  </a:r>
                  <a14:m>
                    <m:oMath xmlns:m="http://schemas.openxmlformats.org/officeDocument/2006/math">
                      <m:r>
                        <m:rPr>
                          <m:nor/>
                        </m:rPr>
                        <a:rPr lang="en-US" sz="2400" b="0" i="0" smtClean="0">
                          <a:solidFill>
                            <a:schemeClr val="tx1"/>
                          </a:solidFill>
                          <a:latin typeface="Arial" pitchFamily="34" charset="0"/>
                          <a:cs typeface="Arial" pitchFamily="34" charset="0"/>
                        </a:rPr>
                        <m:t>X</m:t>
                      </m:r>
                      <m:r>
                        <m:rPr>
                          <m:nor/>
                        </m:rPr>
                        <a:rPr lang="en-US" sz="2400" b="0" i="0" smtClean="0">
                          <a:solidFill>
                            <a:schemeClr val="tx1"/>
                          </a:solidFill>
                          <a:latin typeface="Arial" pitchFamily="34" charset="0"/>
                          <a:cs typeface="Arial" pitchFamily="34" charset="0"/>
                        </a:rPr>
                        <m:t> </m:t>
                      </m:r>
                      <m:r>
                        <m:rPr>
                          <m:nor/>
                        </m:rPr>
                        <a:rPr lang="en-US" sz="2400" b="0" i="0" smtClean="0">
                          <a:solidFill>
                            <a:schemeClr val="tx1"/>
                          </a:solidFill>
                          <a:latin typeface="Arial" pitchFamily="34" charset="0"/>
                          <a:cs typeface="Arial" pitchFamily="34" charset="0"/>
                        </a:rPr>
                        <m:t>Y</m:t>
                      </m:r>
                    </m:oMath>
                  </a14:m>
                  <a:endParaRPr lang="en-US" sz="2400" dirty="0">
                    <a:solidFill>
                      <a:schemeClr val="tx1"/>
                    </a:solidFill>
                    <a:latin typeface="Arial" pitchFamily="34" charset="0"/>
                    <a:cs typeface="Arial" pitchFamily="34"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6674995" y="5186065"/>
                  <a:ext cx="838200" cy="838200"/>
                </a:xfrm>
                <a:prstGeom prst="rect">
                  <a:avLst/>
                </a:prstGeom>
                <a:blipFill rotWithShape="0">
                  <a:blip r:embed="rId6"/>
                  <a:stretch>
                    <a:fillRect l="-3521"/>
                  </a:stretch>
                </a:blipFill>
                <a:ln w="28575">
                  <a:solidFill>
                    <a:schemeClr val="tx1"/>
                  </a:solidFill>
                </a:ln>
              </p:spPr>
              <p:txBody>
                <a:bodyPr/>
                <a:lstStyle/>
                <a:p>
                  <a:r>
                    <a:rPr lang="en-US">
                      <a:noFill/>
                    </a:rPr>
                    <a:t> </a:t>
                  </a:r>
                </a:p>
              </p:txBody>
            </p:sp>
          </mc:Fallback>
        </mc:AlternateContent>
        <p:sp>
          <p:nvSpPr>
            <p:cNvPr id="10" name="TextBox 9"/>
            <p:cNvSpPr txBox="1"/>
            <p:nvPr/>
          </p:nvSpPr>
          <p:spPr>
            <a:xfrm>
              <a:off x="5836795" y="3886200"/>
              <a:ext cx="838200" cy="461665"/>
            </a:xfrm>
            <a:prstGeom prst="rect">
              <a:avLst/>
            </a:prstGeom>
            <a:noFill/>
          </p:spPr>
          <p:txBody>
            <a:bodyPr wrap="none" rtlCol="0">
              <a:noAutofit/>
            </a:bodyPr>
            <a:lstStyle/>
            <a:p>
              <a:pPr algn="ctr"/>
              <a:r>
                <a:rPr lang="en-US" sz="2400" dirty="0"/>
                <a:t>0</a:t>
              </a:r>
            </a:p>
          </p:txBody>
        </p:sp>
        <p:sp>
          <p:nvSpPr>
            <p:cNvPr id="20" name="TextBox 19"/>
            <p:cNvSpPr txBox="1"/>
            <p:nvPr/>
          </p:nvSpPr>
          <p:spPr>
            <a:xfrm>
              <a:off x="6674995" y="3886199"/>
              <a:ext cx="838200" cy="461665"/>
            </a:xfrm>
            <a:prstGeom prst="rect">
              <a:avLst/>
            </a:prstGeom>
            <a:noFill/>
          </p:spPr>
          <p:txBody>
            <a:bodyPr wrap="none" rtlCol="0">
              <a:noAutofit/>
            </a:bodyPr>
            <a:lstStyle/>
            <a:p>
              <a:pPr algn="ctr"/>
              <a:r>
                <a:rPr lang="en-US" sz="2400" dirty="0"/>
                <a:t>1</a:t>
              </a:r>
            </a:p>
          </p:txBody>
        </p:sp>
        <p:sp>
          <p:nvSpPr>
            <p:cNvPr id="21" name="TextBox 20"/>
            <p:cNvSpPr txBox="1"/>
            <p:nvPr/>
          </p:nvSpPr>
          <p:spPr>
            <a:xfrm>
              <a:off x="4998595" y="5186065"/>
              <a:ext cx="838200" cy="838200"/>
            </a:xfrm>
            <a:prstGeom prst="rect">
              <a:avLst/>
            </a:prstGeom>
            <a:noFill/>
          </p:spPr>
          <p:txBody>
            <a:bodyPr wrap="none" rtlCol="0" anchor="ctr">
              <a:noAutofit/>
            </a:bodyPr>
            <a:lstStyle/>
            <a:p>
              <a:pPr algn="r"/>
              <a:r>
                <a:rPr lang="en-US" sz="2400" dirty="0"/>
                <a:t>1</a:t>
              </a:r>
            </a:p>
          </p:txBody>
        </p:sp>
        <p:sp>
          <p:nvSpPr>
            <p:cNvPr id="22" name="TextBox 21"/>
            <p:cNvSpPr txBox="1"/>
            <p:nvPr/>
          </p:nvSpPr>
          <p:spPr>
            <a:xfrm>
              <a:off x="4998595" y="4347864"/>
              <a:ext cx="838200" cy="838200"/>
            </a:xfrm>
            <a:prstGeom prst="rect">
              <a:avLst/>
            </a:prstGeom>
            <a:noFill/>
          </p:spPr>
          <p:txBody>
            <a:bodyPr wrap="none" rtlCol="0" anchor="ctr">
              <a:noAutofit/>
            </a:bodyPr>
            <a:lstStyle/>
            <a:p>
              <a:pPr algn="r"/>
              <a:r>
                <a:rPr lang="en-US" sz="2400" dirty="0" smtClean="0"/>
                <a:t>0</a:t>
              </a:r>
              <a:endParaRPr lang="en-US" sz="2400" dirty="0"/>
            </a:p>
          </p:txBody>
        </p:sp>
        <p:sp>
          <p:nvSpPr>
            <p:cNvPr id="23" name="TextBox 22"/>
            <p:cNvSpPr txBox="1"/>
            <p:nvPr/>
          </p:nvSpPr>
          <p:spPr>
            <a:xfrm>
              <a:off x="5115393" y="3886200"/>
              <a:ext cx="569002" cy="461665"/>
            </a:xfrm>
            <a:prstGeom prst="rect">
              <a:avLst/>
            </a:prstGeom>
            <a:noFill/>
          </p:spPr>
          <p:txBody>
            <a:bodyPr wrap="none" rtlCol="0">
              <a:noAutofit/>
            </a:bodyPr>
            <a:lstStyle/>
            <a:p>
              <a:pPr algn="ctr"/>
              <a:r>
                <a:rPr lang="en-US" sz="2400" dirty="0" smtClean="0"/>
                <a:t>X</a:t>
              </a:r>
              <a:endParaRPr lang="en-US" sz="2400" dirty="0"/>
            </a:p>
          </p:txBody>
        </p:sp>
        <p:sp>
          <p:nvSpPr>
            <p:cNvPr id="24" name="TextBox 23"/>
            <p:cNvSpPr txBox="1"/>
            <p:nvPr/>
          </p:nvSpPr>
          <p:spPr>
            <a:xfrm>
              <a:off x="5450174" y="3657600"/>
              <a:ext cx="569002" cy="461665"/>
            </a:xfrm>
            <a:prstGeom prst="rect">
              <a:avLst/>
            </a:prstGeom>
            <a:noFill/>
          </p:spPr>
          <p:txBody>
            <a:bodyPr wrap="none" rtlCol="0">
              <a:noAutofit/>
            </a:bodyPr>
            <a:lstStyle/>
            <a:p>
              <a:pPr algn="ctr"/>
              <a:r>
                <a:rPr lang="en-US" sz="2400" dirty="0" smtClean="0"/>
                <a:t>Y</a:t>
              </a:r>
              <a:endParaRPr lang="en-US" sz="2400" dirty="0"/>
            </a:p>
          </p:txBody>
        </p:sp>
      </p:grpSp>
      <mc:AlternateContent xmlns:mc="http://schemas.openxmlformats.org/markup-compatibility/2006" xmlns:a14="http://schemas.microsoft.com/office/drawing/2010/main">
        <mc:Choice Requires="a14">
          <p:sp>
            <p:nvSpPr>
              <p:cNvPr id="11" name="TextBox 10"/>
              <p:cNvSpPr txBox="1"/>
              <p:nvPr/>
            </p:nvSpPr>
            <p:spPr>
              <a:xfrm>
                <a:off x="1752600" y="3907704"/>
                <a:ext cx="2286000" cy="2348913"/>
              </a:xfrm>
              <a:prstGeom prst="rect">
                <a:avLst/>
              </a:prstGeom>
              <a:noFill/>
            </p:spPr>
            <p:txBody>
              <a:bodyPr wrap="square" rtlCol="0">
                <a:spAutoFit/>
              </a:bodyPr>
              <a:lstStyle/>
              <a:p>
                <a:r>
                  <a:rPr lang="en-US" sz="2400" u="sng" dirty="0" smtClean="0"/>
                  <a:t>X  Y   </a:t>
                </a:r>
                <a:r>
                  <a:rPr lang="en-US" sz="2400" u="sng" dirty="0" err="1" smtClean="0"/>
                  <a:t>minterm</a:t>
                </a:r>
                <a:endParaRPr lang="en-US" sz="2400" u="sng" dirty="0" smtClean="0"/>
              </a:p>
              <a:p>
                <a:r>
                  <a:rPr lang="en-US" sz="2400" dirty="0" smtClean="0"/>
                  <a:t>0  0	  </a:t>
                </a:r>
                <a14:m>
                  <m:oMath xmlns:m="http://schemas.openxmlformats.org/officeDocument/2006/math">
                    <m:acc>
                      <m:accPr>
                        <m:chr m:val="̅"/>
                        <m:ctrlPr>
                          <a:rPr lang="en-US" sz="2400" i="1" smtClean="0">
                            <a:solidFill>
                              <a:schemeClr val="tx1"/>
                            </a:solidFill>
                            <a:latin typeface="Cambria Math"/>
                          </a:rPr>
                        </m:ctrlPr>
                      </m:accPr>
                      <m:e>
                        <m:r>
                          <m:rPr>
                            <m:nor/>
                          </m:rPr>
                          <a:rPr lang="en-US" sz="2400" i="0" smtClean="0">
                            <a:solidFill>
                              <a:schemeClr val="tx1"/>
                            </a:solidFill>
                            <a:latin typeface="Arial" pitchFamily="34" charset="0"/>
                            <a:cs typeface="Arial" pitchFamily="34" charset="0"/>
                          </a:rPr>
                          <m:t>X</m:t>
                        </m:r>
                      </m:e>
                    </m:acc>
                    <m:r>
                      <m:rPr>
                        <m:nor/>
                      </m:rPr>
                      <a:rPr lang="en-US" sz="2400" i="0" smtClean="0">
                        <a:solidFill>
                          <a:schemeClr val="tx1"/>
                        </a:solidFill>
                        <a:latin typeface="Arial" pitchFamily="34" charset="0"/>
                        <a:cs typeface="Arial" pitchFamily="34" charset="0"/>
                      </a:rPr>
                      <m:t> </m:t>
                    </m:r>
                    <m:acc>
                      <m:accPr>
                        <m:chr m:val="̅"/>
                        <m:ctrlPr>
                          <a:rPr lang="en-US" sz="2400" i="1" smtClean="0">
                            <a:solidFill>
                              <a:schemeClr val="tx1"/>
                            </a:solidFill>
                            <a:latin typeface="Cambria Math"/>
                          </a:rPr>
                        </m:ctrlPr>
                      </m:accPr>
                      <m:e>
                        <m:r>
                          <m:rPr>
                            <m:nor/>
                          </m:rPr>
                          <a:rPr lang="en-US" sz="2400" i="0" smtClean="0">
                            <a:solidFill>
                              <a:schemeClr val="tx1"/>
                            </a:solidFill>
                            <a:latin typeface="Arial" pitchFamily="34" charset="0"/>
                            <a:cs typeface="Arial" pitchFamily="34" charset="0"/>
                          </a:rPr>
                          <m:t>Y</m:t>
                        </m:r>
                      </m:e>
                    </m:acc>
                  </m:oMath>
                </a14:m>
                <a:endParaRPr lang="en-US" sz="2400" dirty="0" smtClean="0"/>
              </a:p>
              <a:p>
                <a:r>
                  <a:rPr lang="en-US" sz="2400" dirty="0" smtClean="0"/>
                  <a:t>0  1	  </a:t>
                </a:r>
                <a14:m>
                  <m:oMath xmlns:m="http://schemas.openxmlformats.org/officeDocument/2006/math">
                    <m:acc>
                      <m:accPr>
                        <m:chr m:val="̅"/>
                        <m:ctrlPr>
                          <a:rPr lang="en-US" sz="2400" i="1" smtClean="0">
                            <a:solidFill>
                              <a:schemeClr val="tx1"/>
                            </a:solidFill>
                            <a:latin typeface="Cambria Math"/>
                          </a:rPr>
                        </m:ctrlPr>
                      </m:accPr>
                      <m:e>
                        <m:r>
                          <m:rPr>
                            <m:nor/>
                          </m:rPr>
                          <a:rPr lang="en-US" sz="2400" i="0" smtClean="0">
                            <a:solidFill>
                              <a:schemeClr val="tx1"/>
                            </a:solidFill>
                            <a:latin typeface="Arial" pitchFamily="34" charset="0"/>
                            <a:cs typeface="Arial" pitchFamily="34" charset="0"/>
                          </a:rPr>
                          <m:t>X</m:t>
                        </m:r>
                      </m:e>
                    </m:acc>
                    <m:r>
                      <m:rPr>
                        <m:nor/>
                      </m:rPr>
                      <a:rPr lang="en-US" sz="2400" i="0" smtClean="0">
                        <a:solidFill>
                          <a:schemeClr val="tx1"/>
                        </a:solidFill>
                        <a:latin typeface="Arial" pitchFamily="34" charset="0"/>
                        <a:cs typeface="Arial" pitchFamily="34" charset="0"/>
                      </a:rPr>
                      <m:t> </m:t>
                    </m:r>
                    <m:r>
                      <m:rPr>
                        <m:nor/>
                      </m:rPr>
                      <a:rPr lang="en-US" sz="2400" b="0" i="0" smtClean="0">
                        <a:solidFill>
                          <a:schemeClr val="tx1"/>
                        </a:solidFill>
                        <a:latin typeface="Arial" pitchFamily="34" charset="0"/>
                        <a:cs typeface="Arial" pitchFamily="34" charset="0"/>
                      </a:rPr>
                      <m:t>Y</m:t>
                    </m:r>
                  </m:oMath>
                </a14:m>
                <a:endParaRPr lang="en-US" sz="2400" dirty="0">
                  <a:solidFill>
                    <a:schemeClr val="tx1"/>
                  </a:solidFill>
                </a:endParaRPr>
              </a:p>
              <a:p>
                <a:r>
                  <a:rPr lang="en-US" sz="2400" dirty="0" smtClean="0"/>
                  <a:t>1  0	  </a:t>
                </a:r>
                <a14:m>
                  <m:oMath xmlns:m="http://schemas.openxmlformats.org/officeDocument/2006/math">
                    <m:r>
                      <m:rPr>
                        <m:nor/>
                      </m:rPr>
                      <a:rPr lang="en-US" sz="2400" b="0" i="0" smtClean="0">
                        <a:solidFill>
                          <a:schemeClr val="tx1"/>
                        </a:solidFill>
                        <a:latin typeface="Arial" pitchFamily="34" charset="0"/>
                        <a:cs typeface="Arial" pitchFamily="34" charset="0"/>
                      </a:rPr>
                      <m:t>X</m:t>
                    </m:r>
                    <m:r>
                      <m:rPr>
                        <m:nor/>
                      </m:rPr>
                      <a:rPr lang="en-US" sz="2400" i="0" smtClean="0">
                        <a:solidFill>
                          <a:schemeClr val="tx1"/>
                        </a:solidFill>
                        <a:latin typeface="Arial" pitchFamily="34" charset="0"/>
                        <a:cs typeface="Arial" pitchFamily="34" charset="0"/>
                      </a:rPr>
                      <m:t> </m:t>
                    </m:r>
                    <m:acc>
                      <m:accPr>
                        <m:chr m:val="̅"/>
                        <m:ctrlPr>
                          <a:rPr lang="en-US" sz="2400" i="1" smtClean="0">
                            <a:solidFill>
                              <a:schemeClr val="tx1"/>
                            </a:solidFill>
                            <a:latin typeface="Cambria Math"/>
                          </a:rPr>
                        </m:ctrlPr>
                      </m:accPr>
                      <m:e>
                        <m:r>
                          <m:rPr>
                            <m:nor/>
                          </m:rPr>
                          <a:rPr lang="en-US" sz="2400" i="0" smtClean="0">
                            <a:solidFill>
                              <a:schemeClr val="tx1"/>
                            </a:solidFill>
                            <a:latin typeface="Arial" pitchFamily="34" charset="0"/>
                            <a:cs typeface="Arial" pitchFamily="34" charset="0"/>
                          </a:rPr>
                          <m:t>Y</m:t>
                        </m:r>
                      </m:e>
                    </m:acc>
                  </m:oMath>
                </a14:m>
                <a:endParaRPr lang="en-US" sz="2400" dirty="0" smtClean="0"/>
              </a:p>
              <a:p>
                <a:r>
                  <a:rPr lang="en-US" sz="2400" dirty="0" smtClean="0"/>
                  <a:t>1  1	  </a:t>
                </a:r>
                <a14:m>
                  <m:oMath xmlns:m="http://schemas.openxmlformats.org/officeDocument/2006/math">
                    <m:r>
                      <m:rPr>
                        <m:nor/>
                      </m:rPr>
                      <a:rPr lang="en-US" sz="2400" b="0" i="0" smtClean="0">
                        <a:solidFill>
                          <a:schemeClr val="tx1"/>
                        </a:solidFill>
                        <a:latin typeface="Arial" pitchFamily="34" charset="0"/>
                        <a:cs typeface="Arial" pitchFamily="34" charset="0"/>
                      </a:rPr>
                      <m:t>X</m:t>
                    </m:r>
                    <m:r>
                      <m:rPr>
                        <m:nor/>
                      </m:rPr>
                      <a:rPr lang="en-US" sz="2400" b="0" i="0" smtClean="0">
                        <a:solidFill>
                          <a:schemeClr val="tx1"/>
                        </a:solidFill>
                        <a:latin typeface="Arial" pitchFamily="34" charset="0"/>
                        <a:cs typeface="Arial" pitchFamily="34" charset="0"/>
                      </a:rPr>
                      <m:t> </m:t>
                    </m:r>
                    <m:r>
                      <m:rPr>
                        <m:nor/>
                      </m:rPr>
                      <a:rPr lang="en-US" sz="2400" b="0" i="0" smtClean="0">
                        <a:solidFill>
                          <a:schemeClr val="tx1"/>
                        </a:solidFill>
                        <a:latin typeface="Arial" pitchFamily="34" charset="0"/>
                        <a:cs typeface="Arial" pitchFamily="34" charset="0"/>
                      </a:rPr>
                      <m:t>Y</m:t>
                    </m:r>
                  </m:oMath>
                </a14:m>
                <a:endParaRPr lang="en-US" sz="2400" dirty="0">
                  <a:solidFill>
                    <a:schemeClr val="tx1"/>
                  </a:solidFill>
                  <a:latin typeface="Arial" pitchFamily="34" charset="0"/>
                  <a:cs typeface="Arial" pitchFamily="34" charset="0"/>
                </a:endParaRPr>
              </a:p>
              <a:p>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752600" y="3907704"/>
                <a:ext cx="2286000" cy="2348913"/>
              </a:xfrm>
              <a:prstGeom prst="rect">
                <a:avLst/>
              </a:prstGeom>
              <a:blipFill rotWithShape="1">
                <a:blip r:embed="rId7"/>
                <a:stretch>
                  <a:fillRect l="-4267" t="-1818"/>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Two-Variable K-Map Examples</a:t>
            </a:r>
            <a:endParaRPr lang="en-US" dirty="0"/>
          </a:p>
        </p:txBody>
      </p:sp>
      <p:cxnSp>
        <p:nvCxnSpPr>
          <p:cNvPr id="4" name="Straight Connector 3"/>
          <p:cNvCxnSpPr/>
          <p:nvPr/>
        </p:nvCxnSpPr>
        <p:spPr>
          <a:xfrm flipH="1" flipV="1">
            <a:off x="3429000" y="1376065"/>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962400" y="1985665"/>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6" name="Rectangle 5"/>
          <p:cNvSpPr/>
          <p:nvPr/>
        </p:nvSpPr>
        <p:spPr>
          <a:xfrm>
            <a:off x="4800600" y="1985665"/>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7" name="Rectangle 6"/>
          <p:cNvSpPr/>
          <p:nvPr/>
        </p:nvSpPr>
        <p:spPr>
          <a:xfrm>
            <a:off x="3962400" y="2823865"/>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8" name="Rectangle 7"/>
          <p:cNvSpPr/>
          <p:nvPr/>
        </p:nvSpPr>
        <p:spPr>
          <a:xfrm>
            <a:off x="4800600" y="2823865"/>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9" name="TextBox 8"/>
          <p:cNvSpPr txBox="1"/>
          <p:nvPr/>
        </p:nvSpPr>
        <p:spPr>
          <a:xfrm>
            <a:off x="3962400" y="1524000"/>
            <a:ext cx="838200" cy="461665"/>
          </a:xfrm>
          <a:prstGeom prst="rect">
            <a:avLst/>
          </a:prstGeom>
          <a:noFill/>
        </p:spPr>
        <p:txBody>
          <a:bodyPr wrap="none" rtlCol="0">
            <a:noAutofit/>
          </a:bodyPr>
          <a:lstStyle/>
          <a:p>
            <a:pPr algn="ctr"/>
            <a:r>
              <a:rPr lang="en-US" sz="2400" dirty="0"/>
              <a:t>0</a:t>
            </a:r>
          </a:p>
        </p:txBody>
      </p:sp>
      <p:sp>
        <p:nvSpPr>
          <p:cNvPr id="10" name="TextBox 9"/>
          <p:cNvSpPr txBox="1"/>
          <p:nvPr/>
        </p:nvSpPr>
        <p:spPr>
          <a:xfrm>
            <a:off x="4800600" y="1523999"/>
            <a:ext cx="838200" cy="461665"/>
          </a:xfrm>
          <a:prstGeom prst="rect">
            <a:avLst/>
          </a:prstGeom>
          <a:noFill/>
        </p:spPr>
        <p:txBody>
          <a:bodyPr wrap="none" rtlCol="0">
            <a:noAutofit/>
          </a:bodyPr>
          <a:lstStyle/>
          <a:p>
            <a:pPr algn="ctr"/>
            <a:r>
              <a:rPr lang="en-US" sz="2400" dirty="0"/>
              <a:t>1</a:t>
            </a:r>
          </a:p>
        </p:txBody>
      </p:sp>
      <p:sp>
        <p:nvSpPr>
          <p:cNvPr id="11" name="TextBox 10"/>
          <p:cNvSpPr txBox="1"/>
          <p:nvPr/>
        </p:nvSpPr>
        <p:spPr>
          <a:xfrm>
            <a:off x="3124200" y="2823865"/>
            <a:ext cx="838200" cy="838200"/>
          </a:xfrm>
          <a:prstGeom prst="rect">
            <a:avLst/>
          </a:prstGeom>
          <a:noFill/>
        </p:spPr>
        <p:txBody>
          <a:bodyPr wrap="none" rtlCol="0" anchor="ctr">
            <a:noAutofit/>
          </a:bodyPr>
          <a:lstStyle/>
          <a:p>
            <a:pPr algn="r"/>
            <a:r>
              <a:rPr lang="en-US" sz="2400" dirty="0"/>
              <a:t>1</a:t>
            </a:r>
          </a:p>
        </p:txBody>
      </p:sp>
      <p:sp>
        <p:nvSpPr>
          <p:cNvPr id="12" name="TextBox 11"/>
          <p:cNvSpPr txBox="1"/>
          <p:nvPr/>
        </p:nvSpPr>
        <p:spPr>
          <a:xfrm>
            <a:off x="3124200" y="1985664"/>
            <a:ext cx="838200" cy="838200"/>
          </a:xfrm>
          <a:prstGeom prst="rect">
            <a:avLst/>
          </a:prstGeom>
          <a:noFill/>
        </p:spPr>
        <p:txBody>
          <a:bodyPr wrap="none" rtlCol="0" anchor="ctr">
            <a:noAutofit/>
          </a:bodyPr>
          <a:lstStyle/>
          <a:p>
            <a:pPr algn="r"/>
            <a:r>
              <a:rPr lang="en-US" sz="2400" dirty="0" smtClean="0"/>
              <a:t>0</a:t>
            </a:r>
            <a:endParaRPr lang="en-US" sz="2400" dirty="0"/>
          </a:p>
        </p:txBody>
      </p:sp>
      <p:sp>
        <p:nvSpPr>
          <p:cNvPr id="13" name="TextBox 12"/>
          <p:cNvSpPr txBox="1"/>
          <p:nvPr/>
        </p:nvSpPr>
        <p:spPr>
          <a:xfrm>
            <a:off x="3240998" y="1524000"/>
            <a:ext cx="569002" cy="461665"/>
          </a:xfrm>
          <a:prstGeom prst="rect">
            <a:avLst/>
          </a:prstGeom>
          <a:noFill/>
        </p:spPr>
        <p:txBody>
          <a:bodyPr wrap="none" rtlCol="0">
            <a:noAutofit/>
          </a:bodyPr>
          <a:lstStyle/>
          <a:p>
            <a:pPr algn="ctr"/>
            <a:r>
              <a:rPr lang="en-US" sz="2400" dirty="0"/>
              <a:t>A</a:t>
            </a:r>
          </a:p>
        </p:txBody>
      </p:sp>
      <p:sp>
        <p:nvSpPr>
          <p:cNvPr id="14" name="TextBox 13"/>
          <p:cNvSpPr txBox="1"/>
          <p:nvPr/>
        </p:nvSpPr>
        <p:spPr>
          <a:xfrm>
            <a:off x="3575779" y="1295400"/>
            <a:ext cx="569002" cy="461665"/>
          </a:xfrm>
          <a:prstGeom prst="rect">
            <a:avLst/>
          </a:prstGeom>
          <a:noFill/>
        </p:spPr>
        <p:txBody>
          <a:bodyPr wrap="none" rtlCol="0">
            <a:noAutofit/>
          </a:bodyPr>
          <a:lstStyle/>
          <a:p>
            <a:pPr algn="ctr"/>
            <a:r>
              <a:rPr lang="en-US" sz="2400" dirty="0" smtClean="0"/>
              <a:t>B</a:t>
            </a:r>
            <a:endParaRPr lang="en-US" sz="2400" dirty="0"/>
          </a:p>
        </p:txBody>
      </p:sp>
      <p:sp>
        <p:nvSpPr>
          <p:cNvPr id="37" name="TextBox 36"/>
          <p:cNvSpPr txBox="1"/>
          <p:nvPr/>
        </p:nvSpPr>
        <p:spPr>
          <a:xfrm>
            <a:off x="838200" y="1447800"/>
            <a:ext cx="2286000" cy="2677656"/>
          </a:xfrm>
          <a:prstGeom prst="rect">
            <a:avLst/>
          </a:prstGeom>
          <a:noFill/>
        </p:spPr>
        <p:txBody>
          <a:bodyPr wrap="square" rtlCol="0">
            <a:spAutoFit/>
          </a:bodyPr>
          <a:lstStyle/>
          <a:p>
            <a:r>
              <a:rPr lang="en-US" sz="2800" u="sng" dirty="0"/>
              <a:t>A</a:t>
            </a:r>
            <a:r>
              <a:rPr lang="en-US" sz="2800" u="sng" dirty="0" smtClean="0"/>
              <a:t>  B    F </a:t>
            </a:r>
          </a:p>
          <a:p>
            <a:r>
              <a:rPr lang="en-US" sz="2800" dirty="0" smtClean="0"/>
              <a:t>0  0</a:t>
            </a:r>
            <a:r>
              <a:rPr lang="en-US" sz="2800" dirty="0"/>
              <a:t> </a:t>
            </a:r>
            <a:r>
              <a:rPr lang="en-US" sz="2800" dirty="0" smtClean="0"/>
              <a:t>    0</a:t>
            </a:r>
          </a:p>
          <a:p>
            <a:r>
              <a:rPr lang="en-US" sz="2800" dirty="0" smtClean="0"/>
              <a:t>0  1     1</a:t>
            </a:r>
            <a:endParaRPr lang="en-US" sz="2800" dirty="0">
              <a:solidFill>
                <a:schemeClr val="tx1"/>
              </a:solidFill>
            </a:endParaRPr>
          </a:p>
          <a:p>
            <a:r>
              <a:rPr lang="en-US" sz="2800" dirty="0" smtClean="0"/>
              <a:t>1  0     0</a:t>
            </a:r>
          </a:p>
          <a:p>
            <a:r>
              <a:rPr lang="en-US" sz="2800" dirty="0" smtClean="0"/>
              <a:t>1  1     1</a:t>
            </a:r>
            <a:endParaRPr lang="en-US" sz="2800" dirty="0">
              <a:solidFill>
                <a:schemeClr val="tx1"/>
              </a:solidFill>
              <a:latin typeface="Arial" pitchFamily="34" charset="0"/>
              <a:cs typeface="Arial" pitchFamily="34" charset="0"/>
            </a:endParaRPr>
          </a:p>
          <a:p>
            <a:endParaRPr lang="en-US" sz="2800" dirty="0"/>
          </a:p>
        </p:txBody>
      </p:sp>
      <p:sp>
        <p:nvSpPr>
          <p:cNvPr id="75" name="Rectangle 74"/>
          <p:cNvSpPr/>
          <p:nvPr/>
        </p:nvSpPr>
        <p:spPr>
          <a:xfrm>
            <a:off x="3962400" y="198566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76" name="Rectangle 75"/>
          <p:cNvSpPr/>
          <p:nvPr/>
        </p:nvSpPr>
        <p:spPr>
          <a:xfrm>
            <a:off x="4800600" y="198566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77" name="Rectangle 76"/>
          <p:cNvSpPr/>
          <p:nvPr/>
        </p:nvSpPr>
        <p:spPr>
          <a:xfrm>
            <a:off x="3962400" y="282386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78" name="Rectangle 77"/>
          <p:cNvSpPr/>
          <p:nvPr/>
        </p:nvSpPr>
        <p:spPr>
          <a:xfrm>
            <a:off x="4800600" y="282386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cxnSp>
        <p:nvCxnSpPr>
          <p:cNvPr id="40" name="Straight Arrow Connector 39"/>
          <p:cNvCxnSpPr/>
          <p:nvPr/>
        </p:nvCxnSpPr>
        <p:spPr>
          <a:xfrm>
            <a:off x="2286000" y="2133600"/>
            <a:ext cx="1858781" cy="271164"/>
          </a:xfrm>
          <a:prstGeom prst="straightConnector1">
            <a:avLst/>
          </a:prstGeom>
          <a:ln w="5715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2316605" y="2404765"/>
            <a:ext cx="2712595" cy="109835"/>
          </a:xfrm>
          <a:prstGeom prst="straightConnector1">
            <a:avLst/>
          </a:prstGeom>
          <a:ln w="5715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359701" y="2971800"/>
            <a:ext cx="1785080" cy="271165"/>
          </a:xfrm>
          <a:prstGeom prst="straightConnector1">
            <a:avLst/>
          </a:prstGeom>
          <a:ln w="5715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2390306" y="3242964"/>
            <a:ext cx="2638894" cy="194445"/>
          </a:xfrm>
          <a:prstGeom prst="straightConnector1">
            <a:avLst/>
          </a:prstGeom>
          <a:ln w="5715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59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5"/>
                                        </p:tgtEl>
                                        <p:attrNameLst>
                                          <p:attrName>style.visibility</p:attrName>
                                        </p:attrNameLst>
                                      </p:cBhvr>
                                      <p:to>
                                        <p:strVal val="visible"/>
                                      </p:to>
                                    </p:set>
                                  </p:childTnLst>
                                </p:cTn>
                              </p:par>
                              <p:par>
                                <p:cTn id="10" presetID="1" presetClass="exit" presetSubtype="0" fill="hold" nodeType="withEffect">
                                  <p:stCondLst>
                                    <p:cond delay="1000"/>
                                  </p:stCondLst>
                                  <p:childTnLst>
                                    <p:set>
                                      <p:cBhvr>
                                        <p:cTn id="11" dur="1" fill="hold">
                                          <p:stCondLst>
                                            <p:cond delay="0"/>
                                          </p:stCondLst>
                                        </p:cTn>
                                        <p:tgtEl>
                                          <p:spTgt spid="40"/>
                                        </p:tgtEl>
                                        <p:attrNameLst>
                                          <p:attrName>style.visibility</p:attrName>
                                        </p:attrNameLst>
                                      </p:cBhvr>
                                      <p:to>
                                        <p:strVal val="hidden"/>
                                      </p:to>
                                    </p:set>
                                  </p:childTnLst>
                                </p:cTn>
                              </p:par>
                              <p:par>
                                <p:cTn id="12" presetID="1" presetClass="entr" presetSubtype="0" fill="hold" grpId="0" nodeType="withEffect">
                                  <p:stCondLst>
                                    <p:cond delay="1000"/>
                                  </p:stCondLst>
                                  <p:childTnLst>
                                    <p:set>
                                      <p:cBhvr>
                                        <p:cTn id="13" dur="1" fill="hold">
                                          <p:stCondLst>
                                            <p:cond delay="0"/>
                                          </p:stCondLst>
                                        </p:cTn>
                                        <p:tgtEl>
                                          <p:spTgt spid="76"/>
                                        </p:tgtEl>
                                        <p:attrNameLst>
                                          <p:attrName>style.visibility</p:attrName>
                                        </p:attrNameLst>
                                      </p:cBhvr>
                                      <p:to>
                                        <p:strVal val="visible"/>
                                      </p:to>
                                    </p:set>
                                  </p:childTnLst>
                                </p:cTn>
                              </p:par>
                              <p:par>
                                <p:cTn id="14" presetID="1" presetClass="entr" presetSubtype="0" fill="hold" nodeType="withEffect">
                                  <p:stCondLst>
                                    <p:cond delay="1000"/>
                                  </p:stCondLst>
                                  <p:childTnLst>
                                    <p:set>
                                      <p:cBhvr>
                                        <p:cTn id="15" dur="1" fill="hold">
                                          <p:stCondLst>
                                            <p:cond delay="0"/>
                                          </p:stCondLst>
                                        </p:cTn>
                                        <p:tgtEl>
                                          <p:spTgt spid="43"/>
                                        </p:tgtEl>
                                        <p:attrNameLst>
                                          <p:attrName>style.visibility</p:attrName>
                                        </p:attrNameLst>
                                      </p:cBhvr>
                                      <p:to>
                                        <p:strVal val="visible"/>
                                      </p:to>
                                    </p:set>
                                  </p:childTnLst>
                                </p:cTn>
                              </p:par>
                              <p:par>
                                <p:cTn id="16" presetID="1" presetClass="exit" presetSubtype="0" fill="hold" nodeType="withEffect">
                                  <p:stCondLst>
                                    <p:cond delay="2000"/>
                                  </p:stCondLst>
                                  <p:childTnLst>
                                    <p:set>
                                      <p:cBhvr>
                                        <p:cTn id="17" dur="1" fill="hold">
                                          <p:stCondLst>
                                            <p:cond delay="0"/>
                                          </p:stCondLst>
                                        </p:cTn>
                                        <p:tgtEl>
                                          <p:spTgt spid="43"/>
                                        </p:tgtEl>
                                        <p:attrNameLst>
                                          <p:attrName>style.visibility</p:attrName>
                                        </p:attrNameLst>
                                      </p:cBhvr>
                                      <p:to>
                                        <p:strVal val="hidden"/>
                                      </p:to>
                                    </p:set>
                                  </p:childTnLst>
                                </p:cTn>
                              </p:par>
                              <p:par>
                                <p:cTn id="18" presetID="1" presetClass="entr" presetSubtype="0" fill="hold" nodeType="withEffect">
                                  <p:stCondLst>
                                    <p:cond delay="2000"/>
                                  </p:stCondLst>
                                  <p:childTnLst>
                                    <p:set>
                                      <p:cBhvr>
                                        <p:cTn id="19" dur="1" fill="hold">
                                          <p:stCondLst>
                                            <p:cond delay="0"/>
                                          </p:stCondLst>
                                        </p:cTn>
                                        <p:tgtEl>
                                          <p:spTgt spid="45"/>
                                        </p:tgtEl>
                                        <p:attrNameLst>
                                          <p:attrName>style.visibility</p:attrName>
                                        </p:attrNameLst>
                                      </p:cBhvr>
                                      <p:to>
                                        <p:strVal val="visible"/>
                                      </p:to>
                                    </p:set>
                                  </p:childTnLst>
                                </p:cTn>
                              </p:par>
                              <p:par>
                                <p:cTn id="20" presetID="1" presetClass="entr" presetSubtype="0" fill="hold" grpId="0" nodeType="withEffect">
                                  <p:stCondLst>
                                    <p:cond delay="2000"/>
                                  </p:stCondLst>
                                  <p:childTnLst>
                                    <p:set>
                                      <p:cBhvr>
                                        <p:cTn id="21" dur="1" fill="hold">
                                          <p:stCondLst>
                                            <p:cond delay="0"/>
                                          </p:stCondLst>
                                        </p:cTn>
                                        <p:tgtEl>
                                          <p:spTgt spid="77"/>
                                        </p:tgtEl>
                                        <p:attrNameLst>
                                          <p:attrName>style.visibility</p:attrName>
                                        </p:attrNameLst>
                                      </p:cBhvr>
                                      <p:to>
                                        <p:strVal val="visible"/>
                                      </p:to>
                                    </p:set>
                                  </p:childTnLst>
                                </p:cTn>
                              </p:par>
                              <p:par>
                                <p:cTn id="22" presetID="1" presetClass="exit" presetSubtype="0" fill="hold" nodeType="withEffect">
                                  <p:stCondLst>
                                    <p:cond delay="3000"/>
                                  </p:stCondLst>
                                  <p:childTnLst>
                                    <p:set>
                                      <p:cBhvr>
                                        <p:cTn id="23" dur="1" fill="hold">
                                          <p:stCondLst>
                                            <p:cond delay="0"/>
                                          </p:stCondLst>
                                        </p:cTn>
                                        <p:tgtEl>
                                          <p:spTgt spid="45"/>
                                        </p:tgtEl>
                                        <p:attrNameLst>
                                          <p:attrName>style.visibility</p:attrName>
                                        </p:attrNameLst>
                                      </p:cBhvr>
                                      <p:to>
                                        <p:strVal val="hidden"/>
                                      </p:to>
                                    </p:set>
                                  </p:childTnLst>
                                </p:cTn>
                              </p:par>
                              <p:par>
                                <p:cTn id="24" presetID="1" presetClass="entr" presetSubtype="0" fill="hold" nodeType="withEffect">
                                  <p:stCondLst>
                                    <p:cond delay="3000"/>
                                  </p:stCondLst>
                                  <p:childTnLst>
                                    <p:set>
                                      <p:cBhvr>
                                        <p:cTn id="25" dur="1" fill="hold">
                                          <p:stCondLst>
                                            <p:cond delay="0"/>
                                          </p:stCondLst>
                                        </p:cTn>
                                        <p:tgtEl>
                                          <p:spTgt spid="47"/>
                                        </p:tgtEl>
                                        <p:attrNameLst>
                                          <p:attrName>style.visibility</p:attrName>
                                        </p:attrNameLst>
                                      </p:cBhvr>
                                      <p:to>
                                        <p:strVal val="visible"/>
                                      </p:to>
                                    </p:set>
                                  </p:childTnLst>
                                </p:cTn>
                              </p:par>
                              <p:par>
                                <p:cTn id="26" presetID="1" presetClass="entr" presetSubtype="0" fill="hold" grpId="0" nodeType="withEffect">
                                  <p:stCondLst>
                                    <p:cond delay="3000"/>
                                  </p:stCondLst>
                                  <p:childTnLst>
                                    <p:set>
                                      <p:cBhvr>
                                        <p:cTn id="27" dur="1" fill="hold">
                                          <p:stCondLst>
                                            <p:cond delay="0"/>
                                          </p:stCondLst>
                                        </p:cTn>
                                        <p:tgtEl>
                                          <p:spTgt spid="78"/>
                                        </p:tgtEl>
                                        <p:attrNameLst>
                                          <p:attrName>style.visibility</p:attrName>
                                        </p:attrNameLst>
                                      </p:cBhvr>
                                      <p:to>
                                        <p:strVal val="visible"/>
                                      </p:to>
                                    </p:set>
                                  </p:childTnLst>
                                </p:cTn>
                              </p:par>
                              <p:par>
                                <p:cTn id="28" presetID="1" presetClass="exit" presetSubtype="0" fill="hold" nodeType="withEffect">
                                  <p:stCondLst>
                                    <p:cond delay="4000"/>
                                  </p:stCondLst>
                                  <p:childTnLst>
                                    <p:set>
                                      <p:cBhvr>
                                        <p:cTn id="29"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Two-Variable K-Map Examples</a:t>
            </a:r>
            <a:endParaRPr lang="en-US" dirty="0"/>
          </a:p>
        </p:txBody>
      </p:sp>
      <p:sp>
        <p:nvSpPr>
          <p:cNvPr id="16" name="Content Placeholder 15"/>
          <p:cNvSpPr>
            <a:spLocks noGrp="1"/>
          </p:cNvSpPr>
          <p:nvPr>
            <p:ph idx="1"/>
          </p:nvPr>
        </p:nvSpPr>
        <p:spPr>
          <a:xfrm>
            <a:off x="533400" y="3886200"/>
            <a:ext cx="8534400" cy="2943225"/>
          </a:xfrm>
        </p:spPr>
        <p:txBody>
          <a:bodyPr/>
          <a:lstStyle/>
          <a:p>
            <a:r>
              <a:rPr lang="en-US" dirty="0" smtClean="0"/>
              <a:t>The K-map highlights the fact that A can be eliminated by showing:</a:t>
            </a:r>
          </a:p>
          <a:p>
            <a:pPr lvl="1"/>
            <a:r>
              <a:rPr lang="en-US" dirty="0" smtClean="0"/>
              <a:t>F = 1 whenever B = 1, </a:t>
            </a:r>
            <a:r>
              <a:rPr lang="en-US" u="sng" dirty="0" smtClean="0"/>
              <a:t>regardless of the value of A</a:t>
            </a:r>
          </a:p>
          <a:p>
            <a:pPr lvl="1"/>
            <a:r>
              <a:rPr lang="en-US" dirty="0" smtClean="0"/>
              <a:t>F = 0 whenever B = 0, </a:t>
            </a:r>
            <a:r>
              <a:rPr lang="en-US" u="sng" dirty="0" smtClean="0"/>
              <a:t>regardless of the value of A</a:t>
            </a:r>
          </a:p>
          <a:p>
            <a:r>
              <a:rPr lang="en-US" dirty="0" smtClean="0"/>
              <a:t>For </a:t>
            </a:r>
            <a:r>
              <a:rPr lang="en-US" dirty="0" err="1" smtClean="0"/>
              <a:t>SoP</a:t>
            </a:r>
            <a:r>
              <a:rPr lang="en-US" dirty="0" smtClean="0"/>
              <a:t> form, we group 1s, and include the corresponding product term(s) in our equation</a:t>
            </a:r>
            <a:endParaRPr lang="en-US" dirty="0"/>
          </a:p>
        </p:txBody>
      </p:sp>
      <p:sp>
        <p:nvSpPr>
          <p:cNvPr id="37" name="TextBox 36"/>
          <p:cNvSpPr txBox="1"/>
          <p:nvPr/>
        </p:nvSpPr>
        <p:spPr>
          <a:xfrm>
            <a:off x="838200" y="1447800"/>
            <a:ext cx="2286000" cy="2677656"/>
          </a:xfrm>
          <a:prstGeom prst="rect">
            <a:avLst/>
          </a:prstGeom>
          <a:noFill/>
        </p:spPr>
        <p:txBody>
          <a:bodyPr wrap="square" rtlCol="0">
            <a:spAutoFit/>
          </a:bodyPr>
          <a:lstStyle/>
          <a:p>
            <a:r>
              <a:rPr lang="en-US" sz="2800" u="sng" dirty="0"/>
              <a:t>A</a:t>
            </a:r>
            <a:r>
              <a:rPr lang="en-US" sz="2800" u="sng" dirty="0" smtClean="0"/>
              <a:t>  B    F </a:t>
            </a:r>
          </a:p>
          <a:p>
            <a:r>
              <a:rPr lang="en-US" sz="2800" dirty="0" smtClean="0"/>
              <a:t>0  0</a:t>
            </a:r>
            <a:r>
              <a:rPr lang="en-US" sz="2800" dirty="0"/>
              <a:t> </a:t>
            </a:r>
            <a:r>
              <a:rPr lang="en-US" sz="2800" dirty="0" smtClean="0"/>
              <a:t>    0</a:t>
            </a:r>
          </a:p>
          <a:p>
            <a:r>
              <a:rPr lang="en-US" sz="2800" dirty="0" smtClean="0"/>
              <a:t>0  1     1</a:t>
            </a:r>
            <a:endParaRPr lang="en-US" sz="2800" dirty="0">
              <a:solidFill>
                <a:schemeClr val="tx1"/>
              </a:solidFill>
            </a:endParaRPr>
          </a:p>
          <a:p>
            <a:r>
              <a:rPr lang="en-US" sz="2800" dirty="0" smtClean="0"/>
              <a:t>1  0     0</a:t>
            </a:r>
          </a:p>
          <a:p>
            <a:r>
              <a:rPr lang="en-US" sz="2800" dirty="0" smtClean="0"/>
              <a:t>1  1     1</a:t>
            </a:r>
            <a:endParaRPr lang="en-US" sz="2800" dirty="0">
              <a:solidFill>
                <a:schemeClr val="tx1"/>
              </a:solidFill>
              <a:latin typeface="Arial" pitchFamily="34" charset="0"/>
              <a:cs typeface="Arial" pitchFamily="34" charset="0"/>
            </a:endParaRPr>
          </a:p>
          <a:p>
            <a:endParaRPr lang="en-US" sz="2800" dirty="0"/>
          </a:p>
        </p:txBody>
      </p:sp>
      <p:grpSp>
        <p:nvGrpSpPr>
          <p:cNvPr id="18" name="Group 17"/>
          <p:cNvGrpSpPr/>
          <p:nvPr/>
        </p:nvGrpSpPr>
        <p:grpSpPr>
          <a:xfrm>
            <a:off x="3124200" y="1295400"/>
            <a:ext cx="2514600" cy="2366665"/>
            <a:chOff x="3124200" y="1295400"/>
            <a:chExt cx="2514600" cy="2366665"/>
          </a:xfrm>
        </p:grpSpPr>
        <p:cxnSp>
          <p:nvCxnSpPr>
            <p:cNvPr id="4" name="Straight Connector 3"/>
            <p:cNvCxnSpPr/>
            <p:nvPr/>
          </p:nvCxnSpPr>
          <p:spPr>
            <a:xfrm flipH="1" flipV="1">
              <a:off x="3429000" y="1376065"/>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962400" y="1985665"/>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6" name="Rectangle 5"/>
            <p:cNvSpPr/>
            <p:nvPr/>
          </p:nvSpPr>
          <p:spPr>
            <a:xfrm>
              <a:off x="4800600" y="1985665"/>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7" name="Rectangle 6"/>
            <p:cNvSpPr/>
            <p:nvPr/>
          </p:nvSpPr>
          <p:spPr>
            <a:xfrm>
              <a:off x="3962400" y="2823865"/>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8" name="Rectangle 7"/>
            <p:cNvSpPr/>
            <p:nvPr/>
          </p:nvSpPr>
          <p:spPr>
            <a:xfrm>
              <a:off x="4800600" y="2823865"/>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9" name="TextBox 8"/>
            <p:cNvSpPr txBox="1"/>
            <p:nvPr/>
          </p:nvSpPr>
          <p:spPr>
            <a:xfrm>
              <a:off x="3962400" y="1524000"/>
              <a:ext cx="838200" cy="461665"/>
            </a:xfrm>
            <a:prstGeom prst="rect">
              <a:avLst/>
            </a:prstGeom>
            <a:noFill/>
          </p:spPr>
          <p:txBody>
            <a:bodyPr wrap="none" rtlCol="0">
              <a:noAutofit/>
            </a:bodyPr>
            <a:lstStyle/>
            <a:p>
              <a:pPr algn="ctr"/>
              <a:r>
                <a:rPr lang="en-US" sz="2400" dirty="0"/>
                <a:t>0</a:t>
              </a:r>
            </a:p>
          </p:txBody>
        </p:sp>
        <p:sp>
          <p:nvSpPr>
            <p:cNvPr id="10" name="TextBox 9"/>
            <p:cNvSpPr txBox="1"/>
            <p:nvPr/>
          </p:nvSpPr>
          <p:spPr>
            <a:xfrm>
              <a:off x="4800600" y="1523999"/>
              <a:ext cx="838200" cy="461665"/>
            </a:xfrm>
            <a:prstGeom prst="rect">
              <a:avLst/>
            </a:prstGeom>
            <a:noFill/>
          </p:spPr>
          <p:txBody>
            <a:bodyPr wrap="none" rtlCol="0">
              <a:noAutofit/>
            </a:bodyPr>
            <a:lstStyle/>
            <a:p>
              <a:pPr algn="ctr"/>
              <a:r>
                <a:rPr lang="en-US" sz="2400" dirty="0"/>
                <a:t>1</a:t>
              </a:r>
            </a:p>
          </p:txBody>
        </p:sp>
        <p:sp>
          <p:nvSpPr>
            <p:cNvPr id="11" name="TextBox 10"/>
            <p:cNvSpPr txBox="1"/>
            <p:nvPr/>
          </p:nvSpPr>
          <p:spPr>
            <a:xfrm>
              <a:off x="3124200" y="2823865"/>
              <a:ext cx="838200" cy="838200"/>
            </a:xfrm>
            <a:prstGeom prst="rect">
              <a:avLst/>
            </a:prstGeom>
            <a:noFill/>
          </p:spPr>
          <p:txBody>
            <a:bodyPr wrap="none" rtlCol="0" anchor="ctr">
              <a:noAutofit/>
            </a:bodyPr>
            <a:lstStyle/>
            <a:p>
              <a:pPr algn="r"/>
              <a:r>
                <a:rPr lang="en-US" sz="2400" dirty="0"/>
                <a:t>1</a:t>
              </a:r>
            </a:p>
          </p:txBody>
        </p:sp>
        <p:sp>
          <p:nvSpPr>
            <p:cNvPr id="12" name="TextBox 11"/>
            <p:cNvSpPr txBox="1"/>
            <p:nvPr/>
          </p:nvSpPr>
          <p:spPr>
            <a:xfrm>
              <a:off x="3124200" y="1985664"/>
              <a:ext cx="838200" cy="838200"/>
            </a:xfrm>
            <a:prstGeom prst="rect">
              <a:avLst/>
            </a:prstGeom>
            <a:noFill/>
          </p:spPr>
          <p:txBody>
            <a:bodyPr wrap="none" rtlCol="0" anchor="ctr">
              <a:noAutofit/>
            </a:bodyPr>
            <a:lstStyle/>
            <a:p>
              <a:pPr algn="r"/>
              <a:r>
                <a:rPr lang="en-US" sz="2400" dirty="0" smtClean="0"/>
                <a:t>0</a:t>
              </a:r>
              <a:endParaRPr lang="en-US" sz="2400" dirty="0"/>
            </a:p>
          </p:txBody>
        </p:sp>
        <p:sp>
          <p:nvSpPr>
            <p:cNvPr id="13" name="TextBox 12"/>
            <p:cNvSpPr txBox="1"/>
            <p:nvPr/>
          </p:nvSpPr>
          <p:spPr>
            <a:xfrm>
              <a:off x="3240998" y="1524000"/>
              <a:ext cx="569002" cy="461665"/>
            </a:xfrm>
            <a:prstGeom prst="rect">
              <a:avLst/>
            </a:prstGeom>
            <a:noFill/>
          </p:spPr>
          <p:txBody>
            <a:bodyPr wrap="none" rtlCol="0">
              <a:noAutofit/>
            </a:bodyPr>
            <a:lstStyle/>
            <a:p>
              <a:pPr algn="ctr"/>
              <a:r>
                <a:rPr lang="en-US" sz="2400" dirty="0"/>
                <a:t>A</a:t>
              </a:r>
            </a:p>
          </p:txBody>
        </p:sp>
        <p:sp>
          <p:nvSpPr>
            <p:cNvPr id="14" name="TextBox 13"/>
            <p:cNvSpPr txBox="1"/>
            <p:nvPr/>
          </p:nvSpPr>
          <p:spPr>
            <a:xfrm>
              <a:off x="3575779" y="1295400"/>
              <a:ext cx="569002" cy="461665"/>
            </a:xfrm>
            <a:prstGeom prst="rect">
              <a:avLst/>
            </a:prstGeom>
            <a:noFill/>
          </p:spPr>
          <p:txBody>
            <a:bodyPr wrap="none" rtlCol="0">
              <a:noAutofit/>
            </a:bodyPr>
            <a:lstStyle/>
            <a:p>
              <a:pPr algn="ctr"/>
              <a:r>
                <a:rPr lang="en-US" sz="2400" dirty="0" smtClean="0"/>
                <a:t>B</a:t>
              </a:r>
              <a:endParaRPr lang="en-US" sz="2400" dirty="0"/>
            </a:p>
          </p:txBody>
        </p:sp>
        <p:sp>
          <p:nvSpPr>
            <p:cNvPr id="3" name="Rounded Rectangle 2"/>
            <p:cNvSpPr/>
            <p:nvPr/>
          </p:nvSpPr>
          <p:spPr>
            <a:xfrm>
              <a:off x="4953000" y="2133600"/>
              <a:ext cx="533400" cy="1447800"/>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5" name="TextBox 14"/>
              <p:cNvSpPr txBox="1"/>
              <p:nvPr/>
            </p:nvSpPr>
            <p:spPr>
              <a:xfrm>
                <a:off x="6096000" y="1381780"/>
                <a:ext cx="1151276" cy="523220"/>
              </a:xfrm>
              <a:prstGeom prst="rect">
                <a:avLst/>
              </a:prstGeom>
              <a:noFill/>
            </p:spPr>
            <p:txBody>
              <a:bodyPr wrap="none" rtlCol="0">
                <a:spAutoFit/>
              </a:bodyPr>
              <a:lstStyle/>
              <a:p>
                <a:pPr marL="0" lvl="1"/>
                <a14:m>
                  <m:oMathPara xmlns:m="http://schemas.openxmlformats.org/officeDocument/2006/math">
                    <m:oMathParaPr>
                      <m:jc m:val="centerGroup"/>
                    </m:oMathParaPr>
                    <m:oMath xmlns:m="http://schemas.openxmlformats.org/officeDocument/2006/math">
                      <m:r>
                        <m:rPr>
                          <m:nor/>
                        </m:rPr>
                        <a:rPr lang="en-US" sz="2800" b="0" i="0" smtClean="0"/>
                        <m:t>F</m:t>
                      </m:r>
                      <m:r>
                        <m:rPr>
                          <m:nor/>
                        </m:rPr>
                        <a:rPr lang="en-US" sz="2800" b="0" i="0" smtClean="0"/>
                        <m:t> = </m:t>
                      </m:r>
                      <m:r>
                        <m:rPr>
                          <m:nor/>
                        </m:rPr>
                        <a:rPr lang="en-US" sz="2800" b="0" i="0" smtClean="0"/>
                        <m:t>B</m:t>
                      </m:r>
                    </m:oMath>
                  </m:oMathPara>
                </a14:m>
                <a:endParaRPr lang="en-US" sz="2800" b="0" dirty="0" smtClean="0"/>
              </a:p>
            </p:txBody>
          </p:sp>
        </mc:Choice>
        <mc:Fallback xmlns="">
          <p:sp>
            <p:nvSpPr>
              <p:cNvPr id="15" name="TextBox 14"/>
              <p:cNvSpPr txBox="1">
                <a:spLocks noRot="1" noChangeAspect="1" noMove="1" noResize="1" noEditPoints="1" noAdjustHandles="1" noChangeArrowheads="1" noChangeShapeType="1" noTextEdit="1"/>
              </p:cNvSpPr>
              <p:nvPr/>
            </p:nvSpPr>
            <p:spPr>
              <a:xfrm>
                <a:off x="6096000" y="1381780"/>
                <a:ext cx="1151276" cy="523220"/>
              </a:xfrm>
              <a:prstGeom prst="rect">
                <a:avLst/>
              </a:prstGeom>
              <a:blipFill rotWithShape="0">
                <a:blip r:embed="rId3"/>
                <a:stretch>
                  <a:fillRect/>
                </a:stretch>
              </a:blipFill>
            </p:spPr>
            <p:txBody>
              <a:bodyPr/>
              <a:lstStyle/>
              <a:p>
                <a:r>
                  <a:rPr lang="en-US">
                    <a:noFill/>
                  </a:rPr>
                  <a:t> </a:t>
                </a:r>
              </a:p>
            </p:txBody>
          </p:sp>
        </mc:Fallback>
      </mc:AlternateContent>
      <p:cxnSp>
        <p:nvCxnSpPr>
          <p:cNvPr id="48" name="Straight Arrow Connector 47"/>
          <p:cNvCxnSpPr>
            <a:stCxn id="3" idx="3"/>
          </p:cNvCxnSpPr>
          <p:nvPr/>
        </p:nvCxnSpPr>
        <p:spPr>
          <a:xfrm flipV="1">
            <a:off x="5486400" y="1757065"/>
            <a:ext cx="1371600" cy="1100435"/>
          </a:xfrm>
          <a:prstGeom prst="straightConnector1">
            <a:avLst/>
          </a:prstGeom>
          <a:ln w="5715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0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Two-Variable K-Map Examples</a:t>
            </a:r>
            <a:endParaRPr lang="en-US" dirty="0"/>
          </a:p>
        </p:txBody>
      </p:sp>
      <p:sp>
        <p:nvSpPr>
          <p:cNvPr id="3" name="Content Placeholder 2"/>
          <p:cNvSpPr>
            <a:spLocks noGrp="1"/>
          </p:cNvSpPr>
          <p:nvPr>
            <p:ph idx="1"/>
          </p:nvPr>
        </p:nvSpPr>
        <p:spPr>
          <a:xfrm>
            <a:off x="533400" y="3733800"/>
            <a:ext cx="8534400" cy="3095625"/>
          </a:xfrm>
        </p:spPr>
        <p:txBody>
          <a:bodyPr/>
          <a:lstStyle/>
          <a:p>
            <a:r>
              <a:rPr lang="en-US" dirty="0" smtClean="0"/>
              <a:t>We need to make sure all 1s* are in some group (to include all of the 1s in the truth table)</a:t>
            </a:r>
          </a:p>
          <a:p>
            <a:r>
              <a:rPr lang="en-US" dirty="0" smtClean="0"/>
              <a:t>But we can only group 1s into the same group if they are </a:t>
            </a:r>
            <a:r>
              <a:rPr lang="en-US" u="sng" dirty="0" smtClean="0"/>
              <a:t>adjacent</a:t>
            </a:r>
          </a:p>
          <a:p>
            <a:r>
              <a:rPr lang="en-US" dirty="0" smtClean="0"/>
              <a:t>Sometimes the most simplified </a:t>
            </a:r>
            <a:r>
              <a:rPr lang="en-US" dirty="0" err="1" smtClean="0"/>
              <a:t>SoP</a:t>
            </a:r>
            <a:r>
              <a:rPr lang="en-US" dirty="0" smtClean="0"/>
              <a:t> version of a function is actually sum of </a:t>
            </a:r>
            <a:r>
              <a:rPr lang="en-US" dirty="0" err="1" smtClean="0"/>
              <a:t>minterms</a:t>
            </a:r>
            <a:r>
              <a:rPr lang="en-US" dirty="0" smtClean="0"/>
              <a:t> form…</a:t>
            </a:r>
            <a:endParaRPr lang="en-US" dirty="0"/>
          </a:p>
        </p:txBody>
      </p:sp>
      <p:grpSp>
        <p:nvGrpSpPr>
          <p:cNvPr id="8" name="Group 7"/>
          <p:cNvGrpSpPr/>
          <p:nvPr/>
        </p:nvGrpSpPr>
        <p:grpSpPr>
          <a:xfrm>
            <a:off x="3129501" y="1295400"/>
            <a:ext cx="2514600" cy="2369358"/>
            <a:chOff x="3401304" y="1280805"/>
            <a:chExt cx="2514600" cy="2369358"/>
          </a:xfrm>
        </p:grpSpPr>
        <p:cxnSp>
          <p:nvCxnSpPr>
            <p:cNvPr id="26" name="Straight Connector 25"/>
            <p:cNvCxnSpPr/>
            <p:nvPr/>
          </p:nvCxnSpPr>
          <p:spPr>
            <a:xfrm flipH="1" flipV="1">
              <a:off x="3706104" y="1364163"/>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39504" y="1973763"/>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28" name="Rectangle 27"/>
            <p:cNvSpPr/>
            <p:nvPr/>
          </p:nvSpPr>
          <p:spPr>
            <a:xfrm>
              <a:off x="5077704" y="1973763"/>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anose="020B0604020202020204" pitchFamily="34" charset="0"/>
                  <a:cs typeface="Arial" panose="020B0604020202020204" pitchFamily="34" charset="0"/>
                </a:rPr>
                <a:t>1</a:t>
              </a:r>
              <a:endParaRPr lang="en-US" sz="2400" dirty="0">
                <a:solidFill>
                  <a:schemeClr val="tx1"/>
                </a:solidFill>
                <a:latin typeface="Arial" panose="020B0604020202020204" pitchFamily="34" charset="0"/>
                <a:cs typeface="Arial" panose="020B0604020202020204" pitchFamily="34" charset="0"/>
              </a:endParaRPr>
            </a:p>
          </p:txBody>
        </p:sp>
        <p:sp>
          <p:nvSpPr>
            <p:cNvPr id="29" name="Rectangle 28"/>
            <p:cNvSpPr/>
            <p:nvPr/>
          </p:nvSpPr>
          <p:spPr>
            <a:xfrm>
              <a:off x="4239504" y="2811963"/>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30" name="Rectangle 29"/>
            <p:cNvSpPr/>
            <p:nvPr/>
          </p:nvSpPr>
          <p:spPr>
            <a:xfrm>
              <a:off x="5077704" y="2811963"/>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31" name="TextBox 30"/>
            <p:cNvSpPr txBox="1"/>
            <p:nvPr/>
          </p:nvSpPr>
          <p:spPr>
            <a:xfrm>
              <a:off x="4239504" y="1512098"/>
              <a:ext cx="838200" cy="461665"/>
            </a:xfrm>
            <a:prstGeom prst="rect">
              <a:avLst/>
            </a:prstGeom>
            <a:noFill/>
          </p:spPr>
          <p:txBody>
            <a:bodyPr wrap="none" rtlCol="0">
              <a:noAutofit/>
            </a:bodyPr>
            <a:lstStyle/>
            <a:p>
              <a:pPr algn="ctr"/>
              <a:r>
                <a:rPr lang="en-US" sz="2400" dirty="0"/>
                <a:t>0</a:t>
              </a:r>
            </a:p>
          </p:txBody>
        </p:sp>
        <p:sp>
          <p:nvSpPr>
            <p:cNvPr id="32" name="TextBox 31"/>
            <p:cNvSpPr txBox="1"/>
            <p:nvPr/>
          </p:nvSpPr>
          <p:spPr>
            <a:xfrm>
              <a:off x="5077704" y="1512097"/>
              <a:ext cx="838200" cy="461665"/>
            </a:xfrm>
            <a:prstGeom prst="rect">
              <a:avLst/>
            </a:prstGeom>
            <a:noFill/>
          </p:spPr>
          <p:txBody>
            <a:bodyPr wrap="none" rtlCol="0">
              <a:noAutofit/>
            </a:bodyPr>
            <a:lstStyle/>
            <a:p>
              <a:pPr algn="ctr"/>
              <a:r>
                <a:rPr lang="en-US" sz="2400" dirty="0"/>
                <a:t>1</a:t>
              </a:r>
            </a:p>
          </p:txBody>
        </p:sp>
        <p:sp>
          <p:nvSpPr>
            <p:cNvPr id="33" name="TextBox 32"/>
            <p:cNvSpPr txBox="1"/>
            <p:nvPr/>
          </p:nvSpPr>
          <p:spPr>
            <a:xfrm>
              <a:off x="3401304" y="2811963"/>
              <a:ext cx="838200" cy="838200"/>
            </a:xfrm>
            <a:prstGeom prst="rect">
              <a:avLst/>
            </a:prstGeom>
            <a:noFill/>
          </p:spPr>
          <p:txBody>
            <a:bodyPr wrap="none" rtlCol="0" anchor="ctr">
              <a:noAutofit/>
            </a:bodyPr>
            <a:lstStyle/>
            <a:p>
              <a:pPr algn="r"/>
              <a:r>
                <a:rPr lang="en-US" sz="2400" dirty="0"/>
                <a:t>1</a:t>
              </a:r>
            </a:p>
          </p:txBody>
        </p:sp>
        <p:sp>
          <p:nvSpPr>
            <p:cNvPr id="34" name="TextBox 33"/>
            <p:cNvSpPr txBox="1"/>
            <p:nvPr/>
          </p:nvSpPr>
          <p:spPr>
            <a:xfrm>
              <a:off x="3401304" y="1973762"/>
              <a:ext cx="838200" cy="838200"/>
            </a:xfrm>
            <a:prstGeom prst="rect">
              <a:avLst/>
            </a:prstGeom>
            <a:noFill/>
          </p:spPr>
          <p:txBody>
            <a:bodyPr wrap="none" rtlCol="0" anchor="ctr">
              <a:noAutofit/>
            </a:bodyPr>
            <a:lstStyle/>
            <a:p>
              <a:pPr algn="r"/>
              <a:r>
                <a:rPr lang="en-US" sz="2400" dirty="0" smtClean="0"/>
                <a:t>0</a:t>
              </a:r>
              <a:endParaRPr lang="en-US" sz="2400" dirty="0"/>
            </a:p>
          </p:txBody>
        </p:sp>
        <p:sp>
          <p:nvSpPr>
            <p:cNvPr id="35" name="TextBox 34"/>
            <p:cNvSpPr txBox="1"/>
            <p:nvPr/>
          </p:nvSpPr>
          <p:spPr>
            <a:xfrm>
              <a:off x="3518102" y="1512098"/>
              <a:ext cx="569002" cy="461665"/>
            </a:xfrm>
            <a:prstGeom prst="rect">
              <a:avLst/>
            </a:prstGeom>
            <a:noFill/>
          </p:spPr>
          <p:txBody>
            <a:bodyPr wrap="none" rtlCol="0">
              <a:noAutofit/>
            </a:bodyPr>
            <a:lstStyle/>
            <a:p>
              <a:pPr algn="ctr"/>
              <a:r>
                <a:rPr lang="en-US" sz="2400" dirty="0"/>
                <a:t>C</a:t>
              </a:r>
            </a:p>
          </p:txBody>
        </p:sp>
        <p:sp>
          <p:nvSpPr>
            <p:cNvPr id="36" name="TextBox 35"/>
            <p:cNvSpPr txBox="1"/>
            <p:nvPr/>
          </p:nvSpPr>
          <p:spPr>
            <a:xfrm>
              <a:off x="3852883" y="1280805"/>
              <a:ext cx="569002" cy="461665"/>
            </a:xfrm>
            <a:prstGeom prst="rect">
              <a:avLst/>
            </a:prstGeom>
            <a:noFill/>
          </p:spPr>
          <p:txBody>
            <a:bodyPr wrap="none" rtlCol="0">
              <a:noAutofit/>
            </a:bodyPr>
            <a:lstStyle/>
            <a:p>
              <a:pPr algn="ctr"/>
              <a:r>
                <a:rPr lang="en-US" sz="2400" dirty="0"/>
                <a:t>D</a:t>
              </a:r>
            </a:p>
          </p:txBody>
        </p:sp>
      </p:grpSp>
      <p:sp>
        <p:nvSpPr>
          <p:cNvPr id="38" name="TextBox 37"/>
          <p:cNvSpPr txBox="1"/>
          <p:nvPr/>
        </p:nvSpPr>
        <p:spPr>
          <a:xfrm>
            <a:off x="843363" y="1447800"/>
            <a:ext cx="2286000" cy="2677656"/>
          </a:xfrm>
          <a:prstGeom prst="rect">
            <a:avLst/>
          </a:prstGeom>
          <a:noFill/>
        </p:spPr>
        <p:txBody>
          <a:bodyPr wrap="square" rtlCol="0">
            <a:spAutoFit/>
          </a:bodyPr>
          <a:lstStyle/>
          <a:p>
            <a:r>
              <a:rPr lang="en-US" sz="2800" u="sng" dirty="0" smtClean="0"/>
              <a:t>C D    G</a:t>
            </a:r>
          </a:p>
          <a:p>
            <a:r>
              <a:rPr lang="en-US" sz="2800" dirty="0" smtClean="0"/>
              <a:t>0  0</a:t>
            </a:r>
            <a:r>
              <a:rPr lang="en-US" sz="2800" dirty="0"/>
              <a:t> </a:t>
            </a:r>
            <a:r>
              <a:rPr lang="en-US" sz="2800" dirty="0" smtClean="0"/>
              <a:t>    0</a:t>
            </a:r>
          </a:p>
          <a:p>
            <a:r>
              <a:rPr lang="en-US" sz="2800" dirty="0" smtClean="0"/>
              <a:t>0  1     1</a:t>
            </a:r>
            <a:endParaRPr lang="en-US" sz="2800" dirty="0">
              <a:solidFill>
                <a:schemeClr val="tx1"/>
              </a:solidFill>
            </a:endParaRPr>
          </a:p>
          <a:p>
            <a:r>
              <a:rPr lang="en-US" sz="2800" dirty="0" smtClean="0"/>
              <a:t>1  0     1</a:t>
            </a:r>
          </a:p>
          <a:p>
            <a:r>
              <a:rPr lang="en-US" sz="2800" dirty="0" smtClean="0"/>
              <a:t>1  1     0</a:t>
            </a:r>
            <a:endParaRPr lang="en-US" sz="2800" dirty="0">
              <a:solidFill>
                <a:schemeClr val="tx1"/>
              </a:solidFill>
              <a:latin typeface="Arial" pitchFamily="34" charset="0"/>
              <a:cs typeface="Arial" pitchFamily="34" charset="0"/>
            </a:endParaRPr>
          </a:p>
          <a:p>
            <a:endParaRPr lang="en-US" sz="2800" dirty="0"/>
          </a:p>
        </p:txBody>
      </p:sp>
      <mc:AlternateContent xmlns:mc="http://schemas.openxmlformats.org/markup-compatibility/2006" xmlns:a14="http://schemas.microsoft.com/office/drawing/2010/main">
        <mc:Choice Requires="a14">
          <p:sp>
            <p:nvSpPr>
              <p:cNvPr id="42" name="TextBox 41"/>
              <p:cNvSpPr txBox="1"/>
              <p:nvPr/>
            </p:nvSpPr>
            <p:spPr>
              <a:xfrm>
                <a:off x="6096000" y="1381618"/>
                <a:ext cx="872355" cy="523220"/>
              </a:xfrm>
              <a:prstGeom prst="rect">
                <a:avLst/>
              </a:prstGeom>
              <a:noFill/>
            </p:spPr>
            <p:txBody>
              <a:bodyPr wrap="none" rtlCol="0">
                <a:spAutoFit/>
              </a:bodyPr>
              <a:lstStyle/>
              <a:p>
                <a:pPr marL="0" lvl="1"/>
                <a14:m>
                  <m:oMath xmlns:m="http://schemas.openxmlformats.org/officeDocument/2006/math">
                    <m:r>
                      <m:rPr>
                        <m:nor/>
                      </m:rPr>
                      <a:rPr lang="en-US" sz="2800" i="0" smtClean="0">
                        <a:latin typeface="Arial" pitchFamily="34" charset="0"/>
                        <a:cs typeface="Arial" pitchFamily="34" charset="0"/>
                      </a:rPr>
                      <m:t>G</m:t>
                    </m:r>
                  </m:oMath>
                </a14:m>
                <a:r>
                  <a:rPr lang="en-US" sz="2800" b="0" dirty="0" smtClean="0">
                    <a:latin typeface="Arial" pitchFamily="34" charset="0"/>
                    <a:cs typeface="Arial" pitchFamily="34" charset="0"/>
                  </a:rPr>
                  <a:t> = </a:t>
                </a:r>
              </a:p>
            </p:txBody>
          </p:sp>
        </mc:Choice>
        <mc:Fallback xmlns="">
          <p:sp>
            <p:nvSpPr>
              <p:cNvPr id="42" name="TextBox 41"/>
              <p:cNvSpPr txBox="1">
                <a:spLocks noRot="1" noChangeAspect="1" noMove="1" noResize="1" noEditPoints="1" noAdjustHandles="1" noChangeArrowheads="1" noChangeShapeType="1" noTextEdit="1"/>
              </p:cNvSpPr>
              <p:nvPr/>
            </p:nvSpPr>
            <p:spPr>
              <a:xfrm>
                <a:off x="6096000" y="1381618"/>
                <a:ext cx="872355" cy="523220"/>
              </a:xfrm>
              <a:prstGeom prst="rect">
                <a:avLst/>
              </a:prstGeom>
              <a:blipFill rotWithShape="0">
                <a:blip r:embed="rId3"/>
                <a:stretch>
                  <a:fillRect t="-12941" r="-12587" b="-32941"/>
                </a:stretch>
              </a:blipFill>
            </p:spPr>
            <p:txBody>
              <a:bodyPr/>
              <a:lstStyle/>
              <a:p>
                <a:r>
                  <a:rPr lang="en-US">
                    <a:noFill/>
                  </a:rPr>
                  <a:t> </a:t>
                </a:r>
              </a:p>
            </p:txBody>
          </p:sp>
        </mc:Fallback>
      </mc:AlternateContent>
      <p:grpSp>
        <p:nvGrpSpPr>
          <p:cNvPr id="18" name="Group 17"/>
          <p:cNvGrpSpPr/>
          <p:nvPr/>
        </p:nvGrpSpPr>
        <p:grpSpPr>
          <a:xfrm>
            <a:off x="4955285" y="1754659"/>
            <a:ext cx="1956261" cy="878518"/>
            <a:chOff x="4955285" y="1754659"/>
            <a:chExt cx="1956261" cy="878518"/>
          </a:xfrm>
        </p:grpSpPr>
        <p:sp>
          <p:nvSpPr>
            <p:cNvPr id="39" name="Rounded Rectangle 38"/>
            <p:cNvSpPr/>
            <p:nvPr/>
          </p:nvSpPr>
          <p:spPr>
            <a:xfrm>
              <a:off x="4955285" y="2211968"/>
              <a:ext cx="533400" cy="421209"/>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stCxn id="39" idx="3"/>
            </p:cNvCxnSpPr>
            <p:nvPr/>
          </p:nvCxnSpPr>
          <p:spPr>
            <a:xfrm flipV="1">
              <a:off x="5488685" y="1754659"/>
              <a:ext cx="1422861" cy="667914"/>
            </a:xfrm>
            <a:prstGeom prst="straightConnector1">
              <a:avLst/>
            </a:prstGeom>
            <a:ln w="5715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120101" y="1771660"/>
            <a:ext cx="3728499" cy="1690205"/>
            <a:chOff x="4120101" y="1771660"/>
            <a:chExt cx="3728499" cy="1690205"/>
          </a:xfrm>
        </p:grpSpPr>
        <p:sp>
          <p:nvSpPr>
            <p:cNvPr id="41" name="Rounded Rectangle 40"/>
            <p:cNvSpPr/>
            <p:nvPr/>
          </p:nvSpPr>
          <p:spPr>
            <a:xfrm>
              <a:off x="4120101" y="3040656"/>
              <a:ext cx="533400" cy="421209"/>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a:stCxn id="41" idx="3"/>
            </p:cNvCxnSpPr>
            <p:nvPr/>
          </p:nvCxnSpPr>
          <p:spPr>
            <a:xfrm flipV="1">
              <a:off x="4653501" y="1771660"/>
              <a:ext cx="3195099" cy="1479601"/>
            </a:xfrm>
            <a:prstGeom prst="straightConnector1">
              <a:avLst/>
            </a:prstGeom>
            <a:ln w="57150">
              <a:solidFill>
                <a:srgbClr val="C00000"/>
              </a:solidFill>
              <a:tailEnd type="arrow"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 name="TextBox 15"/>
              <p:cNvSpPr txBox="1"/>
              <p:nvPr/>
            </p:nvSpPr>
            <p:spPr>
              <a:xfrm>
                <a:off x="6762652" y="1371600"/>
                <a:ext cx="803425" cy="543418"/>
              </a:xfrm>
              <a:prstGeom prst="rect">
                <a:avLst/>
              </a:prstGeom>
              <a:noFill/>
            </p:spPr>
            <p:txBody>
              <a:bodyPr wrap="none" rtlCol="0">
                <a:spAutoFit/>
              </a:bodyPr>
              <a:lstStyle/>
              <a:p>
                <a:pPr marL="0" lvl="1"/>
                <a14:m>
                  <m:oMathPara xmlns:m="http://schemas.openxmlformats.org/officeDocument/2006/math">
                    <m:oMathParaPr>
                      <m:jc m:val="centerGroup"/>
                    </m:oMathParaPr>
                    <m:oMath xmlns:m="http://schemas.openxmlformats.org/officeDocument/2006/math">
                      <m:acc>
                        <m:accPr>
                          <m:chr m:val="̅"/>
                          <m:ctrlPr>
                            <a:rPr lang="en-US" sz="2800" b="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D</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6762652" y="1371600"/>
                <a:ext cx="803425" cy="54341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372252" y="1375960"/>
                <a:ext cx="1112804" cy="539058"/>
              </a:xfrm>
              <a:prstGeom prst="rect">
                <a:avLst/>
              </a:prstGeom>
              <a:noFill/>
            </p:spPr>
            <p:txBody>
              <a:bodyPr wrap="none" rtlCol="0">
                <a:spAutoFit/>
              </a:bodyPr>
              <a:lstStyle/>
              <a:p>
                <a:pPr marL="0" lvl="1"/>
                <a14:m>
                  <m:oMathPara xmlns:m="http://schemas.openxmlformats.org/officeDocument/2006/math">
                    <m:oMathParaPr>
                      <m:jc m:val="centerGroup"/>
                    </m:oMathParaPr>
                    <m:oMath xmlns:m="http://schemas.openxmlformats.org/officeDocument/2006/math">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acc>
                        <m:accPr>
                          <m:chr m:val="̅"/>
                          <m:ctrlPr>
                            <a:rPr lang="en-US" sz="2800" b="0" i="1" smtClean="0">
                              <a:latin typeface="Cambria Math"/>
                            </a:rPr>
                          </m:ctrlPr>
                        </m:accPr>
                        <m:e>
                          <m:r>
                            <m:rPr>
                              <m:nor/>
                            </m:rPr>
                            <a:rPr lang="en-US" sz="2800" b="0" i="0" smtClean="0">
                              <a:latin typeface="Arial" pitchFamily="34" charset="0"/>
                              <a:cs typeface="Arial" pitchFamily="34" charset="0"/>
                            </a:rPr>
                            <m:t>D</m:t>
                          </m:r>
                        </m:e>
                      </m:acc>
                    </m:oMath>
                  </m:oMathPara>
                </a14:m>
                <a:endParaRPr lang="en-US" sz="2800" b="0" dirty="0" smtClean="0">
                  <a:latin typeface="Arial" pitchFamily="34" charset="0"/>
                  <a:cs typeface="Arial"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7372252" y="1375960"/>
                <a:ext cx="1112804" cy="539058"/>
              </a:xfrm>
              <a:prstGeom prst="rect">
                <a:avLst/>
              </a:prstGeom>
              <a:blipFill rotWithShape="0">
                <a:blip r:embed="rId5"/>
                <a:stretch>
                  <a:fillRect/>
                </a:stretch>
              </a:blipFill>
            </p:spPr>
            <p:txBody>
              <a:bodyPr/>
              <a:lstStyle/>
              <a:p>
                <a:r>
                  <a:rPr lang="en-US">
                    <a:noFill/>
                  </a:rPr>
                  <a:t> </a:t>
                </a:r>
              </a:p>
            </p:txBody>
          </p:sp>
        </mc:Fallback>
      </mc:AlternateContent>
      <p:sp>
        <p:nvSpPr>
          <p:cNvPr id="48" name="TextBox 47"/>
          <p:cNvSpPr txBox="1"/>
          <p:nvPr/>
        </p:nvSpPr>
        <p:spPr>
          <a:xfrm>
            <a:off x="4419600" y="6488668"/>
            <a:ext cx="4685898" cy="369332"/>
          </a:xfrm>
          <a:prstGeom prst="rect">
            <a:avLst/>
          </a:prstGeom>
          <a:noFill/>
        </p:spPr>
        <p:txBody>
          <a:bodyPr wrap="none" rtlCol="0">
            <a:spAutoFit/>
          </a:bodyPr>
          <a:lstStyle/>
          <a:p>
            <a:r>
              <a:rPr lang="en-US" dirty="0" smtClean="0"/>
              <a:t>* Later we’ll see an example of grouping 0s</a:t>
            </a:r>
            <a:endParaRPr lang="en-US" dirty="0"/>
          </a:p>
        </p:txBody>
      </p:sp>
    </p:spTree>
    <p:extLst>
      <p:ext uri="{BB962C8B-B14F-4D97-AF65-F5344CB8AC3E}">
        <p14:creationId xmlns:p14="http://schemas.microsoft.com/office/powerpoint/2010/main" val="251650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K-Maps Versus Algebra</a:t>
            </a:r>
            <a:endParaRPr lang="en-US" dirty="0"/>
          </a:p>
        </p:txBody>
      </p:sp>
      <p:sp>
        <p:nvSpPr>
          <p:cNvPr id="3" name="Content Placeholder 2"/>
          <p:cNvSpPr>
            <a:spLocks noGrp="1"/>
          </p:cNvSpPr>
          <p:nvPr>
            <p:ph idx="1"/>
          </p:nvPr>
        </p:nvSpPr>
        <p:spPr>
          <a:xfrm>
            <a:off x="533400" y="5895975"/>
            <a:ext cx="8534400" cy="885825"/>
          </a:xfrm>
        </p:spPr>
        <p:txBody>
          <a:bodyPr/>
          <a:lstStyle/>
          <a:p>
            <a:r>
              <a:rPr lang="en-US" dirty="0" smtClean="0"/>
              <a:t>Note that the redundant term needed for factoring is the </a:t>
            </a:r>
            <a:r>
              <a:rPr lang="en-US" dirty="0" err="1" smtClean="0"/>
              <a:t>minterm</a:t>
            </a:r>
            <a:r>
              <a:rPr lang="en-US" dirty="0" smtClean="0"/>
              <a:t> that is in </a:t>
            </a:r>
            <a:r>
              <a:rPr lang="en-US" u="sng" dirty="0" smtClean="0"/>
              <a:t>both</a:t>
            </a:r>
            <a:r>
              <a:rPr lang="en-US" dirty="0" smtClean="0"/>
              <a:t> K-map groups!</a:t>
            </a:r>
            <a:endParaRPr lang="en-US" dirty="0"/>
          </a:p>
        </p:txBody>
      </p:sp>
      <p:cxnSp>
        <p:nvCxnSpPr>
          <p:cNvPr id="26" name="Straight Connector 25"/>
          <p:cNvCxnSpPr/>
          <p:nvPr/>
        </p:nvCxnSpPr>
        <p:spPr>
          <a:xfrm flipH="1" flipV="1">
            <a:off x="951895" y="2108760"/>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485295" y="271836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28" name="Rectangle 27"/>
          <p:cNvSpPr/>
          <p:nvPr/>
        </p:nvSpPr>
        <p:spPr>
          <a:xfrm>
            <a:off x="2323495" y="271836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anose="020B0604020202020204" pitchFamily="34" charset="0"/>
                <a:cs typeface="Arial" panose="020B0604020202020204" pitchFamily="34" charset="0"/>
              </a:rPr>
              <a:t>1</a:t>
            </a:r>
            <a:endParaRPr lang="en-US" sz="2400" dirty="0">
              <a:solidFill>
                <a:schemeClr val="tx1"/>
              </a:solidFill>
              <a:latin typeface="Arial" panose="020B0604020202020204" pitchFamily="34" charset="0"/>
              <a:cs typeface="Arial" panose="020B0604020202020204" pitchFamily="34" charset="0"/>
            </a:endParaRPr>
          </a:p>
        </p:txBody>
      </p:sp>
      <p:sp>
        <p:nvSpPr>
          <p:cNvPr id="29" name="Rectangle 28"/>
          <p:cNvSpPr/>
          <p:nvPr/>
        </p:nvSpPr>
        <p:spPr>
          <a:xfrm>
            <a:off x="1485295" y="355656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30" name="Rectangle 29"/>
          <p:cNvSpPr/>
          <p:nvPr/>
        </p:nvSpPr>
        <p:spPr>
          <a:xfrm>
            <a:off x="2323495" y="355656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31" name="TextBox 30"/>
          <p:cNvSpPr txBox="1"/>
          <p:nvPr/>
        </p:nvSpPr>
        <p:spPr>
          <a:xfrm>
            <a:off x="1485295" y="2256695"/>
            <a:ext cx="838200" cy="461665"/>
          </a:xfrm>
          <a:prstGeom prst="rect">
            <a:avLst/>
          </a:prstGeom>
          <a:noFill/>
        </p:spPr>
        <p:txBody>
          <a:bodyPr wrap="none" rtlCol="0">
            <a:noAutofit/>
          </a:bodyPr>
          <a:lstStyle/>
          <a:p>
            <a:pPr algn="ctr"/>
            <a:r>
              <a:rPr lang="en-US" sz="2400" dirty="0"/>
              <a:t>0</a:t>
            </a:r>
          </a:p>
        </p:txBody>
      </p:sp>
      <p:sp>
        <p:nvSpPr>
          <p:cNvPr id="32" name="TextBox 31"/>
          <p:cNvSpPr txBox="1"/>
          <p:nvPr/>
        </p:nvSpPr>
        <p:spPr>
          <a:xfrm>
            <a:off x="2323495" y="2256694"/>
            <a:ext cx="838200" cy="461665"/>
          </a:xfrm>
          <a:prstGeom prst="rect">
            <a:avLst/>
          </a:prstGeom>
          <a:noFill/>
        </p:spPr>
        <p:txBody>
          <a:bodyPr wrap="none" rtlCol="0">
            <a:noAutofit/>
          </a:bodyPr>
          <a:lstStyle/>
          <a:p>
            <a:pPr algn="ctr"/>
            <a:r>
              <a:rPr lang="en-US" sz="2400" dirty="0"/>
              <a:t>1</a:t>
            </a:r>
          </a:p>
        </p:txBody>
      </p:sp>
      <p:sp>
        <p:nvSpPr>
          <p:cNvPr id="33" name="TextBox 32"/>
          <p:cNvSpPr txBox="1"/>
          <p:nvPr/>
        </p:nvSpPr>
        <p:spPr>
          <a:xfrm>
            <a:off x="647095" y="3556560"/>
            <a:ext cx="838200" cy="838200"/>
          </a:xfrm>
          <a:prstGeom prst="rect">
            <a:avLst/>
          </a:prstGeom>
          <a:noFill/>
        </p:spPr>
        <p:txBody>
          <a:bodyPr wrap="none" rtlCol="0" anchor="ctr">
            <a:noAutofit/>
          </a:bodyPr>
          <a:lstStyle/>
          <a:p>
            <a:pPr algn="r"/>
            <a:r>
              <a:rPr lang="en-US" sz="2400" dirty="0"/>
              <a:t>1</a:t>
            </a:r>
          </a:p>
        </p:txBody>
      </p:sp>
      <p:sp>
        <p:nvSpPr>
          <p:cNvPr id="34" name="TextBox 33"/>
          <p:cNvSpPr txBox="1"/>
          <p:nvPr/>
        </p:nvSpPr>
        <p:spPr>
          <a:xfrm>
            <a:off x="647095" y="2718359"/>
            <a:ext cx="838200" cy="838200"/>
          </a:xfrm>
          <a:prstGeom prst="rect">
            <a:avLst/>
          </a:prstGeom>
          <a:noFill/>
        </p:spPr>
        <p:txBody>
          <a:bodyPr wrap="none" rtlCol="0" anchor="ctr">
            <a:noAutofit/>
          </a:bodyPr>
          <a:lstStyle/>
          <a:p>
            <a:pPr algn="r"/>
            <a:r>
              <a:rPr lang="en-US" sz="2400" dirty="0" smtClean="0"/>
              <a:t>0</a:t>
            </a:r>
            <a:endParaRPr lang="en-US" sz="2400" dirty="0"/>
          </a:p>
        </p:txBody>
      </p:sp>
      <p:sp>
        <p:nvSpPr>
          <p:cNvPr id="35" name="TextBox 34"/>
          <p:cNvSpPr txBox="1"/>
          <p:nvPr/>
        </p:nvSpPr>
        <p:spPr>
          <a:xfrm>
            <a:off x="763893" y="2256695"/>
            <a:ext cx="569002" cy="461665"/>
          </a:xfrm>
          <a:prstGeom prst="rect">
            <a:avLst/>
          </a:prstGeom>
          <a:noFill/>
        </p:spPr>
        <p:txBody>
          <a:bodyPr wrap="none" rtlCol="0">
            <a:noAutofit/>
          </a:bodyPr>
          <a:lstStyle/>
          <a:p>
            <a:pPr algn="ctr"/>
            <a:r>
              <a:rPr lang="en-US" sz="2400" dirty="0" smtClean="0"/>
              <a:t>L</a:t>
            </a:r>
            <a:endParaRPr lang="en-US" sz="2400" dirty="0"/>
          </a:p>
        </p:txBody>
      </p:sp>
      <p:sp>
        <p:nvSpPr>
          <p:cNvPr id="36" name="TextBox 35"/>
          <p:cNvSpPr txBox="1"/>
          <p:nvPr/>
        </p:nvSpPr>
        <p:spPr>
          <a:xfrm>
            <a:off x="1098674" y="2057400"/>
            <a:ext cx="569002" cy="461665"/>
          </a:xfrm>
          <a:prstGeom prst="rect">
            <a:avLst/>
          </a:prstGeom>
          <a:noFill/>
        </p:spPr>
        <p:txBody>
          <a:bodyPr wrap="none" rtlCol="0">
            <a:noAutofit/>
          </a:bodyPr>
          <a:lstStyle/>
          <a:p>
            <a:pPr algn="ctr"/>
            <a:r>
              <a:rPr lang="en-US" sz="2400" dirty="0" smtClean="0"/>
              <a:t>M</a:t>
            </a:r>
            <a:endParaRPr lang="en-US" sz="2400" dirty="0"/>
          </a:p>
        </p:txBody>
      </p:sp>
      <mc:AlternateContent xmlns:mc="http://schemas.openxmlformats.org/markup-compatibility/2006" xmlns:a14="http://schemas.microsoft.com/office/drawing/2010/main">
        <mc:Choice Requires="a14">
          <p:sp>
            <p:nvSpPr>
              <p:cNvPr id="42" name="TextBox 41"/>
              <p:cNvSpPr txBox="1"/>
              <p:nvPr/>
            </p:nvSpPr>
            <p:spPr>
              <a:xfrm>
                <a:off x="1300521" y="5267980"/>
                <a:ext cx="1827231" cy="523220"/>
              </a:xfrm>
              <a:prstGeom prst="rect">
                <a:avLst/>
              </a:prstGeom>
              <a:noFill/>
            </p:spPr>
            <p:txBody>
              <a:bodyPr wrap="none" rtlCol="0">
                <a:spAutoFit/>
              </a:bodyPr>
              <a:lstStyle/>
              <a:p>
                <a:pPr marL="0" lvl="1"/>
                <a14:m>
                  <m:oMath xmlns:m="http://schemas.openxmlformats.org/officeDocument/2006/math">
                    <m:r>
                      <m:rPr>
                        <m:nor/>
                      </m:rPr>
                      <a:rPr lang="en-US" sz="2800" b="0" i="0" smtClean="0">
                        <a:latin typeface="Arial" pitchFamily="34" charset="0"/>
                        <a:cs typeface="Arial" pitchFamily="34" charset="0"/>
                      </a:rPr>
                      <m:t>Y</m:t>
                    </m:r>
                  </m:oMath>
                </a14:m>
                <a:r>
                  <a:rPr lang="en-US" sz="2800" b="0" dirty="0" smtClean="0">
                    <a:latin typeface="Arial" pitchFamily="34" charset="0"/>
                    <a:cs typeface="Arial" pitchFamily="34" charset="0"/>
                  </a:rPr>
                  <a:t> = L + M </a:t>
                </a:r>
              </a:p>
            </p:txBody>
          </p:sp>
        </mc:Choice>
        <mc:Fallback xmlns="">
          <p:sp>
            <p:nvSpPr>
              <p:cNvPr id="42" name="TextBox 41"/>
              <p:cNvSpPr txBox="1">
                <a:spLocks noRot="1" noChangeAspect="1" noMove="1" noResize="1" noEditPoints="1" noAdjustHandles="1" noChangeArrowheads="1" noChangeShapeType="1" noTextEdit="1"/>
              </p:cNvSpPr>
              <p:nvPr/>
            </p:nvSpPr>
            <p:spPr>
              <a:xfrm>
                <a:off x="1300521" y="5267980"/>
                <a:ext cx="1827231" cy="523220"/>
              </a:xfrm>
              <a:prstGeom prst="rect">
                <a:avLst/>
              </a:prstGeom>
              <a:blipFill rotWithShape="0">
                <a:blip r:embed="rId3"/>
                <a:stretch>
                  <a:fillRect t="-11628" r="-6000"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334001" y="2743200"/>
                <a:ext cx="3810000" cy="543418"/>
              </a:xfrm>
              <a:prstGeom prst="rect">
                <a:avLst/>
              </a:prstGeom>
              <a:noFill/>
            </p:spPr>
            <p:txBody>
              <a:bodyPr wrap="square" rtlCol="0">
                <a:spAutoFit/>
              </a:bodyPr>
              <a:lstStyle/>
              <a:p>
                <a:pPr marL="0" lvl="1" algn="ctr"/>
                <a14:m>
                  <m:oMath xmlns:m="http://schemas.openxmlformats.org/officeDocument/2006/math">
                    <m:r>
                      <m:rPr>
                        <m:nor/>
                      </m:rPr>
                      <a:rPr lang="en-US" sz="2800" b="0" i="0" smtClean="0">
                        <a:latin typeface="Arial" pitchFamily="34" charset="0"/>
                        <a:cs typeface="Arial" pitchFamily="34" charset="0"/>
                      </a:rPr>
                      <m:t>Y</m:t>
                    </m:r>
                    <m:r>
                      <m:rPr>
                        <m:nor/>
                      </m:rPr>
                      <a:rPr lang="en-US" sz="2800" smtClean="0">
                        <a:latin typeface="Arial" pitchFamily="34" charset="0"/>
                        <a:cs typeface="Arial" pitchFamily="34" charset="0"/>
                      </a:rPr>
                      <m:t> = </m:t>
                    </m:r>
                    <m:acc>
                      <m:accPr>
                        <m:chr m:val="̅"/>
                        <m:ctrlPr>
                          <a:rPr lang="en-US" sz="2800" i="1">
                            <a:latin typeface="Cambria Math"/>
                            <a:cs typeface="Arial" pitchFamily="34" charset="0"/>
                          </a:rPr>
                        </m:ctrlPr>
                      </m:accPr>
                      <m:e>
                        <m:r>
                          <m:rPr>
                            <m:nor/>
                          </m:rPr>
                          <a:rPr lang="en-US" sz="2800" b="0" i="0" smtClean="0">
                            <a:latin typeface="Arial" pitchFamily="34" charset="0"/>
                            <a:cs typeface="Arial" pitchFamily="34" charset="0"/>
                          </a:rPr>
                          <m:t>L</m:t>
                        </m:r>
                      </m:e>
                    </m:acc>
                    <m:r>
                      <m:rPr>
                        <m:nor/>
                      </m:rPr>
                      <a:rPr lang="en-US" sz="2800" b="0" i="0" smtClean="0">
                        <a:latin typeface="Arial" pitchFamily="34" charset="0"/>
                        <a:cs typeface="Arial" pitchFamily="34" charset="0"/>
                      </a:rPr>
                      <m:t>M</m:t>
                    </m:r>
                    <m:r>
                      <a:rPr lang="en-US" sz="2800" b="0" i="1" smtClean="0">
                        <a:latin typeface="Cambria Math" panose="02040503050406030204" pitchFamily="18" charset="0"/>
                        <a:cs typeface="Arial" pitchFamily="34" charset="0"/>
                      </a:rPr>
                      <m:t> </m:t>
                    </m:r>
                    <m:r>
                      <m:rPr>
                        <m:nor/>
                      </m:rPr>
                      <a:rPr lang="en-US" sz="2800">
                        <a:latin typeface="Arial" pitchFamily="34" charset="0"/>
                        <a:cs typeface="Arial" pitchFamily="34" charset="0"/>
                      </a:rPr>
                      <m:t>+ </m:t>
                    </m:r>
                    <m:r>
                      <m:rPr>
                        <m:nor/>
                      </m:rPr>
                      <a:rPr lang="en-US" sz="2800" b="0" i="0" smtClean="0">
                        <a:latin typeface="Arial" pitchFamily="34" charset="0"/>
                        <a:cs typeface="Arial" pitchFamily="34" charset="0"/>
                      </a:rPr>
                      <m:t>L</m:t>
                    </m:r>
                    <m:acc>
                      <m:accPr>
                        <m:chr m:val="̅"/>
                        <m:ctrlPr>
                          <a:rPr lang="en-US" sz="2800" i="1">
                            <a:latin typeface="Cambria Math"/>
                          </a:rPr>
                        </m:ctrlPr>
                      </m:accPr>
                      <m:e>
                        <m:r>
                          <m:rPr>
                            <m:nor/>
                          </m:rPr>
                          <a:rPr lang="en-US" sz="2800" b="0" i="0" smtClean="0">
                            <a:latin typeface="Arial" pitchFamily="34" charset="0"/>
                            <a:cs typeface="Arial" pitchFamily="34" charset="0"/>
                          </a:rPr>
                          <m:t>M</m:t>
                        </m:r>
                      </m:e>
                    </m:acc>
                  </m:oMath>
                </a14:m>
                <a:r>
                  <a:rPr lang="en-US" sz="2800" dirty="0">
                    <a:cs typeface="Arial" pitchFamily="34" charset="0"/>
                  </a:rPr>
                  <a:t> </a:t>
                </a:r>
                <a14:m>
                  <m:oMath xmlns:m="http://schemas.openxmlformats.org/officeDocument/2006/math">
                    <m:r>
                      <m:rPr>
                        <m:nor/>
                      </m:rPr>
                      <a:rPr lang="en-US" sz="2800">
                        <a:latin typeface="Arial" pitchFamily="34" charset="0"/>
                        <a:cs typeface="Arial" pitchFamily="34" charset="0"/>
                      </a:rPr>
                      <m:t>+</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LM</m:t>
                    </m:r>
                  </m:oMath>
                </a14:m>
                <a:endParaRPr lang="en-US" sz="2800" b="0" dirty="0" smtClean="0">
                  <a:latin typeface="Arial" pitchFamily="34" charset="0"/>
                  <a:cs typeface="Arial"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334001" y="2743200"/>
                <a:ext cx="3810000" cy="543418"/>
              </a:xfrm>
              <a:prstGeom prst="rect">
                <a:avLst/>
              </a:prstGeom>
              <a:blipFill rotWithShape="0">
                <a:blip r:embed="rId4"/>
                <a:stretch>
                  <a:fillRect/>
                </a:stretch>
              </a:blipFill>
            </p:spPr>
            <p:txBody>
              <a:bodyPr/>
              <a:lstStyle/>
              <a:p>
                <a:r>
                  <a:rPr lang="en-US">
                    <a:noFill/>
                  </a:rPr>
                  <a:t> </a:t>
                </a:r>
              </a:p>
            </p:txBody>
          </p:sp>
        </mc:Fallback>
      </mc:AlternateContent>
      <p:sp>
        <p:nvSpPr>
          <p:cNvPr id="40" name="TextBox 39"/>
          <p:cNvSpPr txBox="1"/>
          <p:nvPr/>
        </p:nvSpPr>
        <p:spPr>
          <a:xfrm>
            <a:off x="914400" y="1481433"/>
            <a:ext cx="2590800" cy="461665"/>
          </a:xfrm>
          <a:prstGeom prst="rect">
            <a:avLst/>
          </a:prstGeom>
          <a:noFill/>
        </p:spPr>
        <p:txBody>
          <a:bodyPr wrap="none" rtlCol="0">
            <a:noAutofit/>
          </a:bodyPr>
          <a:lstStyle/>
          <a:p>
            <a:pPr algn="ctr"/>
            <a:r>
              <a:rPr lang="en-US" sz="2400" u="sng" dirty="0" smtClean="0"/>
              <a:t>Using a K-Map</a:t>
            </a:r>
            <a:r>
              <a:rPr lang="en-US" sz="2400" dirty="0" smtClean="0"/>
              <a:t>:</a:t>
            </a:r>
            <a:endParaRPr lang="en-US" sz="2400" dirty="0"/>
          </a:p>
        </p:txBody>
      </p:sp>
      <p:sp>
        <p:nvSpPr>
          <p:cNvPr id="43" name="Rounded Rectangle 42"/>
          <p:cNvSpPr/>
          <p:nvPr/>
        </p:nvSpPr>
        <p:spPr>
          <a:xfrm>
            <a:off x="2544796" y="2890986"/>
            <a:ext cx="427004" cy="1346909"/>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a:off x="2742595" y="4242109"/>
            <a:ext cx="76502" cy="1080377"/>
          </a:xfrm>
          <a:prstGeom prst="straightConnector1">
            <a:avLst/>
          </a:prstGeom>
          <a:ln w="5715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638800" y="1481433"/>
            <a:ext cx="3087073" cy="1335734"/>
          </a:xfrm>
          <a:prstGeom prst="rect">
            <a:avLst/>
          </a:prstGeom>
          <a:noFill/>
        </p:spPr>
        <p:txBody>
          <a:bodyPr wrap="none" rtlCol="0">
            <a:noAutofit/>
          </a:bodyPr>
          <a:lstStyle/>
          <a:p>
            <a:pPr algn="ctr"/>
            <a:r>
              <a:rPr lang="en-US" sz="2400" u="sng" dirty="0" smtClean="0"/>
              <a:t>Solving </a:t>
            </a:r>
            <a:r>
              <a:rPr lang="en-US" sz="2400" u="sng" dirty="0" err="1" smtClean="0"/>
              <a:t>Algebraicly</a:t>
            </a:r>
            <a:r>
              <a:rPr lang="en-US" sz="2400" dirty="0" smtClean="0"/>
              <a:t>:</a:t>
            </a:r>
          </a:p>
          <a:p>
            <a:pPr algn="ctr"/>
            <a:r>
              <a:rPr lang="en-US" sz="2400" dirty="0" smtClean="0"/>
              <a:t>Write the function</a:t>
            </a:r>
          </a:p>
          <a:p>
            <a:pPr algn="ctr"/>
            <a:r>
              <a:rPr lang="en-US" sz="2400" dirty="0" smtClean="0"/>
              <a:t> as a sum of </a:t>
            </a:r>
            <a:r>
              <a:rPr lang="en-US" sz="2400" dirty="0" err="1" smtClean="0"/>
              <a:t>minterms</a:t>
            </a:r>
            <a:endParaRPr lang="en-US" sz="2400" dirty="0"/>
          </a:p>
        </p:txBody>
      </p:sp>
      <p:sp>
        <p:nvSpPr>
          <p:cNvPr id="50" name="TextBox 49"/>
          <p:cNvSpPr txBox="1"/>
          <p:nvPr/>
        </p:nvSpPr>
        <p:spPr>
          <a:xfrm>
            <a:off x="3771900" y="1097073"/>
            <a:ext cx="1562100" cy="2246769"/>
          </a:xfrm>
          <a:prstGeom prst="rect">
            <a:avLst/>
          </a:prstGeom>
          <a:solidFill>
            <a:schemeClr val="accent5">
              <a:lumMod val="90000"/>
            </a:schemeClr>
          </a:solidFill>
        </p:spPr>
        <p:txBody>
          <a:bodyPr wrap="square" rtlCol="0">
            <a:spAutoFit/>
          </a:bodyPr>
          <a:lstStyle/>
          <a:p>
            <a:r>
              <a:rPr lang="en-US" sz="2800" u="sng" dirty="0" smtClean="0"/>
              <a:t>L  M   </a:t>
            </a:r>
            <a:r>
              <a:rPr lang="en-US" sz="2800" u="sng" dirty="0"/>
              <a:t> </a:t>
            </a:r>
            <a:r>
              <a:rPr lang="en-US" sz="2800" u="sng" dirty="0" smtClean="0"/>
              <a:t> Y</a:t>
            </a:r>
          </a:p>
          <a:p>
            <a:r>
              <a:rPr lang="en-US" sz="2800" dirty="0" smtClean="0"/>
              <a:t>0  0</a:t>
            </a:r>
            <a:r>
              <a:rPr lang="en-US" sz="2800" dirty="0"/>
              <a:t> </a:t>
            </a:r>
            <a:r>
              <a:rPr lang="en-US" sz="2800" dirty="0" smtClean="0"/>
              <a:t>    0</a:t>
            </a:r>
          </a:p>
          <a:p>
            <a:r>
              <a:rPr lang="en-US" sz="2800" dirty="0" smtClean="0"/>
              <a:t>0  1     1</a:t>
            </a:r>
            <a:endParaRPr lang="en-US" sz="2800" dirty="0">
              <a:solidFill>
                <a:schemeClr val="tx1"/>
              </a:solidFill>
            </a:endParaRPr>
          </a:p>
          <a:p>
            <a:r>
              <a:rPr lang="en-US" sz="2800" dirty="0" smtClean="0"/>
              <a:t>1  0     1</a:t>
            </a:r>
          </a:p>
          <a:p>
            <a:r>
              <a:rPr lang="en-US" sz="2800" dirty="0" smtClean="0"/>
              <a:t>1  1     1</a:t>
            </a:r>
            <a:endParaRPr lang="en-US" sz="2800" dirty="0">
              <a:solidFill>
                <a:schemeClr val="tx1"/>
              </a:solidFill>
              <a:latin typeface="Arial" pitchFamily="34" charset="0"/>
              <a:cs typeface="Arial" pitchFamily="34" charset="0"/>
            </a:endParaRPr>
          </a:p>
        </p:txBody>
      </p:sp>
      <p:sp>
        <p:nvSpPr>
          <p:cNvPr id="51" name="Rounded Rectangle 50"/>
          <p:cNvSpPr/>
          <p:nvPr/>
        </p:nvSpPr>
        <p:spPr>
          <a:xfrm rot="16200000">
            <a:off x="2156710" y="3228650"/>
            <a:ext cx="381001" cy="1494019"/>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a:off x="1992246" y="4166160"/>
            <a:ext cx="153005" cy="1156326"/>
          </a:xfrm>
          <a:prstGeom prst="straightConnector1">
            <a:avLst/>
          </a:prstGeom>
          <a:ln w="57150">
            <a:solidFill>
              <a:srgbClr val="C00000"/>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p:cNvSpPr txBox="1"/>
              <p:nvPr/>
            </p:nvSpPr>
            <p:spPr>
              <a:xfrm>
                <a:off x="4724400" y="3975660"/>
                <a:ext cx="4438651" cy="539058"/>
              </a:xfrm>
              <a:prstGeom prst="rect">
                <a:avLst/>
              </a:prstGeom>
              <a:noFill/>
            </p:spPr>
            <p:txBody>
              <a:bodyPr wrap="square" rtlCol="0">
                <a:spAutoFit/>
              </a:bodyPr>
              <a:lstStyle/>
              <a:p>
                <a:pPr marL="0" lvl="1"/>
                <a14:m>
                  <m:oMath xmlns:m="http://schemas.openxmlformats.org/officeDocument/2006/math">
                    <m:r>
                      <m:rPr>
                        <m:nor/>
                      </m:rPr>
                      <a:rPr lang="en-US" sz="2800" b="0" i="0" smtClean="0">
                        <a:latin typeface="Arial" pitchFamily="34" charset="0"/>
                        <a:cs typeface="Arial" pitchFamily="34" charset="0"/>
                      </a:rPr>
                      <m:t>Y</m:t>
                    </m:r>
                    <m:r>
                      <m:rPr>
                        <m:nor/>
                      </m:rPr>
                      <a:rPr lang="en-US" sz="2800" smtClean="0">
                        <a:latin typeface="Arial" pitchFamily="34" charset="0"/>
                        <a:cs typeface="Arial" pitchFamily="34" charset="0"/>
                      </a:rPr>
                      <m:t> = </m:t>
                    </m:r>
                    <m:acc>
                      <m:accPr>
                        <m:chr m:val="̅"/>
                        <m:ctrlPr>
                          <a:rPr lang="en-US" sz="2800" i="1" smtClean="0">
                            <a:latin typeface="Cambria Math"/>
                            <a:cs typeface="Arial" pitchFamily="34" charset="0"/>
                          </a:rPr>
                        </m:ctrlPr>
                      </m:accPr>
                      <m:e>
                        <m:r>
                          <m:rPr>
                            <m:nor/>
                          </m:rPr>
                          <a:rPr lang="en-US" sz="2800" b="0" i="0" smtClean="0">
                            <a:latin typeface="Arial" pitchFamily="34" charset="0"/>
                            <a:cs typeface="Arial" pitchFamily="34" charset="0"/>
                          </a:rPr>
                          <m:t>L</m:t>
                        </m:r>
                      </m:e>
                    </m:acc>
                    <m:r>
                      <m:rPr>
                        <m:nor/>
                      </m:rPr>
                      <a:rPr lang="en-US" sz="2800" b="0" i="0" smtClean="0">
                        <a:latin typeface="Arial" pitchFamily="34" charset="0"/>
                        <a:cs typeface="Arial" pitchFamily="34" charset="0"/>
                      </a:rPr>
                      <m:t>M</m:t>
                    </m:r>
                  </m:oMath>
                </a14:m>
                <a:r>
                  <a:rPr lang="en-US" sz="2800" dirty="0">
                    <a:cs typeface="Arial" pitchFamily="34" charset="0"/>
                  </a:rPr>
                  <a:t> </a:t>
                </a:r>
                <a14:m>
                  <m:oMath xmlns:m="http://schemas.openxmlformats.org/officeDocument/2006/math">
                    <m:r>
                      <m:rPr>
                        <m:nor/>
                      </m:rPr>
                      <a:rPr lang="en-US" sz="2800" smtClean="0">
                        <a:solidFill>
                          <a:srgbClr val="FF0000"/>
                        </a:solidFill>
                        <a:latin typeface="Arial" pitchFamily="34" charset="0"/>
                        <a:cs typeface="Arial" pitchFamily="34" charset="0"/>
                      </a:rPr>
                      <m:t>+</m:t>
                    </m:r>
                    <m:r>
                      <m:rPr>
                        <m:nor/>
                      </m:rPr>
                      <a:rPr lang="en-US" sz="2800" b="0" i="0" smtClean="0">
                        <a:solidFill>
                          <a:srgbClr val="FF0000"/>
                        </a:solidFill>
                        <a:latin typeface="Arial" pitchFamily="34" charset="0"/>
                        <a:cs typeface="Arial" pitchFamily="34" charset="0"/>
                      </a:rPr>
                      <m:t> </m:t>
                    </m:r>
                    <m:r>
                      <m:rPr>
                        <m:nor/>
                      </m:rPr>
                      <a:rPr lang="en-US" sz="2800" b="0" i="0" smtClean="0">
                        <a:solidFill>
                          <a:srgbClr val="FF0000"/>
                        </a:solidFill>
                        <a:latin typeface="Arial" pitchFamily="34" charset="0"/>
                        <a:cs typeface="Arial" pitchFamily="34" charset="0"/>
                      </a:rPr>
                      <m:t>LM</m:t>
                    </m:r>
                    <m:r>
                      <m:rPr>
                        <m:nor/>
                      </m:rPr>
                      <a:rPr lang="en-US" sz="2800" b="0" i="0" smtClean="0">
                        <a:solidFill>
                          <a:srgbClr val="FF0000"/>
                        </a:solidFill>
                        <a:latin typeface="Arial" pitchFamily="34" charset="0"/>
                        <a:cs typeface="Arial" pitchFamily="34" charset="0"/>
                      </a:rPr>
                      <m:t> + </m:t>
                    </m:r>
                    <m:r>
                      <m:rPr>
                        <m:nor/>
                      </m:rPr>
                      <a:rPr lang="en-US" sz="2800" b="0" i="0" smtClean="0">
                        <a:latin typeface="Arial" pitchFamily="34" charset="0"/>
                        <a:cs typeface="Arial" pitchFamily="34" charset="0"/>
                      </a:rPr>
                      <m:t>L</m:t>
                    </m:r>
                    <m:acc>
                      <m:accPr>
                        <m:chr m:val="̅"/>
                        <m:ctrlPr>
                          <a:rPr lang="en-US" sz="2800" i="1">
                            <a:latin typeface="Cambria Math"/>
                          </a:rPr>
                        </m:ctrlPr>
                      </m:accPr>
                      <m:e>
                        <m:r>
                          <m:rPr>
                            <m:nor/>
                          </m:rPr>
                          <a:rPr lang="en-US" sz="2800" b="0" i="0" smtClean="0">
                            <a:latin typeface="Arial" pitchFamily="34" charset="0"/>
                            <a:cs typeface="Arial" pitchFamily="34" charset="0"/>
                          </a:rPr>
                          <m:t>M</m:t>
                        </m:r>
                      </m:e>
                    </m:acc>
                    <m:r>
                      <m:rPr>
                        <m:nor/>
                      </m:rPr>
                      <a:rPr lang="en-US" sz="2800" b="0" i="0" smtClean="0">
                        <a:latin typeface="Cambria Math"/>
                        <a:cs typeface="Arial" pitchFamily="34" charset="0"/>
                      </a:rPr>
                      <m:t> </m:t>
                    </m:r>
                    <m:r>
                      <m:rPr>
                        <m:nor/>
                      </m:rPr>
                      <a:rPr lang="en-US" sz="2800">
                        <a:latin typeface="Arial" pitchFamily="34" charset="0"/>
                        <a:cs typeface="Arial" pitchFamily="34" charset="0"/>
                      </a:rPr>
                      <m:t>+</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LM</m:t>
                    </m:r>
                  </m:oMath>
                </a14:m>
                <a:endParaRPr lang="en-US" sz="2800" dirty="0">
                  <a:latin typeface="Arial" pitchFamily="34" charset="0"/>
                  <a:cs typeface="Arial" pitchFamily="34"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4724400" y="3975660"/>
                <a:ext cx="4438651" cy="539058"/>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4724400" y="4567756"/>
                <a:ext cx="4438651" cy="578685"/>
              </a:xfrm>
              <a:prstGeom prst="rect">
                <a:avLst/>
              </a:prstGeom>
              <a:noFill/>
            </p:spPr>
            <p:txBody>
              <a:bodyPr wrap="square" rtlCol="0">
                <a:spAutoFit/>
              </a:bodyPr>
              <a:lstStyle/>
              <a:p>
                <a:pPr marL="0" lvl="1"/>
                <a14:m>
                  <m:oMath xmlns:m="http://schemas.openxmlformats.org/officeDocument/2006/math">
                    <m:r>
                      <m:rPr>
                        <m:nor/>
                      </m:rPr>
                      <a:rPr lang="en-US" sz="2800" b="0" i="0" smtClean="0">
                        <a:latin typeface="Arial" pitchFamily="34" charset="0"/>
                        <a:cs typeface="Arial" pitchFamily="34" charset="0"/>
                      </a:rPr>
                      <m:t>Y</m:t>
                    </m:r>
                    <m:r>
                      <m:rPr>
                        <m:nor/>
                      </m:rPr>
                      <a:rPr lang="en-US" sz="2800" smtClean="0">
                        <a:latin typeface="Arial" pitchFamily="34" charset="0"/>
                        <a:cs typeface="Arial" pitchFamily="34" charset="0"/>
                      </a:rPr>
                      <m:t> = </m:t>
                    </m:r>
                    <m:d>
                      <m:dPr>
                        <m:ctrlPr>
                          <a:rPr lang="en-US" sz="2800" i="1" smtClean="0">
                            <a:latin typeface="Cambria Math"/>
                            <a:cs typeface="Arial" pitchFamily="34" charset="0"/>
                          </a:rPr>
                        </m:ctrlPr>
                      </m:dPr>
                      <m:e>
                        <m:acc>
                          <m:accPr>
                            <m:chr m:val="̅"/>
                            <m:ctrlPr>
                              <a:rPr lang="en-US" sz="2800" i="1">
                                <a:latin typeface="Cambria Math"/>
                                <a:cs typeface="Arial" pitchFamily="34" charset="0"/>
                              </a:rPr>
                            </m:ctrlPr>
                          </m:accPr>
                          <m:e>
                            <m:r>
                              <m:rPr>
                                <m:nor/>
                              </m:rPr>
                              <a:rPr lang="en-US" sz="2800" b="0" i="0" smtClean="0">
                                <a:latin typeface="Arial" pitchFamily="34" charset="0"/>
                                <a:cs typeface="Arial" pitchFamily="34" charset="0"/>
                              </a:rPr>
                              <m:t>L</m:t>
                            </m:r>
                          </m:e>
                        </m:acc>
                        <m:r>
                          <m:rPr>
                            <m:nor/>
                          </m:rPr>
                          <a:rPr lang="en-US" sz="2800" b="0" i="0" smtClean="0">
                            <a:latin typeface="Arial" pitchFamily="34" charset="0"/>
                            <a:cs typeface="Arial" pitchFamily="34" charset="0"/>
                          </a:rPr>
                          <m:t> </m:t>
                        </m:r>
                        <m:r>
                          <m:rPr>
                            <m:nor/>
                          </m:rPr>
                          <a:rPr lang="en-US" sz="2800">
                            <a:latin typeface="Arial" pitchFamily="34" charset="0"/>
                            <a:cs typeface="Arial" pitchFamily="34" charset="0"/>
                          </a:rPr>
                          <m:t>+ </m:t>
                        </m:r>
                        <m:r>
                          <m:rPr>
                            <m:nor/>
                          </m:rPr>
                          <a:rPr lang="en-US" sz="2800" b="0" i="0" smtClean="0">
                            <a:latin typeface="Arial" pitchFamily="34" charset="0"/>
                            <a:cs typeface="Arial" pitchFamily="34" charset="0"/>
                          </a:rPr>
                          <m:t>L</m:t>
                        </m:r>
                      </m:e>
                    </m:d>
                    <m:r>
                      <m:rPr>
                        <m:nor/>
                      </m:rPr>
                      <a:rPr lang="en-US" sz="2800" b="0" i="0" smtClean="0">
                        <a:latin typeface="Arial" pitchFamily="34" charset="0"/>
                        <a:cs typeface="Arial" pitchFamily="34" charset="0"/>
                      </a:rPr>
                      <m:t>M</m:t>
                    </m:r>
                  </m:oMath>
                </a14:m>
                <a:r>
                  <a:rPr lang="en-US" sz="2800" dirty="0">
                    <a:cs typeface="Arial" pitchFamily="34" charset="0"/>
                  </a:rPr>
                  <a:t> </a:t>
                </a:r>
                <a14:m>
                  <m:oMath xmlns:m="http://schemas.openxmlformats.org/officeDocument/2006/math">
                    <m:r>
                      <m:rPr>
                        <m:nor/>
                      </m:rPr>
                      <a:rPr lang="en-US" sz="2800">
                        <a:latin typeface="Arial" pitchFamily="34" charset="0"/>
                        <a:cs typeface="Arial" pitchFamily="34" charset="0"/>
                      </a:rPr>
                      <m:t>+</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L</m:t>
                    </m:r>
                    <m:d>
                      <m:dPr>
                        <m:ctrlPr>
                          <a:rPr lang="en-US" sz="2800" i="1" smtClean="0">
                            <a:latin typeface="Cambria Math"/>
                            <a:cs typeface="Arial" pitchFamily="34" charset="0"/>
                          </a:rPr>
                        </m:ctrlPr>
                      </m:dPr>
                      <m:e>
                        <m:acc>
                          <m:accPr>
                            <m:chr m:val="̅"/>
                            <m:ctrlPr>
                              <a:rPr lang="en-US" sz="2800" i="1">
                                <a:latin typeface="Cambria Math"/>
                              </a:rPr>
                            </m:ctrlPr>
                          </m:accPr>
                          <m:e>
                            <m:r>
                              <m:rPr>
                                <m:nor/>
                              </m:rPr>
                              <a:rPr lang="en-US" sz="2800" b="0" i="0" smtClean="0">
                                <a:latin typeface="Arial" pitchFamily="34" charset="0"/>
                                <a:cs typeface="Arial" pitchFamily="34" charset="0"/>
                              </a:rPr>
                              <m:t>M</m:t>
                            </m:r>
                          </m:e>
                        </m:acc>
                        <m:r>
                          <m:rPr>
                            <m:nor/>
                          </m:rPr>
                          <a:rPr lang="en-US" sz="2800">
                            <a:latin typeface="Cambria Math"/>
                            <a:cs typeface="Arial" pitchFamily="34" charset="0"/>
                          </a:rPr>
                          <m:t> </m:t>
                        </m:r>
                        <m:r>
                          <m:rPr>
                            <m:nor/>
                          </m:rPr>
                          <a:rPr lang="en-US" sz="2800">
                            <a:latin typeface="Arial" pitchFamily="34" charset="0"/>
                            <a:cs typeface="Arial" pitchFamily="34" charset="0"/>
                          </a:rPr>
                          <m:t>+ </m:t>
                        </m:r>
                        <m:r>
                          <m:rPr>
                            <m:nor/>
                          </m:rPr>
                          <a:rPr lang="en-US" sz="2800" b="0" i="0" smtClean="0">
                            <a:latin typeface="Arial" pitchFamily="34" charset="0"/>
                            <a:cs typeface="Arial" pitchFamily="34" charset="0"/>
                          </a:rPr>
                          <m:t>M</m:t>
                        </m:r>
                      </m:e>
                    </m:d>
                  </m:oMath>
                </a14:m>
                <a:endParaRPr lang="en-US" sz="2800" dirty="0">
                  <a:latin typeface="Arial" pitchFamily="34" charset="0"/>
                  <a:cs typeface="Arial" pitchFamily="34"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4724400" y="4567756"/>
                <a:ext cx="4438651" cy="578685"/>
              </a:xfrm>
              <a:prstGeom prst="rect">
                <a:avLst/>
              </a:prstGeom>
              <a:blipFill rotWithShape="0">
                <a:blip r:embed="rId6"/>
                <a:stretch>
                  <a:fillRect/>
                </a:stretch>
              </a:blipFill>
            </p:spPr>
            <p:txBody>
              <a:bodyPr/>
              <a:lstStyle/>
              <a:p>
                <a:r>
                  <a:rPr lang="en-US">
                    <a:noFill/>
                  </a:rPr>
                  <a:t> </a:t>
                </a:r>
              </a:p>
            </p:txBody>
          </p:sp>
        </mc:Fallback>
      </mc:AlternateContent>
      <p:sp>
        <p:nvSpPr>
          <p:cNvPr id="55" name="TextBox 54"/>
          <p:cNvSpPr txBox="1"/>
          <p:nvPr/>
        </p:nvSpPr>
        <p:spPr>
          <a:xfrm>
            <a:off x="5334000" y="3366248"/>
            <a:ext cx="3810000" cy="639221"/>
          </a:xfrm>
          <a:prstGeom prst="rect">
            <a:avLst/>
          </a:prstGeom>
          <a:noFill/>
        </p:spPr>
        <p:txBody>
          <a:bodyPr wrap="square" rtlCol="0">
            <a:normAutofit fontScale="92500" lnSpcReduction="20000"/>
          </a:bodyPr>
          <a:lstStyle/>
          <a:p>
            <a:pPr algn="ctr"/>
            <a:r>
              <a:rPr lang="en-US" sz="2400" dirty="0" smtClean="0"/>
              <a:t>To factor, you need to OR in a redundant LM term</a:t>
            </a:r>
            <a:endParaRPr lang="en-US" sz="2400" dirty="0"/>
          </a:p>
        </p:txBody>
      </p:sp>
      <mc:AlternateContent xmlns:mc="http://schemas.openxmlformats.org/markup-compatibility/2006" xmlns:a14="http://schemas.microsoft.com/office/drawing/2010/main">
        <mc:Choice Requires="a14">
          <p:sp>
            <p:nvSpPr>
              <p:cNvPr id="56" name="TextBox 55"/>
              <p:cNvSpPr txBox="1"/>
              <p:nvPr/>
            </p:nvSpPr>
            <p:spPr>
              <a:xfrm>
                <a:off x="4724400" y="5267980"/>
                <a:ext cx="4438651" cy="523220"/>
              </a:xfrm>
              <a:prstGeom prst="rect">
                <a:avLst/>
              </a:prstGeom>
              <a:noFill/>
            </p:spPr>
            <p:txBody>
              <a:bodyPr wrap="square" rtlCol="0">
                <a:spAutoFit/>
              </a:bodyPr>
              <a:lstStyle/>
              <a:p>
                <a:pPr marL="0" lvl="1"/>
                <a14:m>
                  <m:oMath xmlns:m="http://schemas.openxmlformats.org/officeDocument/2006/math">
                    <m:r>
                      <m:rPr>
                        <m:nor/>
                      </m:rPr>
                      <a:rPr lang="en-US" sz="2800" b="0" i="0" smtClean="0">
                        <a:latin typeface="Arial" pitchFamily="34" charset="0"/>
                        <a:cs typeface="Arial" pitchFamily="34" charset="0"/>
                      </a:rPr>
                      <m:t>Y</m:t>
                    </m:r>
                    <m:r>
                      <m:rPr>
                        <m:nor/>
                      </m:rPr>
                      <a:rPr lang="en-US" sz="2800" smtClean="0">
                        <a:latin typeface="Arial" pitchFamily="34" charset="0"/>
                        <a:cs typeface="Arial" pitchFamily="34" charset="0"/>
                      </a:rPr>
                      <m:t> = </m:t>
                    </m:r>
                    <m:r>
                      <m:rPr>
                        <m:nor/>
                      </m:rPr>
                      <a:rPr lang="en-US" sz="2800" b="0" i="0" smtClean="0">
                        <a:latin typeface="Arial" pitchFamily="34" charset="0"/>
                        <a:cs typeface="Arial" pitchFamily="34" charset="0"/>
                      </a:rPr>
                      <m:t>M</m:t>
                    </m:r>
                  </m:oMath>
                </a14:m>
                <a:r>
                  <a:rPr lang="en-US" sz="2800" dirty="0">
                    <a:cs typeface="Arial" pitchFamily="34" charset="0"/>
                  </a:rPr>
                  <a:t> </a:t>
                </a:r>
                <a14:m>
                  <m:oMath xmlns:m="http://schemas.openxmlformats.org/officeDocument/2006/math">
                    <m:r>
                      <m:rPr>
                        <m:nor/>
                      </m:rPr>
                      <a:rPr lang="en-US" sz="2800">
                        <a:latin typeface="Arial" pitchFamily="34" charset="0"/>
                        <a:cs typeface="Arial" pitchFamily="34" charset="0"/>
                      </a:rPr>
                      <m:t>+</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L</m:t>
                    </m:r>
                  </m:oMath>
                </a14:m>
                <a:r>
                  <a:rPr lang="en-US" sz="2800" dirty="0" smtClean="0">
                    <a:latin typeface="Arial" pitchFamily="34" charset="0"/>
                    <a:cs typeface="Arial" pitchFamily="34" charset="0"/>
                  </a:rPr>
                  <a:t> = L + M</a:t>
                </a:r>
                <a:endParaRPr lang="en-US" sz="2800" dirty="0">
                  <a:latin typeface="Arial" pitchFamily="34" charset="0"/>
                  <a:cs typeface="Arial" pitchFamily="34" charset="0"/>
                </a:endParaRPr>
              </a:p>
            </p:txBody>
          </p:sp>
        </mc:Choice>
        <mc:Fallback xmlns="">
          <p:sp>
            <p:nvSpPr>
              <p:cNvPr id="56" name="TextBox 55"/>
              <p:cNvSpPr txBox="1">
                <a:spLocks noRot="1" noChangeAspect="1" noMove="1" noResize="1" noEditPoints="1" noAdjustHandles="1" noChangeArrowheads="1" noChangeShapeType="1" noTextEdit="1"/>
              </p:cNvSpPr>
              <p:nvPr/>
            </p:nvSpPr>
            <p:spPr>
              <a:xfrm>
                <a:off x="4724400" y="5267980"/>
                <a:ext cx="4438651" cy="523220"/>
              </a:xfrm>
              <a:prstGeom prst="rect">
                <a:avLst/>
              </a:prstGeom>
              <a:blipFill rotWithShape="0">
                <a:blip r:embed="rId7"/>
                <a:stretch>
                  <a:fillRect t="-11628" b="-31395"/>
                </a:stretch>
              </a:blipFill>
            </p:spPr>
            <p:txBody>
              <a:bodyPr/>
              <a:lstStyle/>
              <a:p>
                <a:r>
                  <a:rPr lang="en-US">
                    <a:noFill/>
                  </a:rPr>
                  <a:t> </a:t>
                </a:r>
              </a:p>
            </p:txBody>
          </p:sp>
        </mc:Fallback>
      </mc:AlternateContent>
    </p:spTree>
    <p:extLst>
      <p:ext uri="{BB962C8B-B14F-4D97-AF65-F5344CB8AC3E}">
        <p14:creationId xmlns:p14="http://schemas.microsoft.com/office/powerpoint/2010/main" val="64603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750"/>
                                  </p:stCondLst>
                                  <p:childTnLst>
                                    <p:set>
                                      <p:cBhvr>
                                        <p:cTn id="9" dur="1" fill="hold">
                                          <p:stCondLst>
                                            <p:cond delay="0"/>
                                          </p:stCondLst>
                                        </p:cTn>
                                        <p:tgtEl>
                                          <p:spTgt spid="26"/>
                                        </p:tgtEl>
                                        <p:attrNameLst>
                                          <p:attrName>style.visibility</p:attrName>
                                        </p:attrNameLst>
                                      </p:cBhvr>
                                      <p:to>
                                        <p:strVal val="visible"/>
                                      </p:to>
                                    </p:set>
                                  </p:childTnLst>
                                </p:cTn>
                              </p:par>
                              <p:par>
                                <p:cTn id="10" presetID="1" presetClass="entr" presetSubtype="0" fill="hold" grpId="0" nodeType="withEffect">
                                  <p:stCondLst>
                                    <p:cond delay="750"/>
                                  </p:stCondLst>
                                  <p:childTnLst>
                                    <p:set>
                                      <p:cBhvr>
                                        <p:cTn id="11" dur="1" fill="hold">
                                          <p:stCondLst>
                                            <p:cond delay="0"/>
                                          </p:stCondLst>
                                        </p:cTn>
                                        <p:tgtEl>
                                          <p:spTgt spid="27"/>
                                        </p:tgtEl>
                                        <p:attrNameLst>
                                          <p:attrName>style.visibility</p:attrName>
                                        </p:attrNameLst>
                                      </p:cBhvr>
                                      <p:to>
                                        <p:strVal val="visible"/>
                                      </p:to>
                                    </p:set>
                                  </p:childTnLst>
                                </p:cTn>
                              </p:par>
                              <p:par>
                                <p:cTn id="12" presetID="1" presetClass="entr" presetSubtype="0" fill="hold" grpId="0" nodeType="withEffect">
                                  <p:stCondLst>
                                    <p:cond delay="750"/>
                                  </p:stCondLst>
                                  <p:childTnLst>
                                    <p:set>
                                      <p:cBhvr>
                                        <p:cTn id="13" dur="1" fill="hold">
                                          <p:stCondLst>
                                            <p:cond delay="0"/>
                                          </p:stCondLst>
                                        </p:cTn>
                                        <p:tgtEl>
                                          <p:spTgt spid="28"/>
                                        </p:tgtEl>
                                        <p:attrNameLst>
                                          <p:attrName>style.visibility</p:attrName>
                                        </p:attrNameLst>
                                      </p:cBhvr>
                                      <p:to>
                                        <p:strVal val="visible"/>
                                      </p:to>
                                    </p:set>
                                  </p:childTnLst>
                                </p:cTn>
                              </p:par>
                              <p:par>
                                <p:cTn id="14" presetID="1" presetClass="entr" presetSubtype="0" fill="hold" grpId="0" nodeType="withEffect">
                                  <p:stCondLst>
                                    <p:cond delay="750"/>
                                  </p:stCondLst>
                                  <p:childTnLst>
                                    <p:set>
                                      <p:cBhvr>
                                        <p:cTn id="15" dur="1" fill="hold">
                                          <p:stCondLst>
                                            <p:cond delay="0"/>
                                          </p:stCondLst>
                                        </p:cTn>
                                        <p:tgtEl>
                                          <p:spTgt spid="29"/>
                                        </p:tgtEl>
                                        <p:attrNameLst>
                                          <p:attrName>style.visibility</p:attrName>
                                        </p:attrNameLst>
                                      </p:cBhvr>
                                      <p:to>
                                        <p:strVal val="visible"/>
                                      </p:to>
                                    </p:set>
                                  </p:childTnLst>
                                </p:cTn>
                              </p:par>
                              <p:par>
                                <p:cTn id="16" presetID="1" presetClass="entr" presetSubtype="0" fill="hold" grpId="0" nodeType="withEffect">
                                  <p:stCondLst>
                                    <p:cond delay="75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ntr" presetSubtype="0" fill="hold" grpId="0" nodeType="withEffect">
                                  <p:stCondLst>
                                    <p:cond delay="750"/>
                                  </p:stCondLst>
                                  <p:childTnLst>
                                    <p:set>
                                      <p:cBhvr>
                                        <p:cTn id="19" dur="1" fill="hold">
                                          <p:stCondLst>
                                            <p:cond delay="0"/>
                                          </p:stCondLst>
                                        </p:cTn>
                                        <p:tgtEl>
                                          <p:spTgt spid="31"/>
                                        </p:tgtEl>
                                        <p:attrNameLst>
                                          <p:attrName>style.visibility</p:attrName>
                                        </p:attrNameLst>
                                      </p:cBhvr>
                                      <p:to>
                                        <p:strVal val="visible"/>
                                      </p:to>
                                    </p:set>
                                  </p:childTnLst>
                                </p:cTn>
                              </p:par>
                              <p:par>
                                <p:cTn id="20" presetID="1" presetClass="entr" presetSubtype="0" fill="hold" grpId="0" nodeType="withEffect">
                                  <p:stCondLst>
                                    <p:cond delay="750"/>
                                  </p:stCondLst>
                                  <p:childTnLst>
                                    <p:set>
                                      <p:cBhvr>
                                        <p:cTn id="21" dur="1" fill="hold">
                                          <p:stCondLst>
                                            <p:cond delay="0"/>
                                          </p:stCondLst>
                                        </p:cTn>
                                        <p:tgtEl>
                                          <p:spTgt spid="32"/>
                                        </p:tgtEl>
                                        <p:attrNameLst>
                                          <p:attrName>style.visibility</p:attrName>
                                        </p:attrNameLst>
                                      </p:cBhvr>
                                      <p:to>
                                        <p:strVal val="visible"/>
                                      </p:to>
                                    </p:set>
                                  </p:childTnLst>
                                </p:cTn>
                              </p:par>
                              <p:par>
                                <p:cTn id="22" presetID="1" presetClass="entr" presetSubtype="0" fill="hold" grpId="0" nodeType="withEffect">
                                  <p:stCondLst>
                                    <p:cond delay="750"/>
                                  </p:stCondLst>
                                  <p:childTnLst>
                                    <p:set>
                                      <p:cBhvr>
                                        <p:cTn id="23" dur="1" fill="hold">
                                          <p:stCondLst>
                                            <p:cond delay="0"/>
                                          </p:stCondLst>
                                        </p:cTn>
                                        <p:tgtEl>
                                          <p:spTgt spid="33"/>
                                        </p:tgtEl>
                                        <p:attrNameLst>
                                          <p:attrName>style.visibility</p:attrName>
                                        </p:attrNameLst>
                                      </p:cBhvr>
                                      <p:to>
                                        <p:strVal val="visible"/>
                                      </p:to>
                                    </p:set>
                                  </p:childTnLst>
                                </p:cTn>
                              </p:par>
                              <p:par>
                                <p:cTn id="24" presetID="1" presetClass="entr" presetSubtype="0" fill="hold" grpId="0" nodeType="withEffect">
                                  <p:stCondLst>
                                    <p:cond delay="750"/>
                                  </p:stCondLst>
                                  <p:childTnLst>
                                    <p:set>
                                      <p:cBhvr>
                                        <p:cTn id="25" dur="1" fill="hold">
                                          <p:stCondLst>
                                            <p:cond delay="0"/>
                                          </p:stCondLst>
                                        </p:cTn>
                                        <p:tgtEl>
                                          <p:spTgt spid="34"/>
                                        </p:tgtEl>
                                        <p:attrNameLst>
                                          <p:attrName>style.visibility</p:attrName>
                                        </p:attrNameLst>
                                      </p:cBhvr>
                                      <p:to>
                                        <p:strVal val="visible"/>
                                      </p:to>
                                    </p:set>
                                  </p:childTnLst>
                                </p:cTn>
                              </p:par>
                              <p:par>
                                <p:cTn id="26" presetID="1" presetClass="entr" presetSubtype="0" fill="hold" grpId="0" nodeType="withEffect">
                                  <p:stCondLst>
                                    <p:cond delay="750"/>
                                  </p:stCondLst>
                                  <p:childTnLst>
                                    <p:set>
                                      <p:cBhvr>
                                        <p:cTn id="27" dur="1" fill="hold">
                                          <p:stCondLst>
                                            <p:cond delay="0"/>
                                          </p:stCondLst>
                                        </p:cTn>
                                        <p:tgtEl>
                                          <p:spTgt spid="35"/>
                                        </p:tgtEl>
                                        <p:attrNameLst>
                                          <p:attrName>style.visibility</p:attrName>
                                        </p:attrNameLst>
                                      </p:cBhvr>
                                      <p:to>
                                        <p:strVal val="visible"/>
                                      </p:to>
                                    </p:set>
                                  </p:childTnLst>
                                </p:cTn>
                              </p:par>
                              <p:par>
                                <p:cTn id="28" presetID="1" presetClass="entr" presetSubtype="0" fill="hold" grpId="0" nodeType="withEffect">
                                  <p:stCondLst>
                                    <p:cond delay="750"/>
                                  </p:stCondLst>
                                  <p:childTnLst>
                                    <p:set>
                                      <p:cBhvr>
                                        <p:cTn id="29" dur="1" fill="hold">
                                          <p:stCondLst>
                                            <p:cond delay="0"/>
                                          </p:stCondLst>
                                        </p:cTn>
                                        <p:tgtEl>
                                          <p:spTgt spid="3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4"/>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75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7" grpId="0" animBg="1"/>
      <p:bldP spid="28" grpId="0" animBg="1"/>
      <p:bldP spid="29" grpId="0" animBg="1"/>
      <p:bldP spid="30" grpId="0" animBg="1"/>
      <p:bldP spid="31" grpId="0"/>
      <p:bldP spid="32" grpId="0"/>
      <p:bldP spid="33" grpId="0"/>
      <p:bldP spid="34" grpId="0"/>
      <p:bldP spid="35" grpId="0"/>
      <p:bldP spid="36" grpId="0"/>
      <p:bldP spid="42" grpId="0"/>
      <p:bldP spid="17" grpId="0"/>
      <p:bldP spid="40" grpId="0"/>
      <p:bldP spid="43" grpId="0" animBg="1"/>
      <p:bldP spid="49" grpId="0"/>
      <p:bldP spid="51" grpId="0" animBg="1"/>
      <p:bldP spid="53" grpId="0"/>
      <p:bldP spid="54" grpId="0"/>
      <p:bldP spid="55" grpId="0"/>
      <p:bldP spid="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K-Maps Use Gray Code</a:t>
            </a:r>
          </a:p>
        </p:txBody>
      </p:sp>
      <mc:AlternateContent xmlns:mc="http://schemas.openxmlformats.org/markup-compatibility/2006" xmlns:a14="http://schemas.microsoft.com/office/drawing/2010/main">
        <mc:Choice Requires="a14">
          <p:sp>
            <p:nvSpPr>
              <p:cNvPr id="8195" name="Rectangle 3"/>
              <p:cNvSpPr>
                <a:spLocks noGrp="1" noChangeArrowheads="1"/>
              </p:cNvSpPr>
              <p:nvPr>
                <p:ph type="body" idx="1"/>
              </p:nvPr>
            </p:nvSpPr>
            <p:spPr/>
            <p:txBody>
              <a:bodyPr/>
              <a:lstStyle/>
              <a:p>
                <a:r>
                  <a:rPr lang="en-US" sz="3200" dirty="0" smtClean="0"/>
                  <a:t>Why do we use Gray code in K-maps?</a:t>
                </a:r>
              </a:p>
              <a:p>
                <a:pPr lvl="1"/>
                <a:r>
                  <a:rPr lang="en-US" sz="2800" dirty="0" smtClean="0"/>
                  <a:t>Want to see if a literal’s value “doesn’t matter”</a:t>
                </a:r>
              </a:p>
              <a:p>
                <a:pPr lvl="2"/>
                <a:r>
                  <a:rPr lang="en-US" sz="2400" dirty="0" smtClean="0"/>
                  <a:t>“For a certain value of B, output Y is the same regardless of whether A is 1 or 0”</a:t>
                </a:r>
              </a:p>
              <a:p>
                <a:pPr lvl="2"/>
                <a:r>
                  <a:rPr lang="en-US" sz="2400" dirty="0"/>
                  <a:t>e</a:t>
                </a:r>
                <a:r>
                  <a:rPr lang="en-US" sz="2400" dirty="0" smtClean="0"/>
                  <a:t>.g., Y = B(</a:t>
                </a:r>
                <a14:m>
                  <m:oMath xmlns:m="http://schemas.openxmlformats.org/officeDocument/2006/math">
                    <m:r>
                      <m:rPr>
                        <m:nor/>
                      </m:rPr>
                      <a:rPr lang="en-US" sz="2400"/>
                      <m:t>A</m:t>
                    </m:r>
                    <m:r>
                      <m:rPr>
                        <m:nor/>
                      </m:rPr>
                      <a:rPr lang="en-US" sz="2400" smtClean="0"/>
                      <m:t> + </m:t>
                    </m:r>
                    <m:acc>
                      <m:accPr>
                        <m:chr m:val="̅"/>
                        <m:ctrlPr>
                          <a:rPr lang="en-US" sz="2400" i="1" smtClean="0">
                            <a:latin typeface="Cambria Math"/>
                          </a:rPr>
                        </m:ctrlPr>
                      </m:accPr>
                      <m:e>
                        <m:r>
                          <m:rPr>
                            <m:nor/>
                          </m:rPr>
                          <a:rPr lang="en-US" sz="2400" smtClean="0"/>
                          <m:t>A</m:t>
                        </m:r>
                      </m:e>
                    </m:acc>
                  </m:oMath>
                </a14:m>
                <a:r>
                  <a:rPr lang="en-US" sz="2400" dirty="0" smtClean="0"/>
                  <a:t>)</a:t>
                </a:r>
                <a:r>
                  <a:rPr lang="en-US" sz="2400" dirty="0"/>
                  <a:t> </a:t>
                </a:r>
                <a:r>
                  <a:rPr lang="en-US" sz="2400" dirty="0" smtClean="0"/>
                  <a:t>  </a:t>
                </a:r>
                <a:r>
                  <a:rPr lang="en-US" sz="2400" dirty="0" smtClean="0">
                    <a:sym typeface="Wingdings" pitchFamily="2" charset="2"/>
                  </a:rPr>
                  <a:t>  Y = B</a:t>
                </a:r>
                <a:endParaRPr lang="en-US" sz="2400" dirty="0" smtClean="0"/>
              </a:p>
              <a:p>
                <a:pPr lvl="1"/>
                <a:r>
                  <a:rPr lang="en-US" sz="2800" dirty="0" smtClean="0"/>
                  <a:t>Gray code makes adjacent K-map squares “differ” by exactly one literal</a:t>
                </a:r>
              </a:p>
              <a:p>
                <a:pPr lvl="2"/>
                <a:r>
                  <a:rPr lang="en-US" sz="2400" dirty="0" smtClean="0"/>
                  <a:t>The literal is complemented in one of the squares, </a:t>
                </a:r>
                <a:r>
                  <a:rPr lang="en-US" sz="2400" dirty="0" err="1" smtClean="0"/>
                  <a:t>uncomplemented</a:t>
                </a:r>
                <a:r>
                  <a:rPr lang="en-US" sz="2400" dirty="0" smtClean="0"/>
                  <a:t> in the other…</a:t>
                </a:r>
              </a:p>
              <a:p>
                <a:r>
                  <a:rPr lang="en-US" sz="3200" dirty="0" smtClean="0"/>
                  <a:t>It also makes K-maps “wrap around”</a:t>
                </a:r>
              </a:p>
              <a:p>
                <a:pPr lvl="1"/>
                <a:r>
                  <a:rPr lang="en-US" sz="2800" dirty="0" smtClean="0"/>
                  <a:t>Watch the edges!</a:t>
                </a:r>
              </a:p>
            </p:txBody>
          </p:sp>
        </mc:Choice>
        <mc:Fallback xmlns="">
          <p:sp>
            <p:nvSpPr>
              <p:cNvPr id="8195" name="Rectangle 3"/>
              <p:cNvSpPr>
                <a:spLocks noGrp="1" noRot="1" noChangeAspect="1" noMove="1" noResize="1" noEditPoints="1" noAdjustHandles="1" noChangeArrowheads="1" noChangeShapeType="1" noTextEdit="1"/>
              </p:cNvSpPr>
              <p:nvPr>
                <p:ph type="body" idx="1"/>
              </p:nvPr>
            </p:nvSpPr>
            <p:spPr>
              <a:blipFill rotWithShape="0">
                <a:blip r:embed="rId3"/>
                <a:stretch>
                  <a:fillRect l="-1857" t="-1481"/>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352">
  <a:themeElements>
    <a:clrScheme name="1_35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352">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35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35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35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35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35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35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35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35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35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35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35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35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ECE352-Template</Template>
  <TotalTime>17213</TotalTime>
  <Words>2552</Words>
  <Application>Microsoft Office PowerPoint</Application>
  <PresentationFormat>On-screen Show (4:3)</PresentationFormat>
  <Paragraphs>521</Paragraphs>
  <Slides>21</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1_352</vt:lpstr>
      <vt:lpstr>Visio</vt:lpstr>
      <vt:lpstr>ECE 352 Digital System Fundamentals</vt:lpstr>
      <vt:lpstr>Optimizing Boolean Functions</vt:lpstr>
      <vt:lpstr>Basic Idea of K-Maps</vt:lpstr>
      <vt:lpstr>Two-Variable K-Maps</vt:lpstr>
      <vt:lpstr>Two-Variable K-Map Examples</vt:lpstr>
      <vt:lpstr>Two-Variable K-Map Examples</vt:lpstr>
      <vt:lpstr>Two-Variable K-Map Examples</vt:lpstr>
      <vt:lpstr>K-Maps Versus Algebra</vt:lpstr>
      <vt:lpstr>K-Maps Use Gray Code</vt:lpstr>
      <vt:lpstr>Three-Variable K-Maps</vt:lpstr>
      <vt:lpstr>Three-Variable K-Map Examples </vt:lpstr>
      <vt:lpstr>Three-Variable K-Map Examples </vt:lpstr>
      <vt:lpstr>Are Overlapping Groups Bad?</vt:lpstr>
      <vt:lpstr>K-Map Groups</vt:lpstr>
      <vt:lpstr>Three-Variable K-Map Examples</vt:lpstr>
      <vt:lpstr>Extreme Simplification Examples</vt:lpstr>
      <vt:lpstr>Four-Variable K-Maps</vt:lpstr>
      <vt:lpstr>Four-Variable K-Maps Examples</vt:lpstr>
      <vt:lpstr>Four-Variable K-Maps Examples</vt:lpstr>
      <vt:lpstr>Why Not More Than Four Variables?</vt:lpstr>
      <vt:lpstr>ECE 352 Digital System Fundamentals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352 Digital System Fundamentals</dc:title>
  <dc:creator>Administrator</dc:creator>
  <cp:lastModifiedBy>Michael Morrow</cp:lastModifiedBy>
  <cp:revision>326</cp:revision>
  <dcterms:modified xsi:type="dcterms:W3CDTF">2014-08-27T16:01:55Z</dcterms:modified>
</cp:coreProperties>
</file>