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0" r:id="rId1"/>
  </p:sldMasterIdLst>
  <p:notesMasterIdLst>
    <p:notesMasterId r:id="rId18"/>
  </p:notesMasterIdLst>
  <p:handoutMasterIdLst>
    <p:handoutMasterId r:id="rId19"/>
  </p:handoutMasterIdLst>
  <p:sldIdLst>
    <p:sldId id="256" r:id="rId2"/>
    <p:sldId id="380" r:id="rId3"/>
    <p:sldId id="361" r:id="rId4"/>
    <p:sldId id="382" r:id="rId5"/>
    <p:sldId id="384" r:id="rId6"/>
    <p:sldId id="387" r:id="rId7"/>
    <p:sldId id="389" r:id="rId8"/>
    <p:sldId id="383" r:id="rId9"/>
    <p:sldId id="388" r:id="rId10"/>
    <p:sldId id="379" r:id="rId11"/>
    <p:sldId id="400" r:id="rId12"/>
    <p:sldId id="398" r:id="rId13"/>
    <p:sldId id="363" r:id="rId14"/>
    <p:sldId id="371" r:id="rId15"/>
    <p:sldId id="370" r:id="rId16"/>
    <p:sldId id="399" r:id="rId17"/>
  </p:sldIdLst>
  <p:sldSz cx="9144000" cy="6858000" type="screen4x3"/>
  <p:notesSz cx="7315200" cy="9601200"/>
  <p:defaultTextStyle>
    <a:defPPr>
      <a:defRPr lang="en-GB"/>
    </a:defPPr>
    <a:lvl1pPr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1pPr>
    <a:lvl2pPr marL="4572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2pPr>
    <a:lvl3pPr marL="9144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3pPr>
    <a:lvl4pPr marL="13716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4pPr>
    <a:lvl5pPr marL="1828800" algn="l" defTabSz="457200"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72738" autoAdjust="0"/>
  </p:normalViewPr>
  <p:slideViewPr>
    <p:cSldViewPr>
      <p:cViewPr>
        <p:scale>
          <a:sx n="130" d="100"/>
          <a:sy n="130" d="100"/>
        </p:scale>
        <p:origin x="-189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7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56ECB5D0-CC98-48F4-A221-DF26D9B6A36D}" type="datetimeFigureOut">
              <a:rPr lang="en-US"/>
              <a:pPr>
                <a:defRPr/>
              </a:pPr>
              <a:t>8/29/2014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DB8477CA-AD7F-4EB9-8ECD-7DB883BA04DD}" type="slidenum">
              <a:rPr lang="en-US"/>
              <a:pPr>
                <a:defRPr/>
              </a:pPr>
              <a:t>‹#›</a:t>
            </a:fld>
            <a:endParaRPr lang="en-US"/>
          </a:p>
        </p:txBody>
      </p:sp>
    </p:spTree>
    <p:extLst>
      <p:ext uri="{BB962C8B-B14F-4D97-AF65-F5344CB8AC3E}">
        <p14:creationId xmlns:p14="http://schemas.microsoft.com/office/powerpoint/2010/main" val="1767390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AutoShape 1"/>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endParaRPr lang="en-US">
              <a:cs typeface="Arial" charset="0"/>
            </a:endParaRPr>
          </a:p>
        </p:txBody>
      </p:sp>
      <p:sp>
        <p:nvSpPr>
          <p:cNvPr id="23555" name="AutoShape 2"/>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6" name="AutoShape 3"/>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23557" name="AutoShape 4"/>
          <p:cNvSpPr>
            <a:spLocks noChangeArrowheads="1"/>
          </p:cNvSpPr>
          <p:nvPr/>
        </p:nvSpPr>
        <p:spPr bwMode="auto">
          <a:xfrm>
            <a:off x="0" y="0"/>
            <a:ext cx="7315200" cy="9601200"/>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cs typeface="Arial" charset="0"/>
            </a:endParaRPr>
          </a:p>
        </p:txBody>
      </p:sp>
      <p:sp>
        <p:nvSpPr>
          <p:cNvPr id="3077" name="Rectangle 5"/>
          <p:cNvSpPr>
            <a:spLocks noGrp="1" noChangeArrowheads="1"/>
          </p:cNvSpPr>
          <p:nvPr>
            <p:ph type="hdr"/>
          </p:nvPr>
        </p:nvSpPr>
        <p:spPr bwMode="auto">
          <a:xfrm>
            <a:off x="0" y="0"/>
            <a:ext cx="3173413"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78" name="Rectangle 6"/>
          <p:cNvSpPr>
            <a:spLocks noGrp="1" noChangeArrowheads="1"/>
          </p:cNvSpPr>
          <p:nvPr>
            <p:ph type="dt"/>
          </p:nvPr>
        </p:nvSpPr>
        <p:spPr bwMode="auto">
          <a:xfrm>
            <a:off x="4135438" y="0"/>
            <a:ext cx="3173412" cy="471488"/>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23560" name="Rectangle 7"/>
          <p:cNvSpPr>
            <a:spLocks noGrp="1" noRot="1" noChangeAspect="1" noChangeArrowheads="1"/>
          </p:cNvSpPr>
          <p:nvPr>
            <p:ph type="sldImg"/>
          </p:nvPr>
        </p:nvSpPr>
        <p:spPr bwMode="auto">
          <a:xfrm>
            <a:off x="1244600" y="708025"/>
            <a:ext cx="4821238" cy="3614738"/>
          </a:xfrm>
          <a:prstGeom prst="rect">
            <a:avLst/>
          </a:prstGeom>
          <a:solidFill>
            <a:srgbClr val="FFFFFF"/>
          </a:solidFill>
          <a:ln w="9360">
            <a:solidFill>
              <a:srgbClr val="000000"/>
            </a:solidFill>
            <a:miter lim="800000"/>
            <a:headEnd/>
            <a:tailEnd/>
          </a:ln>
        </p:spPr>
      </p:sp>
      <p:sp>
        <p:nvSpPr>
          <p:cNvPr id="3080" name="Rectangle 8"/>
          <p:cNvSpPr>
            <a:spLocks noGrp="1" noChangeArrowheads="1"/>
          </p:cNvSpPr>
          <p:nvPr>
            <p:ph type="body"/>
          </p:nvPr>
        </p:nvSpPr>
        <p:spPr bwMode="auto">
          <a:xfrm>
            <a:off x="954088" y="4564063"/>
            <a:ext cx="5400675" cy="4322762"/>
          </a:xfrm>
          <a:prstGeom prst="rect">
            <a:avLst/>
          </a:prstGeom>
          <a:noFill/>
          <a:ln w="9525">
            <a:noFill/>
            <a:round/>
            <a:headEnd/>
            <a:tailEnd/>
          </a:ln>
          <a:effectLst/>
        </p:spPr>
        <p:txBody>
          <a:bodyPr vert="horz" wrap="square" lIns="94680" tIns="47520" rIns="94680" bIns="47520" numCol="1" anchor="t" anchorCtr="0" compatLnSpc="1">
            <a:prstTxWarp prst="textNoShape">
              <a:avLst/>
            </a:prstTxWarp>
          </a:bodyPr>
          <a:lstStyle/>
          <a:p>
            <a:pPr lvl="0"/>
            <a:endParaRPr lang="en-US" noProof="0" smtClean="0"/>
          </a:p>
        </p:txBody>
      </p:sp>
      <p:sp>
        <p:nvSpPr>
          <p:cNvPr id="3081" name="Rectangle 9"/>
          <p:cNvSpPr>
            <a:spLocks noGrp="1" noChangeArrowheads="1"/>
          </p:cNvSpPr>
          <p:nvPr>
            <p:ph type="ftr"/>
          </p:nvPr>
        </p:nvSpPr>
        <p:spPr bwMode="auto">
          <a:xfrm>
            <a:off x="0" y="9129713"/>
            <a:ext cx="3173413"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endParaRPr lang="en-GB"/>
          </a:p>
        </p:txBody>
      </p:sp>
      <p:sp>
        <p:nvSpPr>
          <p:cNvPr id="3082" name="Rectangle 10"/>
          <p:cNvSpPr>
            <a:spLocks noGrp="1" noChangeArrowheads="1"/>
          </p:cNvSpPr>
          <p:nvPr>
            <p:ph type="sldNum"/>
          </p:nvPr>
        </p:nvSpPr>
        <p:spPr bwMode="auto">
          <a:xfrm>
            <a:off x="4135438" y="9129713"/>
            <a:ext cx="3173412" cy="471487"/>
          </a:xfrm>
          <a:prstGeom prst="rect">
            <a:avLst/>
          </a:prstGeom>
          <a:noFill/>
          <a:ln w="9525">
            <a:noFill/>
            <a:round/>
            <a:headEnd/>
            <a:tailEnd/>
          </a:ln>
          <a:effectLst/>
        </p:spPr>
        <p:txBody>
          <a:bodyPr vert="horz" wrap="square" lIns="94680" tIns="47520" rIns="94680" bIns="47520" numCol="1" anchor="b" anchorCtr="0" compatLnSpc="1">
            <a:prstTxWarp prst="textNoShape">
              <a:avLst/>
            </a:prstTxWarp>
          </a:bodyPr>
          <a:lstStyle>
            <a:lvl1pPr algn="r">
              <a:buClr>
                <a:srgbClr val="000000"/>
              </a:buClr>
              <a:buSzPct val="100000"/>
              <a:buFont typeface="Tahoma" pitchFamily="34" charset="0"/>
              <a:buNone/>
              <a:tabLst>
                <a:tab pos="723900" algn="l"/>
                <a:tab pos="1447800" algn="l"/>
                <a:tab pos="2171700" algn="l"/>
                <a:tab pos="2895600" algn="l"/>
              </a:tabLst>
              <a:defRPr sz="1200">
                <a:solidFill>
                  <a:srgbClr val="000000"/>
                </a:solidFill>
                <a:latin typeface="Tahoma" pitchFamily="34" charset="0"/>
                <a:cs typeface="Arial Unicode MS" pitchFamily="34" charset="-128"/>
              </a:defRPr>
            </a:lvl1pPr>
          </a:lstStyle>
          <a:p>
            <a:pPr>
              <a:defRPr/>
            </a:pPr>
            <a:fld id="{DB063583-0B77-4DBD-B8FC-D123094E6F68}" type="slidenum">
              <a:rPr lang="en-GB"/>
              <a:pPr>
                <a:defRPr/>
              </a:pPr>
              <a:t>‹#›</a:t>
            </a:fld>
            <a:endParaRPr lang="en-GB"/>
          </a:p>
        </p:txBody>
      </p:sp>
    </p:spTree>
    <p:extLst>
      <p:ext uri="{BB962C8B-B14F-4D97-AF65-F5344CB8AC3E}">
        <p14:creationId xmlns:p14="http://schemas.microsoft.com/office/powerpoint/2010/main" val="37612789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1</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In this presentation, we will discuss circuit optimization with K-maps.</a:t>
            </a:r>
            <a:endParaRPr lang="en-US" dirty="0" smtClean="0"/>
          </a:p>
        </p:txBody>
      </p:sp>
    </p:spTree>
    <p:extLst>
      <p:ext uri="{BB962C8B-B14F-4D97-AF65-F5344CB8AC3E}">
        <p14:creationId xmlns:p14="http://schemas.microsoft.com/office/powerpoint/2010/main" val="358701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Once we have identified the prime and essential prime implicants, we can find the optimal solution.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We know that we will only consider prime implicants in the solution, and that we MUST </a:t>
            </a:r>
            <a:r>
              <a:rPr lang="en-US" sz="1200" kern="1200" smtClean="0">
                <a:solidFill>
                  <a:srgbClr val="000000"/>
                </a:solidFill>
                <a:effectLst/>
                <a:latin typeface="Times New Roman" pitchFamily="18" charset="0"/>
                <a:ea typeface="+mn-ea"/>
                <a:cs typeface="+mn-cs"/>
              </a:rPr>
              <a:t>include all </a:t>
            </a:r>
            <a:r>
              <a:rPr lang="en-US" sz="1200" kern="1200" dirty="0" smtClean="0">
                <a:solidFill>
                  <a:srgbClr val="000000"/>
                </a:solidFill>
                <a:effectLst/>
                <a:latin typeface="Times New Roman" pitchFamily="18" charset="0"/>
                <a:ea typeface="+mn-ea"/>
                <a:cs typeface="+mn-cs"/>
              </a:rPr>
              <a:t>essential prime implicants.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If the essential prime implicants don’t cover all of the 1s in the K-map, then we need to choose other prime implicants to cover those 1s. We want to select the fewest and largest prime implicants possible.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When all 1s are covered, we’re done.</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10</a:t>
            </a:fld>
            <a:endParaRPr lang="en-GB"/>
          </a:p>
        </p:txBody>
      </p:sp>
    </p:spTree>
    <p:extLst>
      <p:ext uri="{BB962C8B-B14F-4D97-AF65-F5344CB8AC3E}">
        <p14:creationId xmlns:p14="http://schemas.microsoft.com/office/powerpoint/2010/main" val="4070736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So, for the example we were working on, we first select the two essential prime implicants.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This leaves two 1s uncovered, and we can select a single prime implicant to cover both of them.</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So, the optimal solution is the OR of the selected implicants.</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11</a:t>
            </a:fld>
            <a:endParaRPr lang="en-GB"/>
          </a:p>
        </p:txBody>
      </p:sp>
    </p:spTree>
    <p:extLst>
      <p:ext uri="{BB962C8B-B14F-4D97-AF65-F5344CB8AC3E}">
        <p14:creationId xmlns:p14="http://schemas.microsoft.com/office/powerpoint/2010/main" val="313219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0E7AB40-D7A4-4A52-97AF-060F1CA96018}" type="slidenum">
              <a:rPr lang="en-GB" smtClean="0">
                <a:solidFill>
                  <a:srgbClr val="000000"/>
                </a:solidFill>
                <a:latin typeface="Tahoma" pitchFamily="34" charset="0"/>
              </a:rPr>
              <a:pPr eaLnBrk="1" hangingPunct="1"/>
              <a:t>12</a:t>
            </a:fld>
            <a:endParaRPr lang="en-GB" smtClean="0">
              <a:solidFill>
                <a:srgbClr val="000000"/>
              </a:solidFill>
              <a:latin typeface="Tahoma" pitchFamily="34" charset="0"/>
            </a:endParaRPr>
          </a:p>
        </p:txBody>
      </p:sp>
      <p:sp>
        <p:nvSpPr>
          <p:cNvPr id="30723"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30724"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Now, let’s switch gears a bit and look at how a K-map can also be used to create an optimal Product of Sums implementation.</a:t>
            </a:r>
            <a:endParaRPr lang="en-US" dirty="0" smtClean="0"/>
          </a:p>
        </p:txBody>
      </p:sp>
    </p:spTree>
    <p:extLst>
      <p:ext uri="{BB962C8B-B14F-4D97-AF65-F5344CB8AC3E}">
        <p14:creationId xmlns:p14="http://schemas.microsoft.com/office/powerpoint/2010/main" val="147288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91BC71CB-749A-48F1-AB17-AAD4976A005B}" type="slidenum">
              <a:rPr lang="en-GB" smtClean="0">
                <a:solidFill>
                  <a:srgbClr val="000000"/>
                </a:solidFill>
                <a:latin typeface="Tahoma" pitchFamily="34" charset="0"/>
              </a:rPr>
              <a:pPr eaLnBrk="1" hangingPunct="1"/>
              <a:t>13</a:t>
            </a:fld>
            <a:endParaRPr lang="en-GB" smtClean="0">
              <a:solidFill>
                <a:srgbClr val="000000"/>
              </a:solidFill>
              <a:latin typeface="Tahoma" pitchFamily="34" charset="0"/>
            </a:endParaRPr>
          </a:p>
        </p:txBody>
      </p:sp>
      <p:sp>
        <p:nvSpPr>
          <p:cNvPr id="36867" name="Rectangle 2"/>
          <p:cNvSpPr>
            <a:spLocks noGrp="1" noRot="1" noChangeAspect="1" noChangeArrowheads="1" noTextEdit="1"/>
          </p:cNvSpPr>
          <p:nvPr>
            <p:ph type="sldImg"/>
          </p:nvPr>
        </p:nvSpPr>
        <p:spPr>
          <a:xfrm>
            <a:off x="1244600" y="708025"/>
            <a:ext cx="4827588" cy="3621088"/>
          </a:xfrm>
          <a:ln/>
        </p:spPr>
      </p:sp>
      <p:sp>
        <p:nvSpPr>
          <p:cNvPr id="36868"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defTabSz="914400"/>
            <a:r>
              <a:rPr lang="en-US" sz="1200" kern="1200" dirty="0" smtClean="0">
                <a:solidFill>
                  <a:srgbClr val="000000"/>
                </a:solidFill>
                <a:effectLst/>
                <a:latin typeface="Times New Roman" pitchFamily="18" charset="0"/>
                <a:ea typeface="+mn-ea"/>
                <a:cs typeface="+mn-cs"/>
              </a:rPr>
              <a:t>There are two approaches that we can use to find a product of sums implementation from a K-map.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In the first method, we group 0s and directly write the corresponding sum terms, which we then AND together.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Remember that the complement bars on a particular </a:t>
            </a:r>
            <a:r>
              <a:rPr lang="en-US" sz="1200" kern="1200" dirty="0" err="1" smtClean="0">
                <a:solidFill>
                  <a:srgbClr val="000000"/>
                </a:solidFill>
                <a:effectLst/>
                <a:latin typeface="Times New Roman" pitchFamily="18" charset="0"/>
                <a:ea typeface="+mn-ea"/>
                <a:cs typeface="+mn-cs"/>
              </a:rPr>
              <a:t>maxterm</a:t>
            </a:r>
            <a:r>
              <a:rPr lang="en-US" sz="1200" kern="1200" dirty="0" smtClean="0">
                <a:solidFill>
                  <a:srgbClr val="000000"/>
                </a:solidFill>
                <a:effectLst/>
                <a:latin typeface="Times New Roman" pitchFamily="18" charset="0"/>
                <a:ea typeface="+mn-ea"/>
                <a:cs typeface="+mn-cs"/>
              </a:rPr>
              <a:t> are flipped as compared to the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with the same index. For example,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m0 is /A·/B, while </a:t>
            </a:r>
            <a:r>
              <a:rPr lang="en-US" sz="1200" kern="1200" dirty="0" err="1" smtClean="0">
                <a:solidFill>
                  <a:srgbClr val="000000"/>
                </a:solidFill>
                <a:effectLst/>
                <a:latin typeface="Times New Roman" pitchFamily="18" charset="0"/>
                <a:ea typeface="+mn-ea"/>
                <a:cs typeface="+mn-cs"/>
              </a:rPr>
              <a:t>maxterm</a:t>
            </a:r>
            <a:r>
              <a:rPr lang="en-US" sz="1200" kern="1200" dirty="0" smtClean="0">
                <a:solidFill>
                  <a:srgbClr val="000000"/>
                </a:solidFill>
                <a:effectLst/>
                <a:latin typeface="Times New Roman" pitchFamily="18" charset="0"/>
                <a:ea typeface="+mn-ea"/>
                <a:cs typeface="+mn-cs"/>
              </a:rPr>
              <a:t> M0 is A+B.</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Alternatively, we can use the K-map to solve for the complement of the function as a sum of products, then complement that and use Boolean algebra to put it into product of sums form.</a:t>
            </a:r>
            <a:endParaRPr lang="en-US" dirty="0" smtClean="0"/>
          </a:p>
        </p:txBody>
      </p:sp>
    </p:spTree>
    <p:extLst>
      <p:ext uri="{BB962C8B-B14F-4D97-AF65-F5344CB8AC3E}">
        <p14:creationId xmlns:p14="http://schemas.microsoft.com/office/powerpoint/2010/main" val="413245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Here we demonstrate how to directly obtain the product of sums implementation by grouping 0s and writing the corresponding sum terms.</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First, we group the pairs of zeros at left and right, which results in the sum term A+D.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Next we group the column of 0s, which results in the sum term /C + /D. Note this term will only be false if both C and D are true, as indicated in the K-map labelling for this column. The optimal product of sums form is directly obtained as the product of these two sum terms.</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14</a:t>
            </a:fld>
            <a:endParaRPr lang="en-GB"/>
          </a:p>
        </p:txBody>
      </p:sp>
    </p:spTree>
    <p:extLst>
      <p:ext uri="{BB962C8B-B14F-4D97-AF65-F5344CB8AC3E}">
        <p14:creationId xmlns:p14="http://schemas.microsoft.com/office/powerpoint/2010/main" val="332704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To use the function’s complement to find the </a:t>
            </a:r>
            <a:r>
              <a:rPr lang="en-US" sz="1200" kern="1200" dirty="0" err="1" smtClean="0">
                <a:solidFill>
                  <a:srgbClr val="000000"/>
                </a:solidFill>
                <a:effectLst/>
                <a:latin typeface="Times New Roman" pitchFamily="18" charset="0"/>
                <a:ea typeface="+mn-ea"/>
                <a:cs typeface="+mn-cs"/>
              </a:rPr>
              <a:t>PoS</a:t>
            </a:r>
            <a:r>
              <a:rPr lang="en-US" sz="1200" kern="1200" dirty="0" smtClean="0">
                <a:solidFill>
                  <a:srgbClr val="000000"/>
                </a:solidFill>
                <a:effectLst/>
                <a:latin typeface="Times New Roman" pitchFamily="18" charset="0"/>
                <a:ea typeface="+mn-ea"/>
                <a:cs typeface="+mn-cs"/>
              </a:rPr>
              <a:t> solution, we can group 0s but treat them as though they were 1s.</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This gives us the complement of F in sum of products form: /F = /A·/D + C·D.</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Now, we complement both sides to preserve equality</a:t>
            </a:r>
            <a:r>
              <a:rPr lang="en-US" sz="1200" kern="1200" smtClean="0">
                <a:solidFill>
                  <a:srgbClr val="000000"/>
                </a:solidFill>
                <a:effectLst/>
                <a:latin typeface="Times New Roman" pitchFamily="18" charset="0"/>
                <a:ea typeface="+mn-ea"/>
                <a:cs typeface="+mn-cs"/>
              </a:rPr>
              <a:t>, remove </a:t>
            </a:r>
            <a:r>
              <a:rPr lang="en-US" sz="1200" kern="1200" dirty="0" smtClean="0">
                <a:solidFill>
                  <a:srgbClr val="000000"/>
                </a:solidFill>
                <a:effectLst/>
                <a:latin typeface="Times New Roman" pitchFamily="18" charset="0"/>
                <a:ea typeface="+mn-ea"/>
                <a:cs typeface="+mn-cs"/>
              </a:rPr>
              <a:t>the double complement bars,</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and then apply De Morgan’s Law to algebraically transform the function into product of sums form.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Note that the answer we arrive at is the same as we found using the other method.</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15</a:t>
            </a:fld>
            <a:endParaRPr lang="en-GB"/>
          </a:p>
        </p:txBody>
      </p:sp>
    </p:spTree>
    <p:extLst>
      <p:ext uri="{BB962C8B-B14F-4D97-AF65-F5344CB8AC3E}">
        <p14:creationId xmlns:p14="http://schemas.microsoft.com/office/powerpoint/2010/main" val="234702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E813898-9DD4-4FF9-87A5-4ADFD7A868C7}" type="slidenum">
              <a:rPr lang="en-GB" smtClean="0">
                <a:solidFill>
                  <a:srgbClr val="000000"/>
                </a:solidFill>
                <a:latin typeface="Tahoma" pitchFamily="34" charset="0"/>
              </a:rPr>
              <a:pPr eaLnBrk="1" hangingPunct="1"/>
              <a:t>16</a:t>
            </a:fld>
            <a:endParaRPr lang="en-GB" smtClean="0">
              <a:solidFill>
                <a:srgbClr val="000000"/>
              </a:solidFill>
              <a:latin typeface="Tahoma" pitchFamily="34" charset="0"/>
            </a:endParaRPr>
          </a:p>
        </p:txBody>
      </p:sp>
      <p:sp>
        <p:nvSpPr>
          <p:cNvPr id="24579"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24580"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This concludes our video on optimization with K-maps.</a:t>
            </a:r>
            <a:endParaRPr lang="en-US" dirty="0" smtClean="0"/>
          </a:p>
        </p:txBody>
      </p:sp>
    </p:spTree>
    <p:extLst>
      <p:ext uri="{BB962C8B-B14F-4D97-AF65-F5344CB8AC3E}">
        <p14:creationId xmlns:p14="http://schemas.microsoft.com/office/powerpoint/2010/main" val="411583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F0E7AB40-D7A4-4A52-97AF-060F1CA96018}" type="slidenum">
              <a:rPr lang="en-GB" smtClean="0">
                <a:solidFill>
                  <a:srgbClr val="000000"/>
                </a:solidFill>
                <a:latin typeface="Tahoma" pitchFamily="34" charset="0"/>
              </a:rPr>
              <a:pPr eaLnBrk="1" hangingPunct="1"/>
              <a:t>2</a:t>
            </a:fld>
            <a:endParaRPr lang="en-GB" smtClean="0">
              <a:solidFill>
                <a:srgbClr val="000000"/>
              </a:solidFill>
              <a:latin typeface="Tahoma" pitchFamily="34" charset="0"/>
            </a:endParaRPr>
          </a:p>
        </p:txBody>
      </p:sp>
      <p:sp>
        <p:nvSpPr>
          <p:cNvPr id="30723" name="Text Box 1"/>
          <p:cNvSpPr txBox="1">
            <a:spLocks noChangeArrowheads="1"/>
          </p:cNvSpPr>
          <p:nvPr/>
        </p:nvSpPr>
        <p:spPr bwMode="auto">
          <a:xfrm>
            <a:off x="1244600" y="708025"/>
            <a:ext cx="4827588" cy="3621088"/>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endParaRPr lang="en-US"/>
          </a:p>
        </p:txBody>
      </p:sp>
      <p:sp>
        <p:nvSpPr>
          <p:cNvPr id="30724" name="Rectangle 2"/>
          <p:cNvSpPr>
            <a:spLocks noGrp="1" noChangeArrowheads="1"/>
          </p:cNvSpPr>
          <p:nvPr>
            <p:ph type="body"/>
          </p:nvPr>
        </p:nvSpPr>
        <p:spPr>
          <a:xfrm>
            <a:off x="954088" y="4564063"/>
            <a:ext cx="5402262"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sz="1200" kern="1200" dirty="0" smtClean="0">
                <a:solidFill>
                  <a:srgbClr val="000000"/>
                </a:solidFill>
                <a:effectLst/>
                <a:latin typeface="Times New Roman" pitchFamily="18" charset="0"/>
                <a:ea typeface="+mn-ea"/>
                <a:cs typeface="+mn-cs"/>
              </a:rPr>
              <a:t>First, we need to get through some terminology. Then we’ll develop a general solution for creating an optimal Sum of Products solution from a K-map. Finally, we will extend the use of the K-map to creating Product of Sums implementations.</a:t>
            </a:r>
            <a:endParaRPr lang="en-US" dirty="0" smtClean="0"/>
          </a:p>
        </p:txBody>
      </p:sp>
    </p:spTree>
    <p:extLst>
      <p:ext uri="{BB962C8B-B14F-4D97-AF65-F5344CB8AC3E}">
        <p14:creationId xmlns:p14="http://schemas.microsoft.com/office/powerpoint/2010/main" val="116275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charset="0"/>
                <a:ea typeface="Arial Unicode MS" pitchFamily="34" charset="-128"/>
                <a:cs typeface="Arial Unicode MS" pitchFamily="34" charset="-128"/>
              </a:defRPr>
            </a:lvl9pPr>
          </a:lstStyle>
          <a:p>
            <a:pPr eaLnBrk="1" hangingPunct="1"/>
            <a:fld id="{C11327C1-8DAD-45DF-9B34-8398AE4279D9}" type="slidenum">
              <a:rPr lang="en-GB" smtClean="0">
                <a:solidFill>
                  <a:srgbClr val="000000"/>
                </a:solidFill>
                <a:latin typeface="Tahoma" pitchFamily="34" charset="0"/>
              </a:rPr>
              <a:pPr eaLnBrk="1" hangingPunct="1"/>
              <a:t>3</a:t>
            </a:fld>
            <a:endParaRPr lang="en-GB" smtClean="0">
              <a:solidFill>
                <a:srgbClr val="000000"/>
              </a:solidFill>
              <a:latin typeface="Tahoma" pitchFamily="34" charset="0"/>
            </a:endParaRPr>
          </a:p>
        </p:txBody>
      </p:sp>
      <p:sp>
        <p:nvSpPr>
          <p:cNvPr id="34819" name="Rectangle 2"/>
          <p:cNvSpPr>
            <a:spLocks noGrp="1" noRot="1" noChangeAspect="1" noChangeArrowheads="1" noTextEdit="1"/>
          </p:cNvSpPr>
          <p:nvPr>
            <p:ph type="sldImg"/>
          </p:nvPr>
        </p:nvSpPr>
        <p:spPr>
          <a:xfrm>
            <a:off x="1244600" y="708025"/>
            <a:ext cx="4827588" cy="3621088"/>
          </a:xfrm>
          <a:ln/>
        </p:spPr>
      </p:sp>
      <p:sp>
        <p:nvSpPr>
          <p:cNvPr id="34820" name="Rectangle 3"/>
          <p:cNvSpPr>
            <a:spLocks noGrp="1" noChangeArrowheads="1"/>
          </p:cNvSpPr>
          <p:nvPr>
            <p:ph type="body" idx="1"/>
          </p:nvPr>
        </p:nvSpPr>
        <p:spPr>
          <a:xfrm>
            <a:off x="954088" y="4564063"/>
            <a:ext cx="5407025" cy="4329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defTabSz="914400"/>
            <a:r>
              <a:rPr lang="en-US" sz="1200" kern="1200" dirty="0" smtClean="0">
                <a:solidFill>
                  <a:srgbClr val="000000"/>
                </a:solidFill>
                <a:effectLst/>
                <a:latin typeface="Times New Roman" pitchFamily="18" charset="0"/>
                <a:ea typeface="+mn-ea"/>
                <a:cs typeface="+mn-cs"/>
              </a:rPr>
              <a:t>Let’s start with the terminology. An implicant is simply any valid grouping of 1s in a K-map. By valid, we mean that it is a rectangular group of squares where both dimensions are powers of 2, and the group only includes squares with 1s.</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A prime implicant is an implicant where removing any literal would result in a term that is not a valid implicant. What this means is that a prime implicant is an implicant that cannot be made any larger without including one or more 0s, which of course would not be a valid implicant. Prime implicants are important because we ONLY use prime implicants in an optimal circuit implementation.</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An essential prime implicant is a prime implicant that is the only choice for covering a 1 in the K-map. Another way of looking at this is that an essential prime implicant must contain at least one 1 that is not contained in any other prime implicant. We say it is “essential” because you MUST include all essential prime implicants in the optimal circuit implementation. </a:t>
            </a:r>
            <a:br>
              <a:rPr lang="en-US" sz="1200" kern="1200" dirty="0" smtClean="0">
                <a:solidFill>
                  <a:srgbClr val="000000"/>
                </a:solidFill>
                <a:effectLst/>
                <a:latin typeface="Times New Roman" pitchFamily="18" charset="0"/>
                <a:ea typeface="+mn-ea"/>
                <a:cs typeface="+mn-cs"/>
              </a:rPr>
            </a:br>
            <a:r>
              <a:rPr lang="en-US" sz="1200" kern="1200" dirty="0" smtClean="0">
                <a:solidFill>
                  <a:srgbClr val="000000"/>
                </a:solidFill>
                <a:effectLst/>
                <a:latin typeface="Times New Roman" pitchFamily="18" charset="0"/>
                <a:ea typeface="+mn-ea"/>
                <a:cs typeface="+mn-cs"/>
              </a:rPr>
              <a:t>We must include all essential prime implicants in the optimized solution, but what if there are other 1s in the map that were not part of any of the essential prime implicants? Which other prime implicants do we need to include? The selection rule says that every prime implicant in the solution must include at least one </a:t>
            </a:r>
            <a:r>
              <a:rPr lang="en-US" sz="1200" kern="1200" dirty="0" err="1" smtClean="0">
                <a:solidFill>
                  <a:srgbClr val="000000"/>
                </a:solidFill>
                <a:effectLst/>
                <a:latin typeface="Times New Roman" pitchFamily="18" charset="0"/>
                <a:ea typeface="+mn-ea"/>
                <a:cs typeface="+mn-cs"/>
              </a:rPr>
              <a:t>minterm</a:t>
            </a:r>
            <a:r>
              <a:rPr lang="en-US" sz="1200" kern="1200" dirty="0" smtClean="0">
                <a:solidFill>
                  <a:srgbClr val="000000"/>
                </a:solidFill>
                <a:effectLst/>
                <a:latin typeface="Times New Roman" pitchFamily="18" charset="0"/>
                <a:ea typeface="+mn-ea"/>
                <a:cs typeface="+mn-cs"/>
              </a:rPr>
              <a:t> that is not included in any other prime implicant in the solution.  In practical terms, the selection rule says to only include the necessary groups in the solution – if a prime implicant only includes 1s covered by other included prime implicants, it is redundant and should not be part of the solution.</a:t>
            </a:r>
            <a:endParaRPr lang="en-US" dirty="0" smtClean="0"/>
          </a:p>
        </p:txBody>
      </p:sp>
    </p:spTree>
    <p:extLst>
      <p:ext uri="{BB962C8B-B14F-4D97-AF65-F5344CB8AC3E}">
        <p14:creationId xmlns:p14="http://schemas.microsoft.com/office/powerpoint/2010/main" val="312964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Now let’s see how this works on a K-map. First, let’s identify all size 1 implicants. You can see that we have eight of them, since there are eight 1s in the K-map. Note that none of the size 1 implicants are prime – they can all be at least doubled in size.</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4</a:t>
            </a:fld>
            <a:endParaRPr lang="en-GB"/>
          </a:p>
        </p:txBody>
      </p:sp>
    </p:spTree>
    <p:extLst>
      <p:ext uri="{BB962C8B-B14F-4D97-AF65-F5344CB8AC3E}">
        <p14:creationId xmlns:p14="http://schemas.microsoft.com/office/powerpoint/2010/main" val="27396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Now, let’s find all size 2 implicants. You can see that we also have eight of them.</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5</a:t>
            </a:fld>
            <a:endParaRPr lang="en-GB"/>
          </a:p>
        </p:txBody>
      </p:sp>
    </p:spTree>
    <p:extLst>
      <p:ext uri="{BB962C8B-B14F-4D97-AF65-F5344CB8AC3E}">
        <p14:creationId xmlns:p14="http://schemas.microsoft.com/office/powerpoint/2010/main" val="149118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There is only one size 4 implicant.</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6</a:t>
            </a:fld>
            <a:endParaRPr lang="en-GB"/>
          </a:p>
        </p:txBody>
      </p:sp>
    </p:spTree>
    <p:extLst>
      <p:ext uri="{BB962C8B-B14F-4D97-AF65-F5344CB8AC3E}">
        <p14:creationId xmlns:p14="http://schemas.microsoft.com/office/powerpoint/2010/main" val="177058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And there are no size 8 or larger implicants.</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7</a:t>
            </a:fld>
            <a:endParaRPr lang="en-GB"/>
          </a:p>
        </p:txBody>
      </p:sp>
    </p:spTree>
    <p:extLst>
      <p:ext uri="{BB962C8B-B14F-4D97-AF65-F5344CB8AC3E}">
        <p14:creationId xmlns:p14="http://schemas.microsoft.com/office/powerpoint/2010/main" val="350193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Which of the implicants are prime? Remember that a prime implicant is an implicant that cannot be made larger. To find them, we examine each implicant and see whether or not we can double its size in some dimension without including a 0. If not, it is prime. After doing that, we see that there are five prime implicants.</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8</a:t>
            </a:fld>
            <a:endParaRPr lang="en-GB"/>
          </a:p>
        </p:txBody>
      </p:sp>
    </p:spTree>
    <p:extLst>
      <p:ext uri="{BB962C8B-B14F-4D97-AF65-F5344CB8AC3E}">
        <p14:creationId xmlns:p14="http://schemas.microsoft.com/office/powerpoint/2010/main" val="103857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effectLst/>
                <a:latin typeface="Times New Roman" pitchFamily="18" charset="0"/>
                <a:ea typeface="+mn-ea"/>
                <a:cs typeface="+mn-cs"/>
              </a:rPr>
              <a:t>Remember that ONLY the prime implicants can be used in an optimized implementation. Now, we need to determine if there are any essential prime implicants. We examine each prime implicant, looking to see if it includes a 1 that is not included in any other prime implicant. In this case, there are two essential prime implicants.</a:t>
            </a:r>
            <a:endParaRPr lang="en-US" dirty="0"/>
          </a:p>
        </p:txBody>
      </p:sp>
      <p:sp>
        <p:nvSpPr>
          <p:cNvPr id="4" name="Slide Number Placeholder 3"/>
          <p:cNvSpPr>
            <a:spLocks noGrp="1"/>
          </p:cNvSpPr>
          <p:nvPr>
            <p:ph type="sldNum" idx="10"/>
          </p:nvPr>
        </p:nvSpPr>
        <p:spPr/>
        <p:txBody>
          <a:bodyPr/>
          <a:lstStyle/>
          <a:p>
            <a:pPr>
              <a:defRPr/>
            </a:pPr>
            <a:fld id="{DB063583-0B77-4DBD-B8FC-D123094E6F68}" type="slidenum">
              <a:rPr lang="en-GB" smtClean="0"/>
              <a:pPr>
                <a:defRPr/>
              </a:pPr>
              <a:t>9</a:t>
            </a:fld>
            <a:endParaRPr lang="en-GB"/>
          </a:p>
        </p:txBody>
      </p:sp>
    </p:spTree>
    <p:extLst>
      <p:ext uri="{BB962C8B-B14F-4D97-AF65-F5344CB8AC3E}">
        <p14:creationId xmlns:p14="http://schemas.microsoft.com/office/powerpoint/2010/main" val="14165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609600" y="2895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Text Box 6"/>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sp>
        <p:nvSpPr>
          <p:cNvPr id="86019" name="Rectangle 3"/>
          <p:cNvSpPr>
            <a:spLocks noGrp="1" noChangeArrowheads="1"/>
          </p:cNvSpPr>
          <p:nvPr>
            <p:ph type="ctrTitle"/>
          </p:nvPr>
        </p:nvSpPr>
        <p:spPr>
          <a:xfrm>
            <a:off x="609600" y="990600"/>
            <a:ext cx="8305800" cy="1905000"/>
          </a:xfrm>
        </p:spPr>
        <p:txBody>
          <a:bodyPr/>
          <a:lstStyle>
            <a:lvl1pPr algn="ctr">
              <a:defRPr/>
            </a:lvl1pPr>
          </a:lstStyle>
          <a:p>
            <a:r>
              <a:rPr lang="en-US" smtClean="0"/>
              <a:t>Click to edit Master title style</a:t>
            </a:r>
            <a:endParaRPr lang="en-US"/>
          </a:p>
        </p:txBody>
      </p:sp>
      <p:sp>
        <p:nvSpPr>
          <p:cNvPr id="86020" name="Rectangle 4"/>
          <p:cNvSpPr>
            <a:spLocks noGrp="1" noChangeArrowheads="1"/>
          </p:cNvSpPr>
          <p:nvPr>
            <p:ph type="subTitle" idx="1"/>
          </p:nvPr>
        </p:nvSpPr>
        <p:spPr>
          <a:xfrm>
            <a:off x="609600" y="3352800"/>
            <a:ext cx="8305800" cy="3124200"/>
          </a:xfrm>
        </p:spPr>
        <p:txBody>
          <a:bodyPr anchor="ctr"/>
          <a:lstStyle>
            <a:lvl1pPr marL="0" indent="0" algn="ctr">
              <a:buFontTx/>
              <a:buNone/>
              <a:defRPr sz="3600"/>
            </a:lvl1pPr>
          </a:lstStyle>
          <a:p>
            <a:r>
              <a:rPr lang="en-US" smtClean="0"/>
              <a:t>Click to edit Master subtitle style</a:t>
            </a:r>
            <a:endParaRPr lang="en-US"/>
          </a:p>
        </p:txBody>
      </p:sp>
    </p:spTree>
    <p:extLst>
      <p:ext uri="{BB962C8B-B14F-4D97-AF65-F5344CB8AC3E}">
        <p14:creationId xmlns:p14="http://schemas.microsoft.com/office/powerpoint/2010/main" val="17166949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954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3542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5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opic and Reading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534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533400" y="5257800"/>
            <a:ext cx="8534400" cy="1557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49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066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06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76800" y="17526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0"/>
          </p:nvPr>
        </p:nvSpPr>
        <p:spPr>
          <a:xfrm>
            <a:off x="5334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ext Placeholder 4"/>
          <p:cNvSpPr>
            <a:spLocks noGrp="1"/>
          </p:cNvSpPr>
          <p:nvPr>
            <p:ph type="body" sz="quarter" idx="3"/>
          </p:nvPr>
        </p:nvSpPr>
        <p:spPr>
          <a:xfrm>
            <a:off x="4876800" y="1112838"/>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00646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971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rot="162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a:solidFill>
                  <a:schemeClr val="bg1"/>
                </a:solidFill>
                <a:latin typeface="Tahoma" pitchFamily="34" charset="0"/>
                <a:cs typeface="Arial" charset="0"/>
              </a:rPr>
              <a:t>ECE 352: Digital System Fundamentals</a:t>
            </a:r>
          </a:p>
        </p:txBody>
      </p:sp>
      <p:pic>
        <p:nvPicPr>
          <p:cNvPr id="3" name="Picture 9"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UW"/>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6C249C25-2DB3-4771-A54F-FBC45FF67997}"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sp>
        <p:nvSpPr>
          <p:cNvPr id="6" name="Text Box 8"/>
          <p:cNvSpPr txBox="1">
            <a:spLocks noChangeArrowheads="1"/>
          </p:cNvSpPr>
          <p:nvPr userDrawn="1"/>
        </p:nvSpPr>
        <p:spPr bwMode="auto">
          <a:xfrm>
            <a:off x="0" y="624840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r>
              <a:rPr lang="en-US" sz="1400" b="1" dirty="0" smtClean="0">
                <a:solidFill>
                  <a:schemeClr val="bg1"/>
                </a:solidFill>
                <a:latin typeface="Tahoma" pitchFamily="34" charset="0"/>
                <a:cs typeface="Tahoma" pitchFamily="34" charset="0"/>
              </a:rPr>
              <a:t>02</a:t>
            </a:r>
          </a:p>
        </p:txBody>
      </p:sp>
      <p:cxnSp>
        <p:nvCxnSpPr>
          <p:cNvPr id="7" name="Straight Connector 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6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33400" y="1066800"/>
            <a:ext cx="86106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533400" y="5257800"/>
            <a:ext cx="8610600" cy="160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1660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334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0" y="1752600"/>
            <a:ext cx="4267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2"/>
          <p:cNvSpPr>
            <a:spLocks noGrp="1"/>
          </p:cNvSpPr>
          <p:nvPr>
            <p:ph type="body" idx="10"/>
          </p:nvPr>
        </p:nvSpPr>
        <p:spPr>
          <a:xfrm>
            <a:off x="533400" y="1112838"/>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76800"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12165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rot="-5400000">
            <a:off x="-3200400" y="3200400"/>
            <a:ext cx="6858000"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smtClean="0">
                <a:solidFill>
                  <a:schemeClr val="bg1"/>
                </a:solidFill>
                <a:latin typeface="Tahoma" pitchFamily="34" charset="0"/>
                <a:cs typeface="Arial" charset="0"/>
              </a:rPr>
              <a:t>Optimization With</a:t>
            </a:r>
            <a:r>
              <a:rPr lang="en-US" sz="1400" b="1" baseline="0" dirty="0" smtClean="0">
                <a:solidFill>
                  <a:schemeClr val="bg1"/>
                </a:solidFill>
                <a:latin typeface="Tahoma" pitchFamily="34" charset="0"/>
                <a:cs typeface="Arial" charset="0"/>
              </a:rPr>
              <a:t> K-Maps</a:t>
            </a:r>
            <a:endParaRPr lang="en-US" sz="1400" b="1" dirty="0">
              <a:solidFill>
                <a:schemeClr val="bg1"/>
              </a:solidFill>
              <a:latin typeface="Tahoma" pitchFamily="34" charset="0"/>
              <a:cs typeface="Arial" charset="0"/>
            </a:endParaRPr>
          </a:p>
        </p:txBody>
      </p:sp>
      <p:sp>
        <p:nvSpPr>
          <p:cNvPr id="1027" name="Rectangle 3"/>
          <p:cNvSpPr>
            <a:spLocks noGrp="1" noChangeArrowheads="1"/>
          </p:cNvSpPr>
          <p:nvPr>
            <p:ph type="title"/>
          </p:nvPr>
        </p:nvSpPr>
        <p:spPr bwMode="auto">
          <a:xfrm>
            <a:off x="533400" y="76200"/>
            <a:ext cx="853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33400" y="1066800"/>
            <a:ext cx="85344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Line 5"/>
          <p:cNvSpPr>
            <a:spLocks noChangeShapeType="1"/>
          </p:cNvSpPr>
          <p:nvPr/>
        </p:nvSpPr>
        <p:spPr bwMode="auto">
          <a:xfrm>
            <a:off x="609600" y="990600"/>
            <a:ext cx="8305800" cy="0"/>
          </a:xfrm>
          <a:prstGeom prst="line">
            <a:avLst/>
          </a:prstGeom>
          <a:noFill/>
          <a:ln w="5080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Text Box 7"/>
          <p:cNvSpPr txBox="1">
            <a:spLocks noChangeArrowheads="1"/>
          </p:cNvSpPr>
          <p:nvPr/>
        </p:nvSpPr>
        <p:spPr bwMode="auto">
          <a:xfrm>
            <a:off x="1355725" y="6361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defRPr/>
            </a:pPr>
            <a:endParaRPr lang="en-US" smtClean="0">
              <a:cs typeface="Arial" charset="0"/>
            </a:endParaRPr>
          </a:p>
        </p:txBody>
      </p:sp>
      <p:pic>
        <p:nvPicPr>
          <p:cNvPr id="2" name="Picture 9"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0" descr="U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E7545866-852A-419A-A29A-95485F594421}"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3" name="Straight Connector 12"/>
          <p:cNvCxnSpPr/>
          <p:nvPr/>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36" name="Picture 10" descr="UW"/>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430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6"/>
          <p:cNvSpPr txBox="1">
            <a:spLocks noChangeArrowheads="1"/>
          </p:cNvSpPr>
          <p:nvPr userDrawn="1"/>
        </p:nvSpPr>
        <p:spPr bwMode="auto">
          <a:xfrm>
            <a:off x="0" y="6553200"/>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algn="ctr" eaLnBrk="1" hangingPunct="1">
              <a:spcBef>
                <a:spcPct val="50000"/>
              </a:spcBef>
              <a:defRPr/>
            </a:pPr>
            <a:fld id="{7F169D15-1091-4DF6-8A84-15222AC70534}" type="slidenum">
              <a:rPr lang="en-US" sz="1200" b="1" smtClean="0">
                <a:solidFill>
                  <a:schemeClr val="bg1"/>
                </a:solidFill>
                <a:latin typeface="Tahoma" pitchFamily="34" charset="0"/>
                <a:ea typeface="Tahoma" pitchFamily="34" charset="0"/>
                <a:cs typeface="Tahoma" pitchFamily="34" charset="0"/>
              </a:rPr>
              <a:pPr algn="ctr" eaLnBrk="1" hangingPunct="1">
                <a:spcBef>
                  <a:spcPct val="50000"/>
                </a:spcBef>
                <a:defRPr/>
              </a:pPr>
              <a:t>‹#›</a:t>
            </a:fld>
            <a:endParaRPr lang="en-US" sz="1200" b="1" dirty="0" smtClean="0">
              <a:solidFill>
                <a:schemeClr val="bg1"/>
              </a:solidFill>
              <a:latin typeface="Tahoma" pitchFamily="34" charset="0"/>
              <a:ea typeface="Tahoma" pitchFamily="34" charset="0"/>
              <a:cs typeface="Tahoma" pitchFamily="34" charset="0"/>
            </a:endParaRPr>
          </a:p>
        </p:txBody>
      </p:sp>
      <p:cxnSp>
        <p:nvCxnSpPr>
          <p:cNvPr id="17" name="Straight Connector 16"/>
          <p:cNvCxnSpPr/>
          <p:nvPr userDrawn="1"/>
        </p:nvCxnSpPr>
        <p:spPr>
          <a:xfrm>
            <a:off x="0" y="6553200"/>
            <a:ext cx="45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1" r:id="rId1"/>
    <p:sldLayoutId id="2147483983" r:id="rId2"/>
    <p:sldLayoutId id="2147483984" r:id="rId3"/>
    <p:sldLayoutId id="2147483985" r:id="rId4"/>
    <p:sldLayoutId id="2147483986" r:id="rId5"/>
    <p:sldLayoutId id="2147483987" r:id="rId6"/>
    <p:sldLayoutId id="2147483992" r:id="rId7"/>
    <p:sldLayoutId id="2147483988" r:id="rId8"/>
    <p:sldLayoutId id="2147483989" r:id="rId9"/>
    <p:sldLayoutId id="2147483990" r:id="rId10"/>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rgbClr val="8000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800000"/>
        </a:buClr>
        <a:buFont typeface="Arial" charset="0"/>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800000"/>
        </a:buClr>
        <a:buChar char="•"/>
        <a:defRPr sz="2000">
          <a:solidFill>
            <a:schemeClr val="tx1"/>
          </a:solidFill>
          <a:latin typeface="+mn-lt"/>
          <a:cs typeface="+mn-cs"/>
        </a:defRPr>
      </a:lvl3pPr>
      <a:lvl4pPr marL="16002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4pPr>
      <a:lvl5pPr marL="2057400" indent="-228600" algn="l" rtl="0" eaLnBrk="0" fontAlgn="base" hangingPunct="0">
        <a:spcBef>
          <a:spcPct val="20000"/>
        </a:spcBef>
        <a:spcAft>
          <a:spcPct val="0"/>
        </a:spcAft>
        <a:buClr>
          <a:srgbClr val="800000"/>
        </a:buClr>
        <a:buFont typeface="Arial" charset="0"/>
        <a:buChar char="»"/>
        <a:defRPr>
          <a:solidFill>
            <a:schemeClr val="tx1"/>
          </a:solidFill>
          <a:latin typeface="+mn-lt"/>
          <a:cs typeface="+mn-cs"/>
        </a:defRPr>
      </a:lvl5pPr>
      <a:lvl6pPr marL="25146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800000"/>
        </a:buClr>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5.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smtClean="0"/>
              <a:t>Optimization with K-Maps</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K-Map Solution Process</a:t>
            </a:r>
            <a:endParaRPr lang="en-US" dirty="0"/>
          </a:p>
        </p:txBody>
      </p:sp>
      <p:sp>
        <p:nvSpPr>
          <p:cNvPr id="3" name="Content Placeholder 2"/>
          <p:cNvSpPr>
            <a:spLocks noGrp="1"/>
          </p:cNvSpPr>
          <p:nvPr>
            <p:ph idx="1"/>
          </p:nvPr>
        </p:nvSpPr>
        <p:spPr/>
        <p:txBody>
          <a:bodyPr/>
          <a:lstStyle/>
          <a:p>
            <a:r>
              <a:rPr lang="en-US" dirty="0" smtClean="0"/>
              <a:t>Find all of the prime </a:t>
            </a:r>
            <a:r>
              <a:rPr lang="en-US" dirty="0" err="1" smtClean="0"/>
              <a:t>implicants</a:t>
            </a:r>
            <a:r>
              <a:rPr lang="en-US" dirty="0" smtClean="0"/>
              <a:t> (PIs)</a:t>
            </a:r>
          </a:p>
          <a:p>
            <a:pPr lvl="1"/>
            <a:r>
              <a:rPr lang="en-US" dirty="0" smtClean="0"/>
              <a:t>The only </a:t>
            </a:r>
            <a:r>
              <a:rPr lang="en-US" dirty="0" err="1" smtClean="0"/>
              <a:t>implicants</a:t>
            </a:r>
            <a:r>
              <a:rPr lang="en-US" dirty="0" smtClean="0"/>
              <a:t> we consider adding to the equation</a:t>
            </a:r>
          </a:p>
          <a:p>
            <a:pPr lvl="1"/>
            <a:r>
              <a:rPr lang="en-US" dirty="0" smtClean="0"/>
              <a:t>Remember, these are the groups that are as big as possible (to make the AND gates small as possible)</a:t>
            </a:r>
          </a:p>
          <a:p>
            <a:r>
              <a:rPr lang="en-US" dirty="0" smtClean="0"/>
              <a:t>Include any essential PIs in the equation immediately (we know we need them)</a:t>
            </a:r>
          </a:p>
          <a:p>
            <a:r>
              <a:rPr lang="en-US" dirty="0" smtClean="0"/>
              <a:t>If all 1s are not covered:</a:t>
            </a:r>
          </a:p>
          <a:p>
            <a:pPr lvl="1"/>
            <a:r>
              <a:rPr lang="en-US" dirty="0" smtClean="0"/>
              <a:t>Eliminate any completely redundant (only cover already-covered 1s) PIs from further consideration</a:t>
            </a:r>
          </a:p>
          <a:p>
            <a:pPr lvl="1"/>
            <a:r>
              <a:rPr lang="en-US" dirty="0" smtClean="0"/>
              <a:t>Cover remaining uncovered 1s with non-essential PIs</a:t>
            </a:r>
          </a:p>
          <a:p>
            <a:pPr lvl="2"/>
            <a:r>
              <a:rPr lang="en-US" dirty="0" smtClean="0"/>
              <a:t>Choose PIs to add based on minimizing overlap with included PIs and maximizing “new” 1s covered</a:t>
            </a:r>
          </a:p>
          <a:p>
            <a:r>
              <a:rPr lang="en-US" dirty="0" smtClean="0"/>
              <a:t>Stop when all 1s are covered</a:t>
            </a:r>
          </a:p>
        </p:txBody>
      </p:sp>
    </p:spTree>
    <p:extLst>
      <p:ext uri="{BB962C8B-B14F-4D97-AF65-F5344CB8AC3E}">
        <p14:creationId xmlns:p14="http://schemas.microsoft.com/office/powerpoint/2010/main" val="125989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 Process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78" name="TextBox 177"/>
          <p:cNvSpPr txBox="1"/>
          <p:nvPr/>
        </p:nvSpPr>
        <p:spPr>
          <a:xfrm>
            <a:off x="5029200" y="1066800"/>
            <a:ext cx="2145139" cy="584775"/>
          </a:xfrm>
          <a:prstGeom prst="rect">
            <a:avLst/>
          </a:prstGeom>
          <a:noFill/>
        </p:spPr>
        <p:txBody>
          <a:bodyPr wrap="none" rtlCol="0">
            <a:spAutoFit/>
          </a:bodyPr>
          <a:lstStyle/>
          <a:p>
            <a:r>
              <a:rPr lang="en-US" sz="3200" dirty="0" smtClean="0"/>
              <a:t>Size 1 PIs:</a:t>
            </a:r>
          </a:p>
        </p:txBody>
      </p:sp>
      <p:sp>
        <p:nvSpPr>
          <p:cNvPr id="179" name="TextBox 178"/>
          <p:cNvSpPr txBox="1"/>
          <p:nvPr/>
        </p:nvSpPr>
        <p:spPr>
          <a:xfrm>
            <a:off x="5086308" y="1568848"/>
            <a:ext cx="2914692" cy="523220"/>
          </a:xfrm>
          <a:prstGeom prst="rect">
            <a:avLst/>
          </a:prstGeom>
          <a:noFill/>
        </p:spPr>
        <p:txBody>
          <a:bodyPr wrap="square" rtlCol="0">
            <a:spAutoFit/>
          </a:bodyPr>
          <a:lstStyle/>
          <a:p>
            <a:pPr algn="ctr"/>
            <a:r>
              <a:rPr lang="en-US" sz="2800" dirty="0" smtClean="0"/>
              <a:t>NONE</a:t>
            </a:r>
            <a:endParaRPr lang="en-US" sz="2800" dirty="0"/>
          </a:p>
        </p:txBody>
      </p:sp>
      <p:sp>
        <p:nvSpPr>
          <p:cNvPr id="180" name="TextBox 179"/>
          <p:cNvSpPr txBox="1"/>
          <p:nvPr/>
        </p:nvSpPr>
        <p:spPr>
          <a:xfrm>
            <a:off x="5043714" y="3418078"/>
            <a:ext cx="2145139" cy="584775"/>
          </a:xfrm>
          <a:prstGeom prst="rect">
            <a:avLst/>
          </a:prstGeom>
          <a:noFill/>
        </p:spPr>
        <p:txBody>
          <a:bodyPr wrap="none" rtlCol="0">
            <a:spAutoFit/>
          </a:bodyPr>
          <a:lstStyle/>
          <a:p>
            <a:r>
              <a:rPr lang="en-US" sz="3200" dirty="0" smtClean="0"/>
              <a:t>Size 2 PIs:</a:t>
            </a:r>
          </a:p>
        </p:txBody>
      </p:sp>
      <mc:AlternateContent xmlns:mc="http://schemas.openxmlformats.org/markup-compatibility/2006" xmlns:a14="http://schemas.microsoft.com/office/drawing/2010/main">
        <mc:Choice Requires="a14">
          <p:sp>
            <p:nvSpPr>
              <p:cNvPr id="181" name="TextBox 180"/>
              <p:cNvSpPr txBox="1"/>
              <p:nvPr/>
            </p:nvSpPr>
            <p:spPr>
              <a:xfrm>
                <a:off x="5053651" y="3920126"/>
                <a:ext cx="1952646" cy="990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5053651" y="3920126"/>
                <a:ext cx="1952646" cy="990143"/>
              </a:xfrm>
              <a:prstGeom prst="rect">
                <a:avLst/>
              </a:prstGeom>
              <a:blipFill rotWithShape="0">
                <a:blip r:embed="rId3"/>
                <a:stretch>
                  <a:fillRect/>
                </a:stretch>
              </a:blipFill>
            </p:spPr>
            <p:txBody>
              <a:bodyPr/>
              <a:lstStyle/>
              <a:p>
                <a:r>
                  <a:rPr lang="en-US">
                    <a:noFill/>
                  </a:rPr>
                  <a:t> </a:t>
                </a:r>
              </a:p>
            </p:txBody>
          </p:sp>
        </mc:Fallback>
      </mc:AlternateContent>
      <p:sp>
        <p:nvSpPr>
          <p:cNvPr id="182" name="TextBox 181"/>
          <p:cNvSpPr txBox="1"/>
          <p:nvPr/>
        </p:nvSpPr>
        <p:spPr>
          <a:xfrm>
            <a:off x="5086308" y="5728903"/>
            <a:ext cx="2145139" cy="584775"/>
          </a:xfrm>
          <a:prstGeom prst="rect">
            <a:avLst/>
          </a:prstGeom>
          <a:noFill/>
        </p:spPr>
        <p:txBody>
          <a:bodyPr wrap="none" rtlCol="0">
            <a:spAutoFit/>
          </a:bodyPr>
          <a:lstStyle/>
          <a:p>
            <a:r>
              <a:rPr lang="en-US" sz="3200" dirty="0" smtClean="0"/>
              <a:t>Size 4 PIs:</a:t>
            </a:r>
          </a:p>
        </p:txBody>
      </p:sp>
      <mc:AlternateContent xmlns:mc="http://schemas.openxmlformats.org/markup-compatibility/2006" xmlns:a14="http://schemas.microsoft.com/office/drawing/2010/main">
        <mc:Choice Requires="a14">
          <p:sp>
            <p:nvSpPr>
              <p:cNvPr id="183" name="TextBox 182"/>
              <p:cNvSpPr txBox="1"/>
              <p:nvPr/>
            </p:nvSpPr>
            <p:spPr>
              <a:xfrm>
                <a:off x="4910367" y="6258580"/>
                <a:ext cx="30906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4910367" y="6258580"/>
                <a:ext cx="3090633"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p:cNvSpPr txBox="1"/>
              <p:nvPr/>
            </p:nvSpPr>
            <p:spPr>
              <a:xfrm>
                <a:off x="6477000" y="3920126"/>
                <a:ext cx="1952646" cy="9743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dirty="0">
                  <a:latin typeface="Arial" pitchFamily="34" charset="0"/>
                  <a:cs typeface="Arial" pitchFamily="34" charset="0"/>
                </a:endParaRPr>
              </a:p>
            </p:txBody>
          </p:sp>
        </mc:Choice>
        <mc:Fallback xmlns="">
          <p:sp>
            <p:nvSpPr>
              <p:cNvPr id="184" name="TextBox 183"/>
              <p:cNvSpPr txBox="1">
                <a:spLocks noRot="1" noChangeAspect="1" noMove="1" noResize="1" noEditPoints="1" noAdjustHandles="1" noChangeArrowheads="1" noChangeShapeType="1" noTextEdit="1"/>
              </p:cNvSpPr>
              <p:nvPr/>
            </p:nvSpPr>
            <p:spPr>
              <a:xfrm>
                <a:off x="6477000" y="3920126"/>
                <a:ext cx="1952646" cy="974306"/>
              </a:xfrm>
              <a:prstGeom prst="rect">
                <a:avLst/>
              </a:prstGeom>
              <a:blipFill rotWithShape="0">
                <a:blip r:embed="rId5"/>
                <a:stretch>
                  <a:fillRect/>
                </a:stretch>
              </a:blipFill>
            </p:spPr>
            <p:txBody>
              <a:bodyPr/>
              <a:lstStyle/>
              <a:p>
                <a:r>
                  <a:rPr lang="en-US">
                    <a:noFill/>
                  </a:rPr>
                  <a:t> </a:t>
                </a:r>
              </a:p>
            </p:txBody>
          </p:sp>
        </mc:Fallback>
      </mc:AlternateContent>
      <p:sp>
        <p:nvSpPr>
          <p:cNvPr id="48" name="TextBox 47"/>
          <p:cNvSpPr txBox="1"/>
          <p:nvPr/>
        </p:nvSpPr>
        <p:spPr>
          <a:xfrm>
            <a:off x="1655480" y="1024859"/>
            <a:ext cx="2914692" cy="523220"/>
          </a:xfrm>
          <a:prstGeom prst="rect">
            <a:avLst/>
          </a:prstGeom>
          <a:noFill/>
        </p:spPr>
        <p:txBody>
          <a:bodyPr wrap="square" rtlCol="0">
            <a:spAutoFit/>
          </a:bodyPr>
          <a:lstStyle/>
          <a:p>
            <a:pPr algn="ctr"/>
            <a:r>
              <a:rPr lang="en-US" sz="2800" b="1" dirty="0" smtClean="0">
                <a:solidFill>
                  <a:srgbClr val="C00000"/>
                </a:solidFill>
              </a:rPr>
              <a:t>ESSENTIAL PIs</a:t>
            </a:r>
            <a:endParaRPr lang="en-US" sz="2800" b="1" dirty="0">
              <a:solidFill>
                <a:srgbClr val="C00000"/>
              </a:solidFill>
            </a:endParaRPr>
          </a:p>
        </p:txBody>
      </p:sp>
      <p:cxnSp>
        <p:nvCxnSpPr>
          <p:cNvPr id="5" name="Straight Arrow Connector 4"/>
          <p:cNvCxnSpPr/>
          <p:nvPr/>
        </p:nvCxnSpPr>
        <p:spPr>
          <a:xfrm flipH="1">
            <a:off x="2133600" y="1438868"/>
            <a:ext cx="152400" cy="56507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1853" y="1478627"/>
            <a:ext cx="239147" cy="2102772"/>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791200" y="6291591"/>
            <a:ext cx="1425052" cy="457198"/>
          </a:xfrm>
          <a:prstGeom prst="roundRect">
            <a:avLst/>
          </a:prstGeom>
          <a:no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5257800" y="3903021"/>
            <a:ext cx="1425052" cy="457198"/>
          </a:xfrm>
          <a:prstGeom prst="roundRect">
            <a:avLst/>
          </a:prstGeom>
          <a:no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5257800" y="4388460"/>
            <a:ext cx="1425052" cy="52247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2400300" y="2895600"/>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629822" y="5792734"/>
                <a:ext cx="3007555" cy="597599"/>
              </a:xfrm>
              <a:prstGeom prst="rect">
                <a:avLst/>
              </a:prstGeom>
              <a:noFill/>
            </p:spPr>
            <p:txBody>
              <a:bodyPr wrap="none" rtlCol="0">
                <a:spAutoFit/>
              </a:bodyPr>
              <a:lstStyle/>
              <a:p>
                <a:r>
                  <a:rPr lang="en-US" sz="2800" dirty="0" smtClean="0">
                    <a:latin typeface="+mn-lt"/>
                  </a:rPr>
                  <a:t>F = </a:t>
                </a:r>
                <a14:m>
                  <m:oMath xmlns:m="http://schemas.openxmlformats.org/officeDocument/2006/math">
                    <m:r>
                      <m:rPr>
                        <m:nor/>
                      </m:rPr>
                      <a:rPr lang="en-US" sz="2800" b="0" i="0" smtClean="0">
                        <a:latin typeface="+mn-lt"/>
                      </a:rPr>
                      <m:t>A</m:t>
                    </m:r>
                    <m:r>
                      <m:rPr>
                        <m:nor/>
                      </m:rPr>
                      <a:rPr lang="en-US" sz="2800" b="0" i="0" smtClean="0">
                        <a:latin typeface="+mn-lt"/>
                      </a:rPr>
                      <m:t> </m:t>
                    </m:r>
                    <m:r>
                      <m:rPr>
                        <m:nor/>
                      </m:rPr>
                      <a:rPr lang="en-US" sz="2800" b="0" i="0" smtClean="0">
                        <a:latin typeface="+mn-lt"/>
                      </a:rPr>
                      <m:t>C</m:t>
                    </m:r>
                    <m:r>
                      <m:rPr>
                        <m:nor/>
                      </m:rPr>
                      <a:rPr lang="en-US" sz="2800" b="0" i="0" smtClean="0">
                        <a:latin typeface="+mn-lt"/>
                      </a:rPr>
                      <m:t> + </m:t>
                    </m:r>
                    <m:bar>
                      <m:barPr>
                        <m:pos m:val="top"/>
                        <m:ctrlPr>
                          <a:rPr lang="en-US" sz="2800" b="0" i="1" smtClean="0">
                            <a:latin typeface="Cambria Math"/>
                          </a:rPr>
                        </m:ctrlPr>
                      </m:barPr>
                      <m:e>
                        <m:r>
                          <m:rPr>
                            <m:nor/>
                          </m:rPr>
                          <a:rPr lang="en-US" sz="2800" b="0" i="0" smtClean="0">
                            <a:latin typeface="+mn-lt"/>
                          </a:rPr>
                          <m:t>A</m:t>
                        </m:r>
                      </m:e>
                    </m:bar>
                    <m:r>
                      <m:rPr>
                        <m:nor/>
                      </m:rPr>
                      <a:rPr lang="en-US" sz="2800" b="0" i="0" smtClean="0">
                        <a:latin typeface="+mn-lt"/>
                      </a:rPr>
                      <m:t> </m:t>
                    </m:r>
                    <m:bar>
                      <m:barPr>
                        <m:pos m:val="top"/>
                        <m:ctrlPr>
                          <a:rPr lang="en-US" sz="2800" b="0" i="1" smtClean="0">
                            <a:latin typeface="Cambria Math"/>
                          </a:rPr>
                        </m:ctrlPr>
                      </m:barPr>
                      <m:e>
                        <m:r>
                          <m:rPr>
                            <m:nor/>
                          </m:rPr>
                          <a:rPr lang="en-US" sz="2800" b="0" i="0" smtClean="0">
                            <a:latin typeface="+mn-lt"/>
                          </a:rPr>
                          <m:t>B</m:t>
                        </m:r>
                      </m:e>
                    </m:bar>
                    <m:r>
                      <m:rPr>
                        <m:nor/>
                      </m:rPr>
                      <a:rPr lang="en-US" sz="2800" b="0" i="0" smtClean="0">
                        <a:latin typeface="+mn-lt"/>
                      </a:rPr>
                      <m:t> </m:t>
                    </m:r>
                    <m:bar>
                      <m:barPr>
                        <m:pos m:val="top"/>
                        <m:ctrlPr>
                          <a:rPr lang="en-US" sz="2800" b="0" i="1" smtClean="0">
                            <a:latin typeface="Cambria Math"/>
                          </a:rPr>
                        </m:ctrlPr>
                      </m:barPr>
                      <m:e>
                        <m:r>
                          <m:rPr>
                            <m:nor/>
                          </m:rPr>
                          <a:rPr lang="en-US" sz="2800" b="0" i="0" smtClean="0">
                            <a:latin typeface="+mn-lt"/>
                          </a:rPr>
                          <m:t>C</m:t>
                        </m:r>
                      </m:e>
                    </m:bar>
                    <m:r>
                      <m:rPr>
                        <m:nor/>
                      </m:rPr>
                      <a:rPr lang="en-US" sz="2800" b="0" i="0" smtClean="0">
                        <a:latin typeface="+mn-lt"/>
                      </a:rPr>
                      <m:t> +</m:t>
                    </m:r>
                  </m:oMath>
                </a14:m>
                <a:endParaRPr lang="en-US" sz="2800" dirty="0">
                  <a:latin typeface="+mn-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9822" y="5792734"/>
                <a:ext cx="3007555" cy="597599"/>
              </a:xfrm>
              <a:prstGeom prst="rect">
                <a:avLst/>
              </a:prstGeom>
              <a:blipFill rotWithShape="0">
                <a:blip r:embed="rId6"/>
                <a:stretch>
                  <a:fillRect l="-4049"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74150" y="5797478"/>
                <a:ext cx="1111202" cy="5928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pos m:val="top"/>
                          <m:ctrlPr>
                            <a:rPr lang="en-US" sz="2800" i="1" smtClean="0">
                              <a:latin typeface="Cambria Math"/>
                            </a:rPr>
                          </m:ctrlPr>
                        </m:barPr>
                        <m:e>
                          <m:r>
                            <m:rPr>
                              <m:nor/>
                            </m:rPr>
                            <a:rPr lang="en-US" sz="2800" b="0" i="0" smtClean="0">
                              <a:latin typeface="+mn-lt"/>
                            </a:rPr>
                            <m:t>A</m:t>
                          </m:r>
                        </m:e>
                      </m:bar>
                      <m:r>
                        <m:rPr>
                          <m:nor/>
                        </m:rPr>
                        <a:rPr lang="en-US" sz="2800" i="0" smtClean="0">
                          <a:latin typeface="+mn-lt"/>
                        </a:rPr>
                        <m:t> </m:t>
                      </m:r>
                      <m:r>
                        <m:rPr>
                          <m:nor/>
                        </m:rPr>
                        <a:rPr lang="en-US" sz="2800" b="0" i="0" smtClean="0">
                          <a:latin typeface="+mn-lt"/>
                        </a:rPr>
                        <m:t>B</m:t>
                      </m:r>
                      <m:r>
                        <m:rPr>
                          <m:nor/>
                        </m:rPr>
                        <a:rPr lang="en-US" sz="2800" b="0" i="0" smtClean="0">
                          <a:latin typeface="+mn-lt"/>
                        </a:rPr>
                        <m:t> </m:t>
                      </m:r>
                      <m:r>
                        <m:rPr>
                          <m:nor/>
                        </m:rPr>
                        <a:rPr lang="en-US" sz="2800" b="0" i="0" smtClean="0">
                          <a:latin typeface="+mn-lt"/>
                        </a:rPr>
                        <m:t>D</m:t>
                      </m:r>
                    </m:oMath>
                  </m:oMathPara>
                </a14:m>
                <a:endParaRPr lang="en-US" sz="2800" dirty="0">
                  <a:latin typeface="+mn-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474150" y="5797478"/>
                <a:ext cx="1111202" cy="592855"/>
              </a:xfrm>
              <a:prstGeom prst="rect">
                <a:avLst/>
              </a:prstGeom>
              <a:blipFill rotWithShape="0">
                <a:blip r:embed="rId7"/>
                <a:stretch>
                  <a:fillRect/>
                </a:stretch>
              </a:blipFill>
            </p:spPr>
            <p:txBody>
              <a:bodyPr/>
              <a:lstStyle/>
              <a:p>
                <a:r>
                  <a:rPr lang="en-US">
                    <a:noFill/>
                  </a:rPr>
                  <a:t> </a:t>
                </a:r>
              </a:p>
            </p:txBody>
          </p:sp>
        </mc:Fallback>
      </mc:AlternateContent>
      <p:grpSp>
        <p:nvGrpSpPr>
          <p:cNvPr id="9" name="Group 8"/>
          <p:cNvGrpSpPr/>
          <p:nvPr/>
        </p:nvGrpSpPr>
        <p:grpSpPr>
          <a:xfrm>
            <a:off x="1558587" y="2057398"/>
            <a:ext cx="3089613" cy="3124202"/>
            <a:chOff x="1558587" y="2057398"/>
            <a:chExt cx="3089613" cy="3124202"/>
          </a:xfrm>
        </p:grpSpPr>
        <p:sp>
          <p:nvSpPr>
            <p:cNvPr id="54" name="Rounded Rectangle 53"/>
            <p:cNvSpPr/>
            <p:nvPr/>
          </p:nvSpPr>
          <p:spPr>
            <a:xfrm>
              <a:off x="2400300" y="292923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5400000">
              <a:off x="1981199" y="2493315"/>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5400000">
              <a:off x="2802583" y="3365148"/>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1558587" y="2057398"/>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3352800" y="3653131"/>
              <a:ext cx="1295400" cy="1528469"/>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44"/>
          <p:cNvSpPr/>
          <p:nvPr/>
        </p:nvSpPr>
        <p:spPr>
          <a:xfrm>
            <a:off x="1546748" y="2027137"/>
            <a:ext cx="1425052" cy="593923"/>
          </a:xfrm>
          <a:prstGeom prst="roundRect">
            <a:avLst/>
          </a:prstGeom>
          <a:noFill/>
          <a:ln w="1143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3352800" y="3652837"/>
            <a:ext cx="1295400" cy="1524000"/>
          </a:xfrm>
          <a:prstGeom prst="roundRect">
            <a:avLst/>
          </a:prstGeom>
          <a:noFill/>
          <a:ln w="1143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639416" y="5715000"/>
            <a:ext cx="3930756" cy="762000"/>
          </a:xfrm>
          <a:prstGeom prst="roundRect">
            <a:avLst/>
          </a:prstGeom>
          <a:noFill/>
          <a:ln w="762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5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par>
                          <p:cTn id="27" fill="hold">
                            <p:stCondLst>
                              <p:cond delay="0"/>
                            </p:stCondLst>
                            <p:childTnLst>
                              <p:par>
                                <p:cTn id="28" presetID="10" presetClass="exit" presetSubtype="0" fill="hold" nodeType="after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0" grpId="0" animBg="1"/>
      <p:bldP spid="61" grpId="0" animBg="1"/>
      <p:bldP spid="52" grpId="0" animBg="1"/>
      <p:bldP spid="57" grpId="0" animBg="1"/>
      <p:bldP spid="6" grpId="0"/>
      <p:bldP spid="7" grpId="0"/>
      <p:bldP spid="45" grpId="0" animBg="1"/>
      <p:bldP spid="46" grpId="0" animBg="1"/>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GB" smtClean="0"/>
              <a:t>Topics</a:t>
            </a:r>
          </a:p>
        </p:txBody>
      </p:sp>
      <p:sp>
        <p:nvSpPr>
          <p:cNvPr id="14339" name="Rectangle 5"/>
          <p:cNvSpPr>
            <a:spLocks noGrp="1" noChangeArrowheads="1"/>
          </p:cNvSpPr>
          <p:nvPr>
            <p:ph type="body" idx="1"/>
          </p:nvPr>
        </p:nvSpPr>
        <p:spPr/>
        <p:txBody>
          <a:bodyPr/>
          <a:lstStyle/>
          <a:p>
            <a:pPr eaLnBrk="1" hangingPunct="1"/>
            <a:r>
              <a:rPr lang="en-GB" dirty="0" smtClean="0"/>
              <a:t>Optimization with K-Maps</a:t>
            </a:r>
          </a:p>
          <a:p>
            <a:pPr lvl="1" eaLnBrk="1" hangingPunct="1"/>
            <a:r>
              <a:rPr lang="en-GB" dirty="0" err="1" smtClean="0"/>
              <a:t>Implicants</a:t>
            </a:r>
            <a:r>
              <a:rPr lang="en-GB" dirty="0" smtClean="0"/>
              <a:t>, Prime </a:t>
            </a:r>
            <a:r>
              <a:rPr lang="en-GB" dirty="0" err="1" smtClean="0"/>
              <a:t>Implicants</a:t>
            </a:r>
            <a:r>
              <a:rPr lang="en-GB" dirty="0" smtClean="0"/>
              <a:t>, Essential Prime </a:t>
            </a:r>
            <a:r>
              <a:rPr lang="en-GB" dirty="0" err="1" smtClean="0"/>
              <a:t>Implicants</a:t>
            </a:r>
            <a:endParaRPr lang="en-GB" dirty="0" smtClean="0"/>
          </a:p>
          <a:p>
            <a:pPr lvl="1" eaLnBrk="1" hangingPunct="1"/>
            <a:r>
              <a:rPr lang="en-GB" dirty="0" smtClean="0"/>
              <a:t>General K-Map Solution Process</a:t>
            </a:r>
          </a:p>
          <a:p>
            <a:pPr lvl="1" eaLnBrk="1" hangingPunct="1"/>
            <a:r>
              <a:rPr lang="en-GB" b="1" dirty="0" smtClean="0"/>
              <a:t>K-Maps and Product of Sums Form</a:t>
            </a:r>
          </a:p>
        </p:txBody>
      </p:sp>
    </p:spTree>
    <p:extLst>
      <p:ext uri="{BB962C8B-B14F-4D97-AF65-F5344CB8AC3E}">
        <p14:creationId xmlns:p14="http://schemas.microsoft.com/office/powerpoint/2010/main" val="1456820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K-Maps and Product-of-Sums</a:t>
            </a:r>
          </a:p>
        </p:txBody>
      </p:sp>
      <mc:AlternateContent xmlns:mc="http://schemas.openxmlformats.org/markup-compatibility/2006" xmlns:a14="http://schemas.microsoft.com/office/drawing/2010/main">
        <mc:Choice Requires="a14">
          <p:sp>
            <p:nvSpPr>
              <p:cNvPr id="21507" name="Rectangle 3"/>
              <p:cNvSpPr>
                <a:spLocks noGrp="1" noChangeArrowheads="1"/>
              </p:cNvSpPr>
              <p:nvPr>
                <p:ph type="body" idx="1"/>
              </p:nvPr>
            </p:nvSpPr>
            <p:spPr/>
            <p:txBody>
              <a:bodyPr/>
              <a:lstStyle/>
              <a:p>
                <a:pPr eaLnBrk="1" hangingPunct="1"/>
                <a:r>
                  <a:rPr lang="en-US" dirty="0" smtClean="0"/>
                  <a:t>There are two methods to find </a:t>
                </a:r>
                <a:r>
                  <a:rPr lang="en-US" dirty="0" err="1" smtClean="0"/>
                  <a:t>PoS</a:t>
                </a:r>
                <a:r>
                  <a:rPr lang="en-US" dirty="0" smtClean="0"/>
                  <a:t> from K-map…</a:t>
                </a:r>
              </a:p>
              <a:p>
                <a:pPr lvl="3" eaLnBrk="1" hangingPunct="1"/>
                <a:endParaRPr lang="en-US" dirty="0" smtClean="0"/>
              </a:p>
              <a:p>
                <a:pPr eaLnBrk="1" hangingPunct="1"/>
                <a:r>
                  <a:rPr lang="en-US" dirty="0" smtClean="0"/>
                  <a:t>Method 1: Group 0s and write the corresponding sum terms</a:t>
                </a:r>
              </a:p>
              <a:p>
                <a:pPr lvl="1" eaLnBrk="1" hangingPunct="1"/>
                <a:r>
                  <a:rPr lang="en-US" dirty="0" smtClean="0"/>
                  <a:t>Remember that the bars are “flipped” for </a:t>
                </a:r>
                <a:r>
                  <a:rPr lang="en-US" dirty="0" err="1"/>
                  <a:t>m</a:t>
                </a:r>
                <a:r>
                  <a:rPr lang="en-US" dirty="0" err="1" smtClean="0"/>
                  <a:t>axterms</a:t>
                </a:r>
                <a:r>
                  <a:rPr lang="en-US" dirty="0" smtClean="0"/>
                  <a:t> at the same index</a:t>
                </a:r>
                <a:r>
                  <a:rPr lang="en-US" smtClean="0"/>
                  <a:t>… e.g</a:t>
                </a:r>
                <a:r>
                  <a:rPr lang="en-US" dirty="0" smtClean="0"/>
                  <a:t>., m0 = </a:t>
                </a:r>
                <a14:m>
                  <m:oMath xmlns:m="http://schemas.openxmlformats.org/officeDocument/2006/math">
                    <m:acc>
                      <m:accPr>
                        <m:chr m:val="̅"/>
                        <m:ctrlPr>
                          <a:rPr lang="en-US" i="1">
                            <a:latin typeface="Cambria Math"/>
                          </a:rPr>
                        </m:ctrlPr>
                      </m:accPr>
                      <m:e>
                        <m:r>
                          <m:rPr>
                            <m:nor/>
                          </m:rPr>
                          <a:rPr lang="en-US">
                            <a:latin typeface="Arial" pitchFamily="34" charset="0"/>
                            <a:cs typeface="Arial" pitchFamily="34" charset="0"/>
                          </a:rPr>
                          <m:t>A</m:t>
                        </m:r>
                      </m:e>
                    </m:acc>
                    <m:r>
                      <a:rPr lang="en-US" i="1" smtClean="0">
                        <a:latin typeface="Cambria Math" panose="02040503050406030204" pitchFamily="18" charset="0"/>
                        <a:cs typeface="Arial" pitchFamily="34" charset="0"/>
                      </a:rPr>
                      <m:t> </m:t>
                    </m:r>
                    <m:acc>
                      <m:accPr>
                        <m:chr m:val="̅"/>
                        <m:ctrlPr>
                          <a:rPr lang="en-US" i="1">
                            <a:latin typeface="Cambria Math"/>
                          </a:rPr>
                        </m:ctrlPr>
                      </m:accPr>
                      <m:e>
                        <m:r>
                          <m:rPr>
                            <m:nor/>
                          </m:rPr>
                          <a:rPr lang="en-US">
                            <a:latin typeface="Arial" pitchFamily="34" charset="0"/>
                            <a:cs typeface="Arial" pitchFamily="34" charset="0"/>
                          </a:rPr>
                          <m:t>B</m:t>
                        </m:r>
                      </m:e>
                    </m:acc>
                  </m:oMath>
                </a14:m>
                <a:r>
                  <a:rPr lang="en-US" dirty="0" smtClean="0"/>
                  <a:t>, M0 = (</a:t>
                </a:r>
                <a14:m>
                  <m:oMath xmlns:m="http://schemas.openxmlformats.org/officeDocument/2006/math">
                    <m:r>
                      <m:rPr>
                        <m:nor/>
                      </m:rPr>
                      <a:rPr lang="en-US" dirty="0"/>
                      <m:t>A</m:t>
                    </m:r>
                    <m:r>
                      <m:rPr>
                        <m:nor/>
                      </m:rPr>
                      <a:rPr lang="en-US" b="0" i="0" smtClean="0">
                        <a:latin typeface="Arial" pitchFamily="34" charset="0"/>
                        <a:cs typeface="Arial" pitchFamily="34" charset="0"/>
                      </a:rPr>
                      <m:t>+</m:t>
                    </m:r>
                    <m:r>
                      <m:rPr>
                        <m:nor/>
                      </m:rPr>
                      <a:rPr lang="en-US" dirty="0"/>
                      <m:t>B</m:t>
                    </m:r>
                  </m:oMath>
                </a14:m>
                <a:r>
                  <a:rPr lang="en-US" dirty="0" smtClean="0">
                    <a:cs typeface="Arial" pitchFamily="34" charset="0"/>
                  </a:rPr>
                  <a:t>)</a:t>
                </a:r>
              </a:p>
              <a:p>
                <a:pPr lvl="3" eaLnBrk="1" hangingPunct="1"/>
                <a:endParaRPr lang="en-US" dirty="0" smtClean="0">
                  <a:cs typeface="Arial" pitchFamily="34" charset="0"/>
                </a:endParaRPr>
              </a:p>
              <a:p>
                <a:pPr eaLnBrk="1" hangingPunct="1"/>
                <a:r>
                  <a:rPr lang="en-US" dirty="0" smtClean="0"/>
                  <a:t>Method 2: Solve for complement of function, then complement the result</a:t>
                </a:r>
              </a:p>
              <a:p>
                <a:pPr lvl="1" eaLnBrk="1" hangingPunct="1"/>
                <a:r>
                  <a:rPr lang="en-US" dirty="0" smtClean="0"/>
                  <a:t>Change 1s to 0s and 0s to 1s in the K-map</a:t>
                </a:r>
              </a:p>
              <a:p>
                <a:pPr lvl="1" eaLnBrk="1" hangingPunct="1"/>
                <a:r>
                  <a:rPr lang="en-US" dirty="0" smtClean="0"/>
                  <a:t>Group the 1s to find complement of the function</a:t>
                </a:r>
              </a:p>
              <a:p>
                <a:pPr lvl="1" eaLnBrk="1" hangingPunct="1"/>
                <a:r>
                  <a:rPr lang="en-US" dirty="0" smtClean="0"/>
                  <a:t>Complement both sides and use De Morgan’s to get the original function in </a:t>
                </a:r>
                <a:r>
                  <a:rPr lang="en-US" dirty="0" err="1" smtClean="0"/>
                  <a:t>PoS</a:t>
                </a:r>
                <a:r>
                  <a:rPr lang="en-US" dirty="0" smtClean="0"/>
                  <a:t> form</a:t>
                </a:r>
              </a:p>
            </p:txBody>
          </p:sp>
        </mc:Choice>
        <mc:Fallback xmlns="">
          <p:sp>
            <p:nvSpPr>
              <p:cNvPr id="21507" name="Rectangle 3"/>
              <p:cNvSpPr>
                <a:spLocks noGrp="1" noRot="1" noChangeAspect="1" noMove="1" noResize="1" noEditPoints="1" noAdjustHandles="1" noChangeArrowheads="1" noChangeShapeType="1" noTextEdit="1"/>
              </p:cNvSpPr>
              <p:nvPr>
                <p:ph type="body" idx="1"/>
              </p:nvPr>
            </p:nvSpPr>
            <p:spPr>
              <a:blipFill rotWithShape="0">
                <a:blip r:embed="rId3"/>
                <a:stretch>
                  <a:fillRect l="-1500" t="-1058" r="-8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PoS Simplification – Method 1</a:t>
            </a:r>
            <a:endParaRPr lang="en-US" dirty="0" smtClean="0"/>
          </a:p>
        </p:txBody>
      </p:sp>
      <p:sp>
        <p:nvSpPr>
          <p:cNvPr id="22531" name="Rectangle 4"/>
          <p:cNvSpPr>
            <a:spLocks noGrp="1" noChangeArrowheads="1"/>
          </p:cNvSpPr>
          <p:nvPr>
            <p:ph type="body" idx="1"/>
          </p:nvPr>
        </p:nvSpPr>
        <p:spPr/>
        <p:txBody>
          <a:bodyPr/>
          <a:lstStyle/>
          <a:p>
            <a:r>
              <a:rPr lang="en-US" dirty="0" smtClean="0"/>
              <a:t>Group 0s, then interpret them as </a:t>
            </a:r>
            <a:r>
              <a:rPr lang="en-US" b="1" u="sng" dirty="0" smtClean="0"/>
              <a:t>sum terms</a:t>
            </a:r>
            <a:r>
              <a:rPr lang="en-US" dirty="0" smtClean="0"/>
              <a:t> of F (similar to </a:t>
            </a:r>
            <a:r>
              <a:rPr lang="en-US" dirty="0" err="1" smtClean="0"/>
              <a:t>minterms</a:t>
            </a:r>
            <a:r>
              <a:rPr lang="en-US" dirty="0" smtClean="0"/>
              <a:t> vs. </a:t>
            </a:r>
            <a:r>
              <a:rPr lang="en-US" dirty="0" err="1" smtClean="0"/>
              <a:t>maxterms</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pSp>
        <p:nvGrpSpPr>
          <p:cNvPr id="33" name="Group 32"/>
          <p:cNvGrpSpPr/>
          <p:nvPr/>
        </p:nvGrpSpPr>
        <p:grpSpPr>
          <a:xfrm>
            <a:off x="4572000" y="2286000"/>
            <a:ext cx="3886200" cy="3962400"/>
            <a:chOff x="4572000" y="2286000"/>
            <a:chExt cx="3886200" cy="3962400"/>
          </a:xfrm>
        </p:grpSpPr>
        <p:sp>
          <p:nvSpPr>
            <p:cNvPr id="34" name="Rectangle 33"/>
            <p:cNvSpPr/>
            <p:nvPr/>
          </p:nvSpPr>
          <p:spPr>
            <a:xfrm>
              <a:off x="51054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35" name="Rectangle 34"/>
            <p:cNvSpPr/>
            <p:nvPr/>
          </p:nvSpPr>
          <p:spPr>
            <a:xfrm>
              <a:off x="59436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36" name="Rectangle 35"/>
            <p:cNvSpPr/>
            <p:nvPr/>
          </p:nvSpPr>
          <p:spPr>
            <a:xfrm>
              <a:off x="67818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37" name="Rectangle 36"/>
            <p:cNvSpPr/>
            <p:nvPr/>
          </p:nvSpPr>
          <p:spPr>
            <a:xfrm>
              <a:off x="76200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38" name="Rectangle 37"/>
            <p:cNvSpPr/>
            <p:nvPr/>
          </p:nvSpPr>
          <p:spPr>
            <a:xfrm>
              <a:off x="51054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39" name="Rectangle 38"/>
            <p:cNvSpPr/>
            <p:nvPr/>
          </p:nvSpPr>
          <p:spPr>
            <a:xfrm>
              <a:off x="59436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0" name="Rectangle 39"/>
            <p:cNvSpPr/>
            <p:nvPr/>
          </p:nvSpPr>
          <p:spPr>
            <a:xfrm>
              <a:off x="51054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1" name="Rectangle 40"/>
            <p:cNvSpPr/>
            <p:nvPr/>
          </p:nvSpPr>
          <p:spPr>
            <a:xfrm>
              <a:off x="59436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2" name="Rectangle 41"/>
            <p:cNvSpPr/>
            <p:nvPr/>
          </p:nvSpPr>
          <p:spPr>
            <a:xfrm>
              <a:off x="67818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43" name="Rectangle 42"/>
            <p:cNvSpPr/>
            <p:nvPr/>
          </p:nvSpPr>
          <p:spPr>
            <a:xfrm>
              <a:off x="76200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4" name="Rectangle 43"/>
            <p:cNvSpPr/>
            <p:nvPr/>
          </p:nvSpPr>
          <p:spPr>
            <a:xfrm>
              <a:off x="67818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45" name="Rectangle 44"/>
            <p:cNvSpPr/>
            <p:nvPr/>
          </p:nvSpPr>
          <p:spPr>
            <a:xfrm>
              <a:off x="76200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46" name="Rectangle 45"/>
            <p:cNvSpPr/>
            <p:nvPr/>
          </p:nvSpPr>
          <p:spPr>
            <a:xfrm>
              <a:off x="51054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47" name="Rectangle 46"/>
            <p:cNvSpPr/>
            <p:nvPr/>
          </p:nvSpPr>
          <p:spPr>
            <a:xfrm>
              <a:off x="59436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48" name="Rectangle 47"/>
            <p:cNvSpPr/>
            <p:nvPr/>
          </p:nvSpPr>
          <p:spPr>
            <a:xfrm>
              <a:off x="67818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49" name="Rectangle 48"/>
            <p:cNvSpPr/>
            <p:nvPr/>
          </p:nvSpPr>
          <p:spPr>
            <a:xfrm>
              <a:off x="76200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cxnSp>
          <p:nvCxnSpPr>
            <p:cNvPr id="52" name="Straight Connector 51"/>
            <p:cNvCxnSpPr/>
            <p:nvPr/>
          </p:nvCxnSpPr>
          <p:spPr>
            <a:xfrm flipH="1" flipV="1">
              <a:off x="4572000" y="22860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ounded Rectangle 4"/>
          <p:cNvSpPr/>
          <p:nvPr/>
        </p:nvSpPr>
        <p:spPr>
          <a:xfrm>
            <a:off x="4572000" y="3043228"/>
            <a:ext cx="1219200" cy="137637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7772400" y="3016016"/>
            <a:ext cx="1066800" cy="14035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8610600" y="2805698"/>
            <a:ext cx="381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4419600" y="2805698"/>
            <a:ext cx="381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Freeform 29"/>
          <p:cNvSpPr/>
          <p:nvPr/>
        </p:nvSpPr>
        <p:spPr>
          <a:xfrm>
            <a:off x="3633747" y="4002152"/>
            <a:ext cx="3300454" cy="2627248"/>
          </a:xfrm>
          <a:custGeom>
            <a:avLst/>
            <a:gdLst>
              <a:gd name="connsiteX0" fmla="*/ 3308097 w 3308097"/>
              <a:gd name="connsiteY0" fmla="*/ 2047164 h 2627248"/>
              <a:gd name="connsiteX1" fmla="*/ 523954 w 3308097"/>
              <a:gd name="connsiteY1" fmla="*/ 2497540 h 2627248"/>
              <a:gd name="connsiteX2" fmla="*/ 5339 w 3308097"/>
              <a:gd name="connsiteY2" fmla="*/ 0 h 2627248"/>
            </a:gdLst>
            <a:ahLst/>
            <a:cxnLst>
              <a:cxn ang="0">
                <a:pos x="connsiteX0" y="connsiteY0"/>
              </a:cxn>
              <a:cxn ang="0">
                <a:pos x="connsiteX1" y="connsiteY1"/>
              </a:cxn>
              <a:cxn ang="0">
                <a:pos x="connsiteX2" y="connsiteY2"/>
              </a:cxn>
            </a:cxnLst>
            <a:rect l="l" t="t" r="r" b="b"/>
            <a:pathLst>
              <a:path w="3308097" h="2627248">
                <a:moveTo>
                  <a:pt x="3308097" y="2047164"/>
                </a:moveTo>
                <a:cubicBezTo>
                  <a:pt x="2191255" y="2442949"/>
                  <a:pt x="1074414" y="2838734"/>
                  <a:pt x="523954" y="2497540"/>
                </a:cubicBezTo>
                <a:cubicBezTo>
                  <a:pt x="-26506" y="2156346"/>
                  <a:pt x="-10584" y="1078173"/>
                  <a:pt x="5339" y="0"/>
                </a:cubicBezTo>
              </a:path>
            </a:pathLst>
          </a:custGeom>
          <a:noFill/>
          <a:ln w="57150">
            <a:solidFill>
              <a:srgbClr val="C00000"/>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934200" y="3016016"/>
            <a:ext cx="516120" cy="306628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7" name="Group 46"/>
          <p:cNvGrpSpPr>
            <a:grpSpLocks/>
          </p:cNvGrpSpPr>
          <p:nvPr/>
        </p:nvGrpSpPr>
        <p:grpSpPr bwMode="auto">
          <a:xfrm>
            <a:off x="548640" y="3429000"/>
            <a:ext cx="3673637" cy="646112"/>
            <a:chOff x="685800" y="3925669"/>
            <a:chExt cx="4040304" cy="646331"/>
          </a:xfrm>
        </p:grpSpPr>
        <p:sp>
          <p:nvSpPr>
            <p:cNvPr id="22546" name="TextBox 47"/>
            <p:cNvSpPr txBox="1">
              <a:spLocks noChangeArrowheads="1"/>
            </p:cNvSpPr>
            <p:nvPr/>
          </p:nvSpPr>
          <p:spPr bwMode="auto">
            <a:xfrm>
              <a:off x="685800" y="3925669"/>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F =</a:t>
              </a:r>
            </a:p>
          </p:txBody>
        </p:sp>
        <p:sp>
          <p:nvSpPr>
            <p:cNvPr id="22547" name="TextBox 48"/>
            <p:cNvSpPr txBox="1">
              <a:spLocks noChangeArrowheads="1"/>
            </p:cNvSpPr>
            <p:nvPr/>
          </p:nvSpPr>
          <p:spPr bwMode="auto">
            <a:xfrm>
              <a:off x="1540617" y="3925669"/>
              <a:ext cx="318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(A+D) · </a:t>
              </a:r>
              <a:r>
                <a:rPr lang="en-US" sz="3600" dirty="0" smtClean="0">
                  <a:solidFill>
                    <a:srgbClr val="0070C0"/>
                  </a:solidFill>
                </a:rPr>
                <a:t>(C+D</a:t>
              </a:r>
              <a:r>
                <a:rPr lang="en-US" sz="3600" dirty="0">
                  <a:solidFill>
                    <a:srgbClr val="0070C0"/>
                  </a:solidFill>
                </a:rPr>
                <a:t>) </a:t>
              </a:r>
            </a:p>
          </p:txBody>
        </p:sp>
        <p:cxnSp>
          <p:nvCxnSpPr>
            <p:cNvPr id="50" name="Straight Connector 49"/>
            <p:cNvCxnSpPr/>
            <p:nvPr/>
          </p:nvCxnSpPr>
          <p:spPr>
            <a:xfrm rot="10800000" flipV="1">
              <a:off x="3652516" y="4001895"/>
              <a:ext cx="22856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4276030" y="4001895"/>
              <a:ext cx="22856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8" name="Group 46"/>
          <p:cNvGrpSpPr>
            <a:grpSpLocks/>
          </p:cNvGrpSpPr>
          <p:nvPr/>
        </p:nvGrpSpPr>
        <p:grpSpPr bwMode="auto">
          <a:xfrm>
            <a:off x="548640" y="3428999"/>
            <a:ext cx="2436669" cy="649224"/>
            <a:chOff x="685800" y="3925665"/>
            <a:chExt cx="2436249" cy="649444"/>
          </a:xfrm>
        </p:grpSpPr>
        <p:sp>
          <p:nvSpPr>
            <p:cNvPr id="19" name="TextBox 47"/>
            <p:cNvSpPr txBox="1">
              <a:spLocks noChangeArrowheads="1"/>
            </p:cNvSpPr>
            <p:nvPr/>
          </p:nvSpPr>
          <p:spPr bwMode="auto">
            <a:xfrm>
              <a:off x="685800" y="3925669"/>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F =</a:t>
              </a:r>
            </a:p>
          </p:txBody>
        </p:sp>
        <p:sp>
          <p:nvSpPr>
            <p:cNvPr id="20" name="TextBox 48"/>
            <p:cNvSpPr txBox="1">
              <a:spLocks noChangeArrowheads="1"/>
            </p:cNvSpPr>
            <p:nvPr/>
          </p:nvSpPr>
          <p:spPr bwMode="auto">
            <a:xfrm>
              <a:off x="1462906" y="3925665"/>
              <a:ext cx="1659143" cy="649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(A+D</a:t>
              </a:r>
              <a:r>
                <a:rPr lang="en-US" sz="3600" dirty="0" smtClean="0">
                  <a:solidFill>
                    <a:srgbClr val="0070C0"/>
                  </a:solidFill>
                </a:rPr>
                <a:t>)  </a:t>
              </a:r>
              <a:endParaRPr lang="en-US" sz="3600" dirty="0">
                <a:solidFill>
                  <a:srgbClr val="0070C0"/>
                </a:solidFill>
              </a:endParaRPr>
            </a:p>
          </p:txBody>
        </p:sp>
      </p:grpSp>
      <p:sp>
        <p:nvSpPr>
          <p:cNvPr id="21" name="TextBox 20"/>
          <p:cNvSpPr txBox="1"/>
          <p:nvPr/>
        </p:nvSpPr>
        <p:spPr>
          <a:xfrm>
            <a:off x="5105400" y="2433935"/>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22" name="TextBox 21"/>
          <p:cNvSpPr txBox="1"/>
          <p:nvPr/>
        </p:nvSpPr>
        <p:spPr>
          <a:xfrm>
            <a:off x="5943600" y="2433934"/>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23" name="TextBox 22"/>
          <p:cNvSpPr txBox="1"/>
          <p:nvPr/>
        </p:nvSpPr>
        <p:spPr>
          <a:xfrm>
            <a:off x="4267200" y="3733800"/>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24" name="TextBox 23"/>
          <p:cNvSpPr txBox="1"/>
          <p:nvPr/>
        </p:nvSpPr>
        <p:spPr>
          <a:xfrm>
            <a:off x="4267200" y="2895599"/>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25" name="TextBox 24"/>
          <p:cNvSpPr txBox="1"/>
          <p:nvPr/>
        </p:nvSpPr>
        <p:spPr>
          <a:xfrm>
            <a:off x="4267200" y="2433935"/>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26" name="TextBox 25"/>
          <p:cNvSpPr txBox="1"/>
          <p:nvPr/>
        </p:nvSpPr>
        <p:spPr>
          <a:xfrm>
            <a:off x="4764998" y="22098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27" name="TextBox 26"/>
          <p:cNvSpPr txBox="1"/>
          <p:nvPr/>
        </p:nvSpPr>
        <p:spPr>
          <a:xfrm>
            <a:off x="6781800" y="2433935"/>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28" name="TextBox 27"/>
          <p:cNvSpPr txBox="1"/>
          <p:nvPr/>
        </p:nvSpPr>
        <p:spPr>
          <a:xfrm>
            <a:off x="7620000" y="2433934"/>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31" name="TextBox 30"/>
          <p:cNvSpPr txBox="1"/>
          <p:nvPr/>
        </p:nvSpPr>
        <p:spPr>
          <a:xfrm>
            <a:off x="4267200" y="5410200"/>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32" name="TextBox 31"/>
          <p:cNvSpPr txBox="1"/>
          <p:nvPr/>
        </p:nvSpPr>
        <p:spPr>
          <a:xfrm>
            <a:off x="4267200" y="4571999"/>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2" name="Freeform 1"/>
          <p:cNvSpPr/>
          <p:nvPr/>
        </p:nvSpPr>
        <p:spPr>
          <a:xfrm>
            <a:off x="1995778" y="2663556"/>
            <a:ext cx="2703444" cy="803213"/>
          </a:xfrm>
          <a:custGeom>
            <a:avLst/>
            <a:gdLst>
              <a:gd name="connsiteX0" fmla="*/ 2924141 w 2924141"/>
              <a:gd name="connsiteY0" fmla="*/ 349988 h 803213"/>
              <a:gd name="connsiteX1" fmla="*/ 459237 w 2924141"/>
              <a:gd name="connsiteY1" fmla="*/ 16034 h 803213"/>
              <a:gd name="connsiteX2" fmla="*/ 6012 w 2924141"/>
              <a:gd name="connsiteY2" fmla="*/ 803213 h 803213"/>
            </a:gdLst>
            <a:ahLst/>
            <a:cxnLst>
              <a:cxn ang="0">
                <a:pos x="connsiteX0" y="connsiteY0"/>
              </a:cxn>
              <a:cxn ang="0">
                <a:pos x="connsiteX1" y="connsiteY1"/>
              </a:cxn>
              <a:cxn ang="0">
                <a:pos x="connsiteX2" y="connsiteY2"/>
              </a:cxn>
            </a:cxnLst>
            <a:rect l="l" t="t" r="r" b="b"/>
            <a:pathLst>
              <a:path w="2924141" h="803213">
                <a:moveTo>
                  <a:pt x="2924141" y="349988"/>
                </a:moveTo>
                <a:cubicBezTo>
                  <a:pt x="1934866" y="145242"/>
                  <a:pt x="945592" y="-59503"/>
                  <a:pt x="459237" y="16034"/>
                </a:cubicBezTo>
                <a:cubicBezTo>
                  <a:pt x="-27118" y="91571"/>
                  <a:pt x="-10553" y="447392"/>
                  <a:pt x="6012" y="803213"/>
                </a:cubicBezTo>
              </a:path>
            </a:pathLst>
          </a:custGeom>
          <a:noFill/>
          <a:ln w="57150">
            <a:solidFill>
              <a:srgbClr val="C00000"/>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968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0" grpId="0" animBg="1"/>
      <p:bldP spid="9"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PoS Simplification – Method 2</a:t>
            </a:r>
            <a:endParaRPr lang="en-US" dirty="0" smtClean="0"/>
          </a:p>
        </p:txBody>
      </p:sp>
      <mc:AlternateContent xmlns:mc="http://schemas.openxmlformats.org/markup-compatibility/2006" xmlns:a14="http://schemas.microsoft.com/office/drawing/2010/main">
        <mc:Choice Requires="a14">
          <p:sp>
            <p:nvSpPr>
              <p:cNvPr id="22531" name="Rectangle 4"/>
              <p:cNvSpPr>
                <a:spLocks noGrp="1" noChangeArrowheads="1"/>
              </p:cNvSpPr>
              <p:nvPr>
                <p:ph type="body" idx="1"/>
              </p:nvPr>
            </p:nvSpPr>
            <p:spPr/>
            <p:txBody>
              <a:bodyPr/>
              <a:lstStyle/>
              <a:p>
                <a:r>
                  <a:rPr lang="en-US" dirty="0" smtClean="0"/>
                  <a:t>Normally group </a:t>
                </a:r>
                <a:r>
                  <a:rPr lang="en-US" dirty="0"/>
                  <a:t>1s for </a:t>
                </a:r>
                <a:r>
                  <a:rPr lang="en-US" dirty="0" smtClean="0"/>
                  <a:t>F… now, </a:t>
                </a:r>
                <a:r>
                  <a:rPr lang="en-US" b="1" dirty="0" smtClean="0"/>
                  <a:t>0s</a:t>
                </a:r>
                <a:r>
                  <a:rPr lang="en-US" dirty="0" smtClean="0"/>
                  <a:t> </a:t>
                </a:r>
                <a:r>
                  <a:rPr lang="en-US" dirty="0"/>
                  <a:t>for </a:t>
                </a:r>
                <a14:m>
                  <m:oMath xmlns:m="http://schemas.openxmlformats.org/officeDocument/2006/math">
                    <m:bar>
                      <m:barPr>
                        <m:pos m:val="top"/>
                        <m:ctrlPr>
                          <a:rPr lang="en-US" b="1" i="1">
                            <a:latin typeface="Cambria Math"/>
                          </a:rPr>
                        </m:ctrlPr>
                      </m:barPr>
                      <m:e>
                        <m:r>
                          <m:rPr>
                            <m:nor/>
                          </m:rPr>
                          <a:rPr lang="en-US" b="1"/>
                          <m:t>F</m:t>
                        </m:r>
                      </m:e>
                    </m:bar>
                  </m:oMath>
                </a14:m>
                <a:endParaRPr lang="en-US" b="1" dirty="0" smtClean="0"/>
              </a:p>
              <a:p>
                <a:pPr lvl="1"/>
                <a:r>
                  <a:rPr lang="en-US" dirty="0" smtClean="0"/>
                  <a:t>Then use De Morgan’s to find original F in </a:t>
                </a:r>
                <a:r>
                  <a:rPr lang="en-US" dirty="0" err="1" smtClean="0"/>
                  <a:t>PoS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mc:Choice>
        <mc:Fallback xmlns="">
          <p:sp>
            <p:nvSpPr>
              <p:cNvPr id="22531" name="Rectangle 4"/>
              <p:cNvSpPr>
                <a:spLocks noGrp="1" noRot="1" noChangeAspect="1" noMove="1" noResize="1" noEditPoints="1" noAdjustHandles="1" noChangeArrowheads="1" noChangeShapeType="1" noTextEdit="1"/>
              </p:cNvSpPr>
              <p:nvPr>
                <p:ph type="body" idx="1"/>
              </p:nvPr>
            </p:nvSpPr>
            <p:spPr>
              <a:blipFill rotWithShape="0">
                <a:blip r:embed="rId3"/>
                <a:stretch>
                  <a:fillRect l="-1500"/>
                </a:stretch>
              </a:blipFill>
            </p:spPr>
            <p:txBody>
              <a:bodyPr/>
              <a:lstStyle/>
              <a:p>
                <a:r>
                  <a:rPr lang="en-US">
                    <a:noFill/>
                  </a:rPr>
                  <a:t> </a:t>
                </a:r>
              </a:p>
            </p:txBody>
          </p:sp>
        </mc:Fallback>
      </mc:AlternateContent>
      <p:sp>
        <p:nvSpPr>
          <p:cNvPr id="22538" name="TextBox 9"/>
          <p:cNvSpPr txBox="1">
            <a:spLocks noChangeArrowheads="1"/>
          </p:cNvSpPr>
          <p:nvPr/>
        </p:nvSpPr>
        <p:spPr bwMode="auto">
          <a:xfrm>
            <a:off x="685800" y="2743200"/>
            <a:ext cx="86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F =</a:t>
            </a:r>
          </a:p>
        </p:txBody>
      </p:sp>
      <p:sp>
        <p:nvSpPr>
          <p:cNvPr id="12" name="TextBox 11"/>
          <p:cNvSpPr txBox="1">
            <a:spLocks noChangeArrowheads="1"/>
          </p:cNvSpPr>
          <p:nvPr/>
        </p:nvSpPr>
        <p:spPr bwMode="auto">
          <a:xfrm>
            <a:off x="2298700" y="2743200"/>
            <a:ext cx="1249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 CD</a:t>
            </a:r>
          </a:p>
        </p:txBody>
      </p:sp>
      <p:cxnSp>
        <p:nvCxnSpPr>
          <p:cNvPr id="14" name="Straight Connector 13"/>
          <p:cNvCxnSpPr/>
          <p:nvPr/>
        </p:nvCxnSpPr>
        <p:spPr>
          <a:xfrm rot="10800000">
            <a:off x="762000" y="2819400"/>
            <a:ext cx="304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 name="Group 27"/>
          <p:cNvGrpSpPr>
            <a:grpSpLocks/>
          </p:cNvGrpSpPr>
          <p:nvPr/>
        </p:nvGrpSpPr>
        <p:grpSpPr bwMode="auto">
          <a:xfrm>
            <a:off x="1498600" y="2743200"/>
            <a:ext cx="825500" cy="646113"/>
            <a:chOff x="1497861" y="2362200"/>
            <a:chExt cx="825867" cy="646331"/>
          </a:xfrm>
        </p:grpSpPr>
        <p:sp>
          <p:nvSpPr>
            <p:cNvPr id="22566" name="TextBox 10"/>
            <p:cNvSpPr txBox="1">
              <a:spLocks noChangeArrowheads="1"/>
            </p:cNvSpPr>
            <p:nvPr/>
          </p:nvSpPr>
          <p:spPr bwMode="auto">
            <a:xfrm>
              <a:off x="1497861" y="2362200"/>
              <a:ext cx="825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AD</a:t>
              </a:r>
            </a:p>
          </p:txBody>
        </p:sp>
        <p:cxnSp>
          <p:nvCxnSpPr>
            <p:cNvPr id="15" name="Straight Connector 14"/>
            <p:cNvCxnSpPr/>
            <p:nvPr/>
          </p:nvCxnSpPr>
          <p:spPr>
            <a:xfrm rot="10800000" flipV="1">
              <a:off x="1615416" y="2438426"/>
              <a:ext cx="22870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1924992" y="2438426"/>
              <a:ext cx="22870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 name="Group 28"/>
          <p:cNvGrpSpPr>
            <a:grpSpLocks/>
          </p:cNvGrpSpPr>
          <p:nvPr/>
        </p:nvGrpSpPr>
        <p:grpSpPr bwMode="auto">
          <a:xfrm>
            <a:off x="685800" y="3505200"/>
            <a:ext cx="2895600" cy="685800"/>
            <a:chOff x="685800" y="3124200"/>
            <a:chExt cx="2895600" cy="685800"/>
          </a:xfrm>
        </p:grpSpPr>
        <p:sp>
          <p:nvSpPr>
            <p:cNvPr id="22558" name="TextBox 18"/>
            <p:cNvSpPr txBox="1">
              <a:spLocks noChangeArrowheads="1"/>
            </p:cNvSpPr>
            <p:nvPr/>
          </p:nvSpPr>
          <p:spPr bwMode="auto">
            <a:xfrm>
              <a:off x="685800" y="3163669"/>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F =</a:t>
              </a:r>
            </a:p>
          </p:txBody>
        </p:sp>
        <p:cxnSp>
          <p:nvCxnSpPr>
            <p:cNvPr id="20" name="Straight Connector 19"/>
            <p:cNvCxnSpPr/>
            <p:nvPr/>
          </p:nvCxnSpPr>
          <p:spPr>
            <a:xfrm rot="10800000">
              <a:off x="762000" y="3240088"/>
              <a:ext cx="304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762000" y="3124200"/>
              <a:ext cx="304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2561" name="TextBox 21"/>
            <p:cNvSpPr txBox="1">
              <a:spLocks noChangeArrowheads="1"/>
            </p:cNvSpPr>
            <p:nvPr/>
          </p:nvSpPr>
          <p:spPr bwMode="auto">
            <a:xfrm>
              <a:off x="1531868" y="3163669"/>
              <a:ext cx="825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AD</a:t>
              </a:r>
            </a:p>
          </p:txBody>
        </p:sp>
        <p:sp>
          <p:nvSpPr>
            <p:cNvPr id="22562" name="TextBox 22"/>
            <p:cNvSpPr txBox="1">
              <a:spLocks noChangeArrowheads="1"/>
            </p:cNvSpPr>
            <p:nvPr/>
          </p:nvSpPr>
          <p:spPr bwMode="auto">
            <a:xfrm>
              <a:off x="2332340" y="3163669"/>
              <a:ext cx="12490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 CD</a:t>
              </a:r>
            </a:p>
          </p:txBody>
        </p:sp>
        <p:cxnSp>
          <p:nvCxnSpPr>
            <p:cNvPr id="24" name="Straight Connector 23"/>
            <p:cNvCxnSpPr/>
            <p:nvPr/>
          </p:nvCxnSpPr>
          <p:spPr>
            <a:xfrm rot="10800000" flipV="1">
              <a:off x="1657392" y="3240088"/>
              <a:ext cx="2286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1966412" y="3240088"/>
              <a:ext cx="2286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a:off x="1600200" y="3124200"/>
              <a:ext cx="19050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 name="Group 32"/>
          <p:cNvGrpSpPr>
            <a:grpSpLocks/>
          </p:cNvGrpSpPr>
          <p:nvPr/>
        </p:nvGrpSpPr>
        <p:grpSpPr bwMode="auto">
          <a:xfrm>
            <a:off x="723899" y="3453398"/>
            <a:ext cx="381000" cy="228600"/>
            <a:chOff x="762000" y="3048000"/>
            <a:chExt cx="381000" cy="228600"/>
          </a:xfrm>
        </p:grpSpPr>
        <p:cxnSp>
          <p:nvCxnSpPr>
            <p:cNvPr id="31" name="Straight Connector 30"/>
            <p:cNvCxnSpPr/>
            <p:nvPr/>
          </p:nvCxnSpPr>
          <p:spPr>
            <a:xfrm>
              <a:off x="762000" y="3048000"/>
              <a:ext cx="3810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762000" y="3048000"/>
              <a:ext cx="381000" cy="228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oup 45"/>
          <p:cNvGrpSpPr>
            <a:grpSpLocks/>
          </p:cNvGrpSpPr>
          <p:nvPr/>
        </p:nvGrpSpPr>
        <p:grpSpPr bwMode="auto">
          <a:xfrm>
            <a:off x="685800" y="4267200"/>
            <a:ext cx="3492500" cy="685800"/>
            <a:chOff x="685800" y="3886200"/>
            <a:chExt cx="3492946" cy="685800"/>
          </a:xfrm>
        </p:grpSpPr>
        <p:sp>
          <p:nvSpPr>
            <p:cNvPr id="22550" name="TextBox 35"/>
            <p:cNvSpPr txBox="1">
              <a:spLocks noChangeArrowheads="1"/>
            </p:cNvSpPr>
            <p:nvPr/>
          </p:nvSpPr>
          <p:spPr bwMode="auto">
            <a:xfrm>
              <a:off x="685800" y="3925669"/>
              <a:ext cx="8386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   =</a:t>
              </a:r>
            </a:p>
          </p:txBody>
        </p:sp>
        <p:sp>
          <p:nvSpPr>
            <p:cNvPr id="22551" name="TextBox 38"/>
            <p:cNvSpPr txBox="1">
              <a:spLocks noChangeArrowheads="1"/>
            </p:cNvSpPr>
            <p:nvPr/>
          </p:nvSpPr>
          <p:spPr bwMode="auto">
            <a:xfrm>
              <a:off x="1531868" y="3925669"/>
              <a:ext cx="26468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(AD) · (CD) </a:t>
              </a:r>
            </a:p>
          </p:txBody>
        </p:sp>
        <p:cxnSp>
          <p:nvCxnSpPr>
            <p:cNvPr id="41" name="Straight Connector 40"/>
            <p:cNvCxnSpPr/>
            <p:nvPr/>
          </p:nvCxnSpPr>
          <p:spPr>
            <a:xfrm rot="10800000" flipV="1">
              <a:off x="1808402" y="4002088"/>
              <a:ext cx="22862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2117881" y="4002088"/>
              <a:ext cx="22862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1600317" y="3886200"/>
              <a:ext cx="990727"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2972092" y="3886200"/>
              <a:ext cx="990727"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7" name="Group 46"/>
          <p:cNvGrpSpPr>
            <a:grpSpLocks/>
          </p:cNvGrpSpPr>
          <p:nvPr/>
        </p:nvGrpSpPr>
        <p:grpSpPr bwMode="auto">
          <a:xfrm>
            <a:off x="685800" y="5145088"/>
            <a:ext cx="4032250" cy="646112"/>
            <a:chOff x="685800" y="3925669"/>
            <a:chExt cx="4031555" cy="646331"/>
          </a:xfrm>
        </p:grpSpPr>
        <p:sp>
          <p:nvSpPr>
            <p:cNvPr id="22546" name="TextBox 47"/>
            <p:cNvSpPr txBox="1">
              <a:spLocks noChangeArrowheads="1"/>
            </p:cNvSpPr>
            <p:nvPr/>
          </p:nvSpPr>
          <p:spPr bwMode="auto">
            <a:xfrm>
              <a:off x="685800" y="3925669"/>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a:solidFill>
                    <a:srgbClr val="0070C0"/>
                  </a:solidFill>
                </a:rPr>
                <a:t>F =</a:t>
              </a:r>
            </a:p>
          </p:txBody>
        </p:sp>
        <p:sp>
          <p:nvSpPr>
            <p:cNvPr id="22547" name="TextBox 48"/>
            <p:cNvSpPr txBox="1">
              <a:spLocks noChangeArrowheads="1"/>
            </p:cNvSpPr>
            <p:nvPr/>
          </p:nvSpPr>
          <p:spPr bwMode="auto">
            <a:xfrm>
              <a:off x="1531868" y="3925669"/>
              <a:ext cx="318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Unicode MS" pitchFamily="34" charset="-128"/>
                  <a:cs typeface="Arial Unicode MS" pitchFamily="34" charset="-128"/>
                </a:defRPr>
              </a:lvl1pPr>
              <a:lvl2pPr marL="742950" indent="-285750" eaLnBrk="0" hangingPunct="0">
                <a:defRPr>
                  <a:solidFill>
                    <a:schemeClr val="tx1"/>
                  </a:solidFill>
                  <a:latin typeface="Arial" charset="0"/>
                  <a:ea typeface="Arial Unicode MS" pitchFamily="34" charset="-128"/>
                  <a:cs typeface="Arial Unicode MS" pitchFamily="34" charset="-128"/>
                </a:defRPr>
              </a:lvl2pPr>
              <a:lvl3pPr marL="1143000" indent="-228600" eaLnBrk="0" hangingPunct="0">
                <a:defRPr>
                  <a:solidFill>
                    <a:schemeClr val="tx1"/>
                  </a:solidFill>
                  <a:latin typeface="Arial" charset="0"/>
                  <a:ea typeface="Arial Unicode MS" pitchFamily="34" charset="-128"/>
                  <a:cs typeface="Arial Unicode MS" pitchFamily="34" charset="-128"/>
                </a:defRPr>
              </a:lvl3pPr>
              <a:lvl4pPr marL="1600200" indent="-228600" eaLnBrk="0" hangingPunct="0">
                <a:defRPr>
                  <a:solidFill>
                    <a:schemeClr val="tx1"/>
                  </a:solidFill>
                  <a:latin typeface="Arial" charset="0"/>
                  <a:ea typeface="Arial Unicode MS" pitchFamily="34" charset="-128"/>
                  <a:cs typeface="Arial Unicode MS" pitchFamily="34" charset="-128"/>
                </a:defRPr>
              </a:lvl4pPr>
              <a:lvl5pPr marL="2057400" indent="-228600" eaLnBrk="0" hangingPunct="0">
                <a:defRPr>
                  <a:solidFill>
                    <a:schemeClr val="tx1"/>
                  </a:solidFill>
                  <a:latin typeface="Arial" charset="0"/>
                  <a:ea typeface="Arial Unicode MS" pitchFamily="34" charset="-128"/>
                  <a:cs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charset="0"/>
                  <a:ea typeface="Arial Unicode MS" pitchFamily="34" charset="-128"/>
                  <a:cs typeface="Arial Unicode MS" pitchFamily="34" charset="-128"/>
                </a:defRPr>
              </a:lvl9pPr>
            </a:lstStyle>
            <a:p>
              <a:pPr eaLnBrk="1" hangingPunct="1"/>
              <a:r>
                <a:rPr lang="en-US" sz="3600" dirty="0">
                  <a:solidFill>
                    <a:srgbClr val="0070C0"/>
                  </a:solidFill>
                </a:rPr>
                <a:t>(A+D</a:t>
              </a:r>
              <a:r>
                <a:rPr lang="en-US" sz="3600" dirty="0" smtClean="0">
                  <a:solidFill>
                    <a:srgbClr val="0070C0"/>
                  </a:solidFill>
                </a:rPr>
                <a:t>) · (</a:t>
              </a:r>
              <a:r>
                <a:rPr lang="en-US" sz="3600" dirty="0">
                  <a:solidFill>
                    <a:srgbClr val="0070C0"/>
                  </a:solidFill>
                </a:rPr>
                <a:t>C+D) </a:t>
              </a:r>
            </a:p>
          </p:txBody>
        </p:sp>
        <p:cxnSp>
          <p:nvCxnSpPr>
            <p:cNvPr id="50" name="Straight Connector 49"/>
            <p:cNvCxnSpPr/>
            <p:nvPr/>
          </p:nvCxnSpPr>
          <p:spPr>
            <a:xfrm rot="10800000" flipV="1">
              <a:off x="3444427" y="4001895"/>
              <a:ext cx="22856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4014172" y="4001895"/>
              <a:ext cx="22856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4572000" y="2286000"/>
            <a:ext cx="3886200" cy="3962400"/>
            <a:chOff x="4572000" y="2286000"/>
            <a:chExt cx="3886200" cy="3962400"/>
          </a:xfrm>
        </p:grpSpPr>
        <p:sp>
          <p:nvSpPr>
            <p:cNvPr id="121" name="Rectangle 120"/>
            <p:cNvSpPr/>
            <p:nvPr/>
          </p:nvSpPr>
          <p:spPr>
            <a:xfrm>
              <a:off x="51054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122" name="Rectangle 121"/>
            <p:cNvSpPr/>
            <p:nvPr/>
          </p:nvSpPr>
          <p:spPr>
            <a:xfrm>
              <a:off x="59436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23" name="Rectangle 122"/>
            <p:cNvSpPr/>
            <p:nvPr/>
          </p:nvSpPr>
          <p:spPr>
            <a:xfrm>
              <a:off x="67818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124" name="Rectangle 123"/>
            <p:cNvSpPr/>
            <p:nvPr/>
          </p:nvSpPr>
          <p:spPr>
            <a:xfrm>
              <a:off x="7620000" y="37338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125" name="Rectangle 124"/>
            <p:cNvSpPr/>
            <p:nvPr/>
          </p:nvSpPr>
          <p:spPr>
            <a:xfrm>
              <a:off x="51054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26" name="Rectangle 125"/>
            <p:cNvSpPr/>
            <p:nvPr/>
          </p:nvSpPr>
          <p:spPr>
            <a:xfrm>
              <a:off x="59436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27" name="Rectangle 126"/>
            <p:cNvSpPr/>
            <p:nvPr/>
          </p:nvSpPr>
          <p:spPr>
            <a:xfrm>
              <a:off x="51054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28" name="Rectangle 127"/>
            <p:cNvSpPr/>
            <p:nvPr/>
          </p:nvSpPr>
          <p:spPr>
            <a:xfrm>
              <a:off x="59436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29" name="Rectangle 128"/>
            <p:cNvSpPr/>
            <p:nvPr/>
          </p:nvSpPr>
          <p:spPr>
            <a:xfrm>
              <a:off x="67818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130" name="Rectangle 129"/>
            <p:cNvSpPr/>
            <p:nvPr/>
          </p:nvSpPr>
          <p:spPr>
            <a:xfrm>
              <a:off x="7620000" y="45720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31" name="Rectangle 130"/>
            <p:cNvSpPr/>
            <p:nvPr/>
          </p:nvSpPr>
          <p:spPr>
            <a:xfrm>
              <a:off x="67818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132" name="Rectangle 131"/>
            <p:cNvSpPr/>
            <p:nvPr/>
          </p:nvSpPr>
          <p:spPr>
            <a:xfrm>
              <a:off x="7620000" y="54102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33" name="Rectangle 132"/>
            <p:cNvSpPr/>
            <p:nvPr/>
          </p:nvSpPr>
          <p:spPr>
            <a:xfrm>
              <a:off x="51054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smtClean="0">
                  <a:solidFill>
                    <a:srgbClr val="C00000"/>
                  </a:solidFill>
                  <a:latin typeface="Arial" pitchFamily="34" charset="0"/>
                  <a:cs typeface="Arial" pitchFamily="34" charset="0"/>
                </a:rPr>
                <a:t>0</a:t>
              </a:r>
              <a:endParaRPr lang="en-US" sz="2400" b="1" dirty="0">
                <a:solidFill>
                  <a:srgbClr val="C00000"/>
                </a:solidFill>
                <a:latin typeface="Arial" pitchFamily="34" charset="0"/>
                <a:cs typeface="Arial" pitchFamily="34" charset="0"/>
              </a:endParaRPr>
            </a:p>
          </p:txBody>
        </p:sp>
        <p:sp>
          <p:nvSpPr>
            <p:cNvPr id="134" name="Rectangle 133"/>
            <p:cNvSpPr/>
            <p:nvPr/>
          </p:nvSpPr>
          <p:spPr>
            <a:xfrm>
              <a:off x="59436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35" name="Rectangle 134"/>
            <p:cNvSpPr/>
            <p:nvPr/>
          </p:nvSpPr>
          <p:spPr>
            <a:xfrm>
              <a:off x="67818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sp>
          <p:nvSpPr>
            <p:cNvPr id="136" name="Rectangle 135"/>
            <p:cNvSpPr/>
            <p:nvPr/>
          </p:nvSpPr>
          <p:spPr>
            <a:xfrm>
              <a:off x="7620000" y="2895600"/>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b="1" dirty="0">
                  <a:solidFill>
                    <a:srgbClr val="C00000"/>
                  </a:solidFill>
                  <a:latin typeface="Arial" pitchFamily="34" charset="0"/>
                  <a:cs typeface="Arial" pitchFamily="34" charset="0"/>
                </a:rPr>
                <a:t>0</a:t>
              </a:r>
            </a:p>
          </p:txBody>
        </p:sp>
        <p:cxnSp>
          <p:nvCxnSpPr>
            <p:cNvPr id="137" name="Straight Connector 136"/>
            <p:cNvCxnSpPr/>
            <p:nvPr/>
          </p:nvCxnSpPr>
          <p:spPr>
            <a:xfrm flipH="1" flipV="1">
              <a:off x="4572000" y="2286000"/>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ounded Rectangle 138"/>
          <p:cNvSpPr/>
          <p:nvPr/>
        </p:nvSpPr>
        <p:spPr>
          <a:xfrm>
            <a:off x="4572000" y="3043228"/>
            <a:ext cx="1219200" cy="137637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Rounded Rectangle 139"/>
          <p:cNvSpPr/>
          <p:nvPr/>
        </p:nvSpPr>
        <p:spPr>
          <a:xfrm>
            <a:off x="7772400" y="3016016"/>
            <a:ext cx="1066800" cy="1403584"/>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Rectangle 47"/>
          <p:cNvSpPr/>
          <p:nvPr/>
        </p:nvSpPr>
        <p:spPr>
          <a:xfrm>
            <a:off x="8610600" y="2805698"/>
            <a:ext cx="381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Rectangle 48"/>
          <p:cNvSpPr/>
          <p:nvPr/>
        </p:nvSpPr>
        <p:spPr>
          <a:xfrm>
            <a:off x="4419600" y="2805698"/>
            <a:ext cx="381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TextBox 109"/>
          <p:cNvSpPr txBox="1"/>
          <p:nvPr/>
        </p:nvSpPr>
        <p:spPr>
          <a:xfrm>
            <a:off x="5105400" y="2433935"/>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111" name="TextBox 110"/>
          <p:cNvSpPr txBox="1"/>
          <p:nvPr/>
        </p:nvSpPr>
        <p:spPr>
          <a:xfrm>
            <a:off x="5943600" y="2433934"/>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112" name="TextBox 111"/>
          <p:cNvSpPr txBox="1"/>
          <p:nvPr/>
        </p:nvSpPr>
        <p:spPr>
          <a:xfrm>
            <a:off x="4267200" y="3733800"/>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113" name="TextBox 112"/>
          <p:cNvSpPr txBox="1"/>
          <p:nvPr/>
        </p:nvSpPr>
        <p:spPr>
          <a:xfrm>
            <a:off x="4267200" y="2895599"/>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114" name="TextBox 113"/>
          <p:cNvSpPr txBox="1"/>
          <p:nvPr/>
        </p:nvSpPr>
        <p:spPr>
          <a:xfrm>
            <a:off x="4267200" y="2433935"/>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115" name="TextBox 114"/>
          <p:cNvSpPr txBox="1"/>
          <p:nvPr/>
        </p:nvSpPr>
        <p:spPr>
          <a:xfrm>
            <a:off x="4764998" y="22098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116" name="TextBox 115"/>
          <p:cNvSpPr txBox="1"/>
          <p:nvPr/>
        </p:nvSpPr>
        <p:spPr>
          <a:xfrm>
            <a:off x="6781800" y="2433935"/>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117" name="TextBox 116"/>
          <p:cNvSpPr txBox="1"/>
          <p:nvPr/>
        </p:nvSpPr>
        <p:spPr>
          <a:xfrm>
            <a:off x="7620000" y="2433934"/>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118" name="TextBox 117"/>
          <p:cNvSpPr txBox="1"/>
          <p:nvPr/>
        </p:nvSpPr>
        <p:spPr>
          <a:xfrm>
            <a:off x="4267200" y="5410200"/>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119" name="TextBox 118"/>
          <p:cNvSpPr txBox="1"/>
          <p:nvPr/>
        </p:nvSpPr>
        <p:spPr>
          <a:xfrm>
            <a:off x="4267200" y="4571999"/>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41" name="Rounded Rectangle 140"/>
          <p:cNvSpPr/>
          <p:nvPr/>
        </p:nvSpPr>
        <p:spPr>
          <a:xfrm>
            <a:off x="6934200" y="3016016"/>
            <a:ext cx="516120" cy="3066282"/>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885984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p:bldP spid="12" grpId="0"/>
      <p:bldP spid="139" grpId="0" animBg="1"/>
      <p:bldP spid="140" grpId="0" animBg="1"/>
      <p:bldP spid="1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ctrTitle"/>
          </p:nvPr>
        </p:nvSpPr>
        <p:spPr/>
        <p:txBody>
          <a:bodyPr/>
          <a:lstStyle/>
          <a:p>
            <a:r>
              <a:rPr lang="en-GB" smtClean="0"/>
              <a:t>ECE 352</a:t>
            </a:r>
            <a:br>
              <a:rPr lang="en-GB" smtClean="0"/>
            </a:br>
            <a:r>
              <a:rPr lang="en-GB" smtClean="0"/>
              <a:t>Digital System Fundamentals</a:t>
            </a:r>
          </a:p>
        </p:txBody>
      </p:sp>
      <p:sp>
        <p:nvSpPr>
          <p:cNvPr id="4099" name="Rectangle 8"/>
          <p:cNvSpPr>
            <a:spLocks noGrp="1" noChangeArrowheads="1"/>
          </p:cNvSpPr>
          <p:nvPr>
            <p:ph type="subTitle" idx="1"/>
          </p:nvPr>
        </p:nvSpPr>
        <p:spPr/>
        <p:txBody>
          <a:bodyPr/>
          <a:lstStyle/>
          <a:p>
            <a:r>
              <a:rPr lang="en-US" smtClean="0"/>
              <a:t>Optimization with K-Maps</a:t>
            </a:r>
            <a:endParaRPr lang="en-US" dirty="0" smtClean="0"/>
          </a:p>
        </p:txBody>
      </p:sp>
    </p:spTree>
    <p:extLst>
      <p:ext uri="{BB962C8B-B14F-4D97-AF65-F5344CB8AC3E}">
        <p14:creationId xmlns:p14="http://schemas.microsoft.com/office/powerpoint/2010/main" val="36705112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n-GB" smtClean="0"/>
              <a:t>Topics</a:t>
            </a:r>
          </a:p>
        </p:txBody>
      </p:sp>
      <p:sp>
        <p:nvSpPr>
          <p:cNvPr id="14339" name="Rectangle 5"/>
          <p:cNvSpPr>
            <a:spLocks noGrp="1" noChangeArrowheads="1"/>
          </p:cNvSpPr>
          <p:nvPr>
            <p:ph type="body" idx="1"/>
          </p:nvPr>
        </p:nvSpPr>
        <p:spPr/>
        <p:txBody>
          <a:bodyPr/>
          <a:lstStyle/>
          <a:p>
            <a:pPr eaLnBrk="1" hangingPunct="1"/>
            <a:r>
              <a:rPr lang="en-GB" b="1" dirty="0" smtClean="0"/>
              <a:t>Optimization with K-Maps</a:t>
            </a:r>
          </a:p>
          <a:p>
            <a:pPr lvl="1" eaLnBrk="1" hangingPunct="1"/>
            <a:r>
              <a:rPr lang="en-GB" dirty="0" err="1" smtClean="0"/>
              <a:t>Implicants</a:t>
            </a:r>
            <a:r>
              <a:rPr lang="en-GB" dirty="0" smtClean="0"/>
              <a:t>, Prime </a:t>
            </a:r>
            <a:r>
              <a:rPr lang="en-GB" dirty="0" err="1" smtClean="0"/>
              <a:t>Implicants</a:t>
            </a:r>
            <a:r>
              <a:rPr lang="en-GB" dirty="0" smtClean="0"/>
              <a:t>, Essential Prime </a:t>
            </a:r>
            <a:r>
              <a:rPr lang="en-GB" dirty="0" err="1" smtClean="0"/>
              <a:t>Implicants</a:t>
            </a:r>
            <a:endParaRPr lang="en-GB" dirty="0" smtClean="0"/>
          </a:p>
          <a:p>
            <a:pPr lvl="1" eaLnBrk="1" hangingPunct="1"/>
            <a:r>
              <a:rPr lang="en-GB" dirty="0" smtClean="0"/>
              <a:t>General K-Map Solution Process</a:t>
            </a:r>
          </a:p>
          <a:p>
            <a:pPr lvl="1" eaLnBrk="1" hangingPunct="1"/>
            <a:r>
              <a:rPr lang="en-GB" dirty="0" smtClean="0"/>
              <a:t>K-Maps and Product of Sums Form</a:t>
            </a:r>
          </a:p>
        </p:txBody>
      </p:sp>
    </p:spTree>
    <p:extLst>
      <p:ext uri="{BB962C8B-B14F-4D97-AF65-F5344CB8AC3E}">
        <p14:creationId xmlns:p14="http://schemas.microsoft.com/office/powerpoint/2010/main" val="26498622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K-Map Terminology</a:t>
            </a:r>
          </a:p>
        </p:txBody>
      </p:sp>
      <p:sp>
        <p:nvSpPr>
          <p:cNvPr id="19459" name="Rectangle 3"/>
          <p:cNvSpPr>
            <a:spLocks noGrp="1" noChangeArrowheads="1"/>
          </p:cNvSpPr>
          <p:nvPr>
            <p:ph type="body" idx="1"/>
          </p:nvPr>
        </p:nvSpPr>
        <p:spPr/>
        <p:txBody>
          <a:bodyPr/>
          <a:lstStyle/>
          <a:p>
            <a:pPr eaLnBrk="1" hangingPunct="1">
              <a:lnSpc>
                <a:spcPct val="90000"/>
              </a:lnSpc>
            </a:pPr>
            <a:r>
              <a:rPr lang="en-US" sz="2400" b="1" dirty="0" err="1" smtClean="0"/>
              <a:t>Implicant</a:t>
            </a:r>
            <a:r>
              <a:rPr lang="en-US" sz="2400" b="1" dirty="0" smtClean="0"/>
              <a:t>:</a:t>
            </a:r>
            <a:r>
              <a:rPr lang="en-US" sz="2400" dirty="0" smtClean="0"/>
              <a:t> </a:t>
            </a:r>
            <a:r>
              <a:rPr lang="en-US" sz="2400" u="sng" dirty="0" smtClean="0"/>
              <a:t>any</a:t>
            </a:r>
            <a:r>
              <a:rPr lang="en-US" sz="2400" dirty="0" smtClean="0"/>
              <a:t> product term (group) where </a:t>
            </a:r>
            <a:r>
              <a:rPr lang="en-US" sz="2400" u="sng" dirty="0" smtClean="0"/>
              <a:t>all</a:t>
            </a:r>
            <a:r>
              <a:rPr lang="en-US" sz="2400" dirty="0" smtClean="0"/>
              <a:t> included </a:t>
            </a:r>
            <a:r>
              <a:rPr lang="en-US" sz="2400" dirty="0" err="1" smtClean="0"/>
              <a:t>minterms</a:t>
            </a:r>
            <a:r>
              <a:rPr lang="en-US" sz="2400" dirty="0" smtClean="0"/>
              <a:t> are 1</a:t>
            </a:r>
          </a:p>
          <a:p>
            <a:pPr eaLnBrk="1" hangingPunct="1">
              <a:lnSpc>
                <a:spcPct val="90000"/>
              </a:lnSpc>
            </a:pPr>
            <a:r>
              <a:rPr lang="en-US" sz="2400" b="1" dirty="0" smtClean="0"/>
              <a:t>Prime </a:t>
            </a:r>
            <a:r>
              <a:rPr lang="en-US" sz="2400" b="1" dirty="0" err="1" smtClean="0"/>
              <a:t>Implicants</a:t>
            </a:r>
            <a:r>
              <a:rPr lang="en-US" sz="2400" b="1" dirty="0" smtClean="0"/>
              <a:t>:</a:t>
            </a:r>
            <a:r>
              <a:rPr lang="en-US" sz="2400" dirty="0" smtClean="0"/>
              <a:t> </a:t>
            </a:r>
            <a:r>
              <a:rPr lang="en-US" sz="2400" dirty="0" err="1" smtClean="0"/>
              <a:t>implicant</a:t>
            </a:r>
            <a:r>
              <a:rPr lang="en-US" sz="2400" dirty="0" smtClean="0"/>
              <a:t> where removing any literal would make a non-</a:t>
            </a:r>
            <a:r>
              <a:rPr lang="en-US" sz="2400" dirty="0" err="1" smtClean="0"/>
              <a:t>implicant</a:t>
            </a:r>
            <a:r>
              <a:rPr lang="en-US" sz="2400" dirty="0" smtClean="0"/>
              <a:t> product term</a:t>
            </a:r>
          </a:p>
          <a:p>
            <a:pPr lvl="1" eaLnBrk="1" hangingPunct="1">
              <a:lnSpc>
                <a:spcPct val="90000"/>
              </a:lnSpc>
            </a:pPr>
            <a:r>
              <a:rPr lang="en-US" sz="2000" dirty="0" smtClean="0"/>
              <a:t>Rephrased: a group that cannot be doubled in size in any direction without causing it to include a 0</a:t>
            </a:r>
          </a:p>
          <a:p>
            <a:pPr eaLnBrk="1" hangingPunct="1">
              <a:lnSpc>
                <a:spcPct val="90000"/>
              </a:lnSpc>
            </a:pPr>
            <a:r>
              <a:rPr lang="en-US" sz="2400" b="1" dirty="0" smtClean="0"/>
              <a:t>Essential Prime </a:t>
            </a:r>
            <a:r>
              <a:rPr lang="en-US" sz="2400" b="1" dirty="0" err="1" smtClean="0"/>
              <a:t>Implicants</a:t>
            </a:r>
            <a:r>
              <a:rPr lang="en-US" sz="2400" b="1" dirty="0" smtClean="0"/>
              <a:t>:</a:t>
            </a:r>
            <a:r>
              <a:rPr lang="en-US" sz="2400" dirty="0" smtClean="0"/>
              <a:t> A prime </a:t>
            </a:r>
            <a:r>
              <a:rPr lang="en-US" sz="2400" dirty="0" err="1" smtClean="0"/>
              <a:t>implicant</a:t>
            </a:r>
            <a:r>
              <a:rPr lang="en-US" sz="2400" dirty="0" smtClean="0"/>
              <a:t> that is the </a:t>
            </a:r>
            <a:r>
              <a:rPr lang="en-US" sz="2400" u="sng" dirty="0" smtClean="0"/>
              <a:t>only choice</a:t>
            </a:r>
            <a:r>
              <a:rPr lang="en-US" sz="2400" dirty="0" smtClean="0"/>
              <a:t> for covering a needed </a:t>
            </a:r>
            <a:r>
              <a:rPr lang="en-US" sz="2400" dirty="0" err="1" smtClean="0"/>
              <a:t>minterm</a:t>
            </a:r>
            <a:endParaRPr lang="en-US" sz="2400" dirty="0" smtClean="0"/>
          </a:p>
          <a:p>
            <a:pPr lvl="1" eaLnBrk="1" hangingPunct="1">
              <a:lnSpc>
                <a:spcPct val="90000"/>
              </a:lnSpc>
            </a:pPr>
            <a:r>
              <a:rPr lang="en-US" sz="2000" dirty="0" smtClean="0"/>
              <a:t>“Only choice” from the set of all possible </a:t>
            </a:r>
            <a:r>
              <a:rPr lang="en-US" sz="2000" b="1" u="sng" dirty="0" smtClean="0"/>
              <a:t>prime </a:t>
            </a:r>
            <a:r>
              <a:rPr lang="en-US" sz="2000" b="1" u="sng" dirty="0" err="1" smtClean="0"/>
              <a:t>implicants</a:t>
            </a:r>
            <a:endParaRPr lang="en-US" sz="2000" b="1" u="sng" dirty="0" smtClean="0"/>
          </a:p>
          <a:p>
            <a:pPr lvl="1" eaLnBrk="1" hangingPunct="1">
              <a:lnSpc>
                <a:spcPct val="90000"/>
              </a:lnSpc>
            </a:pPr>
            <a:r>
              <a:rPr lang="en-US" sz="2000" dirty="0" smtClean="0"/>
              <a:t>Will be in the equation—no choice—write down that term right away when solving a K-map</a:t>
            </a:r>
          </a:p>
          <a:p>
            <a:pPr eaLnBrk="1" hangingPunct="1">
              <a:lnSpc>
                <a:spcPct val="90000"/>
              </a:lnSpc>
            </a:pPr>
            <a:r>
              <a:rPr lang="en-US" sz="2400" b="1" dirty="0" smtClean="0"/>
              <a:t>Selection Rule:</a:t>
            </a:r>
            <a:r>
              <a:rPr lang="en-US" sz="2400" dirty="0" smtClean="0"/>
              <a:t> Each prime </a:t>
            </a:r>
            <a:r>
              <a:rPr lang="en-US" sz="2400" dirty="0" err="1" smtClean="0"/>
              <a:t>implicant</a:t>
            </a:r>
            <a:r>
              <a:rPr lang="en-US" sz="2400" dirty="0" smtClean="0"/>
              <a:t> in the solution must include at least one </a:t>
            </a:r>
            <a:r>
              <a:rPr lang="en-US" sz="2400" dirty="0" err="1" smtClean="0"/>
              <a:t>minterm</a:t>
            </a:r>
            <a:r>
              <a:rPr lang="en-US" sz="2400" dirty="0" smtClean="0"/>
              <a:t> </a:t>
            </a:r>
            <a:r>
              <a:rPr lang="en-US" sz="2400" u="sng" dirty="0" smtClean="0"/>
              <a:t>not</a:t>
            </a:r>
            <a:r>
              <a:rPr lang="en-US" sz="2400" dirty="0" smtClean="0"/>
              <a:t> included in any other prime </a:t>
            </a:r>
            <a:r>
              <a:rPr lang="en-US" sz="2400" dirty="0" err="1" smtClean="0"/>
              <a:t>implicant</a:t>
            </a:r>
            <a:r>
              <a:rPr lang="en-US" sz="2400" dirty="0" smtClean="0"/>
              <a:t> in the solution</a:t>
            </a:r>
          </a:p>
          <a:p>
            <a:pPr lvl="1" eaLnBrk="1" hangingPunct="1">
              <a:lnSpc>
                <a:spcPct val="90000"/>
              </a:lnSpc>
            </a:pPr>
            <a:r>
              <a:rPr lang="en-US" sz="2000" dirty="0" smtClean="0"/>
              <a:t>“Don’t add a group if you don’t need to”</a:t>
            </a:r>
            <a:r>
              <a:rPr lang="en-US" sz="2000" dirty="0" smtClean="0">
                <a:solidFill>
                  <a:srgbClr val="A50021"/>
                </a:solidFill>
              </a:rPr>
              <a:t>***</a:t>
            </a:r>
          </a:p>
          <a:p>
            <a:pPr eaLnBrk="1" hangingPunct="1">
              <a:lnSpc>
                <a:spcPct val="90000"/>
              </a:lnSpc>
              <a:buFontTx/>
              <a:buNone/>
            </a:pPr>
            <a:endParaRPr lang="en-US" sz="2400" dirty="0" smtClean="0">
              <a:solidFill>
                <a:srgbClr val="A50021"/>
              </a:solidFill>
            </a:endParaRPr>
          </a:p>
          <a:p>
            <a:pPr eaLnBrk="1" hangingPunct="1">
              <a:lnSpc>
                <a:spcPct val="90000"/>
              </a:lnSpc>
            </a:pPr>
            <a:endParaRPr lang="en-US" sz="2400" dirty="0" smtClean="0"/>
          </a:p>
        </p:txBody>
      </p:sp>
      <p:sp>
        <p:nvSpPr>
          <p:cNvPr id="4" name="TextBox 3"/>
          <p:cNvSpPr txBox="1"/>
          <p:nvPr/>
        </p:nvSpPr>
        <p:spPr>
          <a:xfrm>
            <a:off x="3124200" y="6488668"/>
            <a:ext cx="6032421" cy="369332"/>
          </a:xfrm>
          <a:prstGeom prst="rect">
            <a:avLst/>
          </a:prstGeom>
          <a:noFill/>
        </p:spPr>
        <p:txBody>
          <a:bodyPr wrap="none" rtlCol="0">
            <a:spAutoFit/>
          </a:bodyPr>
          <a:lstStyle/>
          <a:p>
            <a:r>
              <a:rPr lang="en-US" dirty="0" smtClean="0">
                <a:solidFill>
                  <a:srgbClr val="FF0000"/>
                </a:solidFill>
              </a:rPr>
              <a:t>***</a:t>
            </a:r>
            <a:r>
              <a:rPr lang="en-US" dirty="0" smtClean="0"/>
              <a:t> Later in the course we’ll talk about a reason to do this!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Implicants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grpSp>
        <p:nvGrpSpPr>
          <p:cNvPr id="126" name="Group 125"/>
          <p:cNvGrpSpPr/>
          <p:nvPr/>
        </p:nvGrpSpPr>
        <p:grpSpPr>
          <a:xfrm>
            <a:off x="1634787" y="2112316"/>
            <a:ext cx="2975313" cy="2912418"/>
            <a:chOff x="1828800" y="2112316"/>
            <a:chExt cx="2975313" cy="2912418"/>
          </a:xfrm>
        </p:grpSpPr>
        <p:sp>
          <p:nvSpPr>
            <p:cNvPr id="106" name="Rounded Rectangle 105"/>
            <p:cNvSpPr/>
            <p:nvPr/>
          </p:nvSpPr>
          <p:spPr>
            <a:xfrm>
              <a:off x="3505200" y="3810000"/>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4346913" y="3810000"/>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4346913" y="4643734"/>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3508713" y="4630197"/>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508713" y="2971800"/>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ounded Rectangle 116"/>
            <p:cNvSpPr/>
            <p:nvPr/>
          </p:nvSpPr>
          <p:spPr>
            <a:xfrm>
              <a:off x="2670513" y="2967334"/>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2670513" y="2112316"/>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ounded Rectangle 118"/>
            <p:cNvSpPr/>
            <p:nvPr/>
          </p:nvSpPr>
          <p:spPr>
            <a:xfrm>
              <a:off x="1828800" y="2112316"/>
              <a:ext cx="457200" cy="381000"/>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TextBox 168"/>
          <p:cNvSpPr txBox="1"/>
          <p:nvPr/>
        </p:nvSpPr>
        <p:spPr>
          <a:xfrm>
            <a:off x="5029200" y="1066800"/>
            <a:ext cx="3397084" cy="584775"/>
          </a:xfrm>
          <a:prstGeom prst="rect">
            <a:avLst/>
          </a:prstGeom>
          <a:noFill/>
        </p:spPr>
        <p:txBody>
          <a:bodyPr wrap="none" rtlCol="0">
            <a:spAutoFit/>
          </a:bodyPr>
          <a:lstStyle/>
          <a:p>
            <a:r>
              <a:rPr lang="en-US" sz="3200" dirty="0" smtClean="0"/>
              <a:t>Size 1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70" name="TextBox 169"/>
              <p:cNvSpPr txBox="1"/>
              <p:nvPr/>
            </p:nvSpPr>
            <p:spPr>
              <a:xfrm>
                <a:off x="5086308" y="1568848"/>
                <a:ext cx="3905292"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a:rPr lang="en-US" sz="2800" b="0" i="0" smtClean="0">
                          <a:latin typeface="Cambria Math"/>
                          <a:cs typeface="Arial" pitchFamily="34" charset="0"/>
                        </a:rPr>
                        <m:t>, </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 </m:t>
                      </m:r>
                      <m:r>
                        <a:rPr lang="en-US" sz="2800" b="0" i="1" smtClean="0">
                          <a:latin typeface="Cambria Math"/>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sz="2800" b="0" dirty="0" smtClean="0">
                  <a:latin typeface="Arial" pitchFamily="34" charset="0"/>
                  <a:cs typeface="Arial" pitchFamily="34" charset="0"/>
                </a:endParaRPr>
              </a:p>
              <a:p>
                <a:endParaRPr lang="en-US" dirty="0"/>
              </a:p>
            </p:txBody>
          </p:sp>
        </mc:Choice>
        <mc:Fallback xmlns="">
          <p:sp>
            <p:nvSpPr>
              <p:cNvPr id="170" name="TextBox 169"/>
              <p:cNvSpPr txBox="1">
                <a:spLocks noRot="1" noChangeAspect="1" noMove="1" noResize="1" noEditPoints="1" noAdjustHandles="1" noChangeArrowheads="1" noChangeShapeType="1" noTextEdit="1"/>
              </p:cNvSpPr>
              <p:nvPr/>
            </p:nvSpPr>
            <p:spPr>
              <a:xfrm>
                <a:off x="5086308" y="1568848"/>
                <a:ext cx="3905292" cy="216495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69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Implicants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grpSp>
        <p:nvGrpSpPr>
          <p:cNvPr id="127" name="Group 126"/>
          <p:cNvGrpSpPr/>
          <p:nvPr/>
        </p:nvGrpSpPr>
        <p:grpSpPr>
          <a:xfrm>
            <a:off x="1558587" y="2057398"/>
            <a:ext cx="3127713" cy="3124202"/>
            <a:chOff x="1752600" y="2014833"/>
            <a:chExt cx="3127713" cy="3124202"/>
          </a:xfrm>
        </p:grpSpPr>
        <p:sp>
          <p:nvSpPr>
            <p:cNvPr id="105" name="Rounded Rectangle 104"/>
            <p:cNvSpPr/>
            <p:nvPr/>
          </p:nvSpPr>
          <p:spPr>
            <a:xfrm>
              <a:off x="1752600" y="2014833"/>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2594313" y="2886666"/>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ounded Rectangle 119"/>
            <p:cNvSpPr/>
            <p:nvPr/>
          </p:nvSpPr>
          <p:spPr>
            <a:xfrm>
              <a:off x="3432513" y="3691233"/>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p:cNvSpPr/>
            <p:nvPr/>
          </p:nvSpPr>
          <p:spPr>
            <a:xfrm>
              <a:off x="3429000" y="4546250"/>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ounded Rectangle 121"/>
            <p:cNvSpPr/>
            <p:nvPr/>
          </p:nvSpPr>
          <p:spPr>
            <a:xfrm rot="5400000">
              <a:off x="2175212" y="2450750"/>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rot="5400000">
              <a:off x="2996596" y="3322583"/>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p:cNvSpPr/>
            <p:nvPr/>
          </p:nvSpPr>
          <p:spPr>
            <a:xfrm rot="5400000">
              <a:off x="3007481" y="4110334"/>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p:cNvSpPr/>
            <p:nvPr/>
          </p:nvSpPr>
          <p:spPr>
            <a:xfrm rot="5400000">
              <a:off x="3851613" y="4127151"/>
              <a:ext cx="1447800" cy="57596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1634787" y="2133600"/>
            <a:ext cx="2975313" cy="2912418"/>
            <a:chOff x="1828800" y="2112316"/>
            <a:chExt cx="2975313" cy="2912418"/>
          </a:xfrm>
        </p:grpSpPr>
        <p:sp>
          <p:nvSpPr>
            <p:cNvPr id="129" name="Rounded Rectangle 128"/>
            <p:cNvSpPr/>
            <p:nvPr/>
          </p:nvSpPr>
          <p:spPr>
            <a:xfrm>
              <a:off x="3505200"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4346913"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a:off x="4346913" y="46437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3508713" y="4630197"/>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3508713" y="29718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a:off x="2670513" y="29673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2670513"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828800"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5029200" y="1066800"/>
            <a:ext cx="3397084" cy="584775"/>
          </a:xfrm>
          <a:prstGeom prst="rect">
            <a:avLst/>
          </a:prstGeom>
          <a:noFill/>
        </p:spPr>
        <p:txBody>
          <a:bodyPr wrap="none" rtlCol="0">
            <a:spAutoFit/>
          </a:bodyPr>
          <a:lstStyle/>
          <a:p>
            <a:r>
              <a:rPr lang="en-US" sz="3200" dirty="0" smtClean="0"/>
              <a:t>Size 1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76" name="TextBox 75"/>
              <p:cNvSpPr txBox="1"/>
              <p:nvPr/>
            </p:nvSpPr>
            <p:spPr>
              <a:xfrm>
                <a:off x="5086308" y="1568848"/>
                <a:ext cx="3905292"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a:rPr lang="en-US" sz="2800" b="0" i="0" smtClean="0">
                          <a:latin typeface="Cambria Math"/>
                          <a:cs typeface="Arial" pitchFamily="34" charset="0"/>
                        </a:rPr>
                        <m:t>, </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 </m:t>
                      </m:r>
                      <m:r>
                        <a:rPr lang="en-US" sz="2800" b="0" i="1" smtClean="0">
                          <a:latin typeface="Cambria Math"/>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sz="2800" b="0" dirty="0" smtClean="0">
                  <a:latin typeface="Arial" pitchFamily="34" charset="0"/>
                  <a:cs typeface="Arial" pitchFamily="34" charset="0"/>
                </a:endParaRPr>
              </a:p>
              <a:p>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5086308" y="1568848"/>
                <a:ext cx="3905292" cy="2164952"/>
              </a:xfrm>
              <a:prstGeom prst="rect">
                <a:avLst/>
              </a:prstGeom>
              <a:blipFill rotWithShape="1">
                <a:blip r:embed="rId3"/>
                <a:stretch>
                  <a:fillRect/>
                </a:stretch>
              </a:blipFill>
            </p:spPr>
            <p:txBody>
              <a:bodyPr/>
              <a:lstStyle/>
              <a:p>
                <a:r>
                  <a:rPr lang="en-US">
                    <a:noFill/>
                  </a:rPr>
                  <a:t> </a:t>
                </a:r>
              </a:p>
            </p:txBody>
          </p:sp>
        </mc:Fallback>
      </mc:AlternateContent>
      <p:sp>
        <p:nvSpPr>
          <p:cNvPr id="104" name="TextBox 103"/>
          <p:cNvSpPr txBox="1"/>
          <p:nvPr/>
        </p:nvSpPr>
        <p:spPr>
          <a:xfrm>
            <a:off x="5043714" y="3418078"/>
            <a:ext cx="3397084" cy="584775"/>
          </a:xfrm>
          <a:prstGeom prst="rect">
            <a:avLst/>
          </a:prstGeom>
          <a:noFill/>
        </p:spPr>
        <p:txBody>
          <a:bodyPr wrap="none" rtlCol="0">
            <a:spAutoFit/>
          </a:bodyPr>
          <a:lstStyle/>
          <a:p>
            <a:r>
              <a:rPr lang="en-US" sz="3200" dirty="0" smtClean="0"/>
              <a:t>Size 2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07" name="TextBox 106"/>
              <p:cNvSpPr txBox="1"/>
              <p:nvPr/>
            </p:nvSpPr>
            <p:spPr>
              <a:xfrm>
                <a:off x="5053651"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m:t>
                      </m:r>
                    </m:oMath>
                  </m:oMathPara>
                </a14:m>
                <a:endParaRPr lang="en-US" sz="2800" b="0" dirty="0" smtClean="0">
                  <a:latin typeface="Arial" pitchFamily="34" charset="0"/>
                  <a:cs typeface="Arial" pitchFamily="34" charset="0"/>
                </a:endParaRPr>
              </a:p>
              <a:p>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5053651" y="3920126"/>
                <a:ext cx="1952646" cy="216495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6477000"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sz="2800" b="0" i="0" dirty="0" smtClean="0">
                  <a:latin typeface="Arial" pitchFamily="34" charset="0"/>
                  <a:cs typeface="Arial" pitchFamily="34" charset="0"/>
                </a:endParaRPr>
              </a:p>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e>
                      </m:acc>
                    </m:oMath>
                  </m:oMathPara>
                </a14:m>
                <a:endParaRPr lang="en-US" sz="2800" b="0" dirty="0" smtClean="0">
                  <a:latin typeface="Arial" pitchFamily="34" charset="0"/>
                  <a:cs typeface="Arial" pitchFamily="34" charset="0"/>
                </a:endParaRPr>
              </a:p>
              <a:p>
                <a:endParaRPr lang="en-US" dirty="0">
                  <a:latin typeface="Arial" pitchFamily="34" charset="0"/>
                  <a:cs typeface="Arial" pitchFamily="34" charset="0"/>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6477000" y="3920126"/>
                <a:ext cx="1952646" cy="2164952"/>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14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Implicants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grpSp>
        <p:nvGrpSpPr>
          <p:cNvPr id="128" name="Group 127"/>
          <p:cNvGrpSpPr/>
          <p:nvPr/>
        </p:nvGrpSpPr>
        <p:grpSpPr>
          <a:xfrm>
            <a:off x="1634787" y="2133600"/>
            <a:ext cx="2975313" cy="2912418"/>
            <a:chOff x="1828800" y="2112316"/>
            <a:chExt cx="2975313" cy="2912418"/>
          </a:xfrm>
        </p:grpSpPr>
        <p:sp>
          <p:nvSpPr>
            <p:cNvPr id="129" name="Rounded Rectangle 128"/>
            <p:cNvSpPr/>
            <p:nvPr/>
          </p:nvSpPr>
          <p:spPr>
            <a:xfrm>
              <a:off x="3505200"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4346913"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a:off x="4346913" y="46437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3508713" y="4630197"/>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3508713" y="29718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a:off x="2670513" y="29673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2670513"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828800"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1558587" y="2057398"/>
            <a:ext cx="3127713" cy="3124202"/>
            <a:chOff x="1752600" y="2014833"/>
            <a:chExt cx="3127713" cy="3124202"/>
          </a:xfrm>
        </p:grpSpPr>
        <p:sp>
          <p:nvSpPr>
            <p:cNvPr id="138" name="Rounded Rectangle 137"/>
            <p:cNvSpPr/>
            <p:nvPr/>
          </p:nvSpPr>
          <p:spPr>
            <a:xfrm>
              <a:off x="1752600" y="20148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a:off x="2594313" y="2886666"/>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3432513" y="36912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a:off x="3429000" y="45462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rot="5400000">
              <a:off x="2175212" y="24507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rot="5400000">
              <a:off x="2996596" y="332258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rot="5400000">
              <a:off x="3007481"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rot="5400000">
              <a:off x="3851613"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ounded Rectangle 145"/>
          <p:cNvSpPr/>
          <p:nvPr/>
        </p:nvSpPr>
        <p:spPr>
          <a:xfrm>
            <a:off x="3352800" y="3653131"/>
            <a:ext cx="1295400" cy="1528469"/>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5029200" y="1066800"/>
            <a:ext cx="3397084" cy="584775"/>
          </a:xfrm>
          <a:prstGeom prst="rect">
            <a:avLst/>
          </a:prstGeom>
          <a:noFill/>
        </p:spPr>
        <p:txBody>
          <a:bodyPr wrap="none" rtlCol="0">
            <a:spAutoFit/>
          </a:bodyPr>
          <a:lstStyle/>
          <a:p>
            <a:r>
              <a:rPr lang="en-US" sz="3200" dirty="0" smtClean="0"/>
              <a:t>Size 1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49" name="TextBox 148"/>
              <p:cNvSpPr txBox="1"/>
              <p:nvPr/>
            </p:nvSpPr>
            <p:spPr>
              <a:xfrm>
                <a:off x="5086308" y="1568848"/>
                <a:ext cx="3905292"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a:rPr lang="en-US" sz="2800" b="0" i="0" smtClean="0">
                          <a:latin typeface="Cambria Math"/>
                          <a:cs typeface="Arial" pitchFamily="34" charset="0"/>
                        </a:rPr>
                        <m:t>, </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 </m:t>
                      </m:r>
                      <m:r>
                        <a:rPr lang="en-US" sz="2800" b="0" i="1" smtClean="0">
                          <a:latin typeface="Cambria Math"/>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sz="2800" b="0" dirty="0" smtClean="0">
                  <a:latin typeface="Arial" pitchFamily="34" charset="0"/>
                  <a:cs typeface="Arial" pitchFamily="34" charset="0"/>
                </a:endParaRPr>
              </a:p>
              <a:p>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086308" y="1568848"/>
                <a:ext cx="3905292" cy="2164952"/>
              </a:xfrm>
              <a:prstGeom prst="rect">
                <a:avLst/>
              </a:prstGeom>
              <a:blipFill rotWithShape="1">
                <a:blip r:embed="rId3"/>
                <a:stretch>
                  <a:fillRect/>
                </a:stretch>
              </a:blipFill>
            </p:spPr>
            <p:txBody>
              <a:bodyPr/>
              <a:lstStyle/>
              <a:p>
                <a:r>
                  <a:rPr lang="en-US">
                    <a:noFill/>
                  </a:rPr>
                  <a:t> </a:t>
                </a:r>
              </a:p>
            </p:txBody>
          </p:sp>
        </mc:Fallback>
      </mc:AlternateContent>
      <p:sp>
        <p:nvSpPr>
          <p:cNvPr id="151" name="TextBox 150"/>
          <p:cNvSpPr txBox="1"/>
          <p:nvPr/>
        </p:nvSpPr>
        <p:spPr>
          <a:xfrm>
            <a:off x="5043714" y="3418078"/>
            <a:ext cx="3397084" cy="584775"/>
          </a:xfrm>
          <a:prstGeom prst="rect">
            <a:avLst/>
          </a:prstGeom>
          <a:noFill/>
        </p:spPr>
        <p:txBody>
          <a:bodyPr wrap="none" rtlCol="0">
            <a:spAutoFit/>
          </a:bodyPr>
          <a:lstStyle/>
          <a:p>
            <a:r>
              <a:rPr lang="en-US" sz="3200" dirty="0" smtClean="0"/>
              <a:t>Size 2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52" name="TextBox 151"/>
              <p:cNvSpPr txBox="1"/>
              <p:nvPr/>
            </p:nvSpPr>
            <p:spPr>
              <a:xfrm>
                <a:off x="5053651"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m:t>
                      </m:r>
                    </m:oMath>
                  </m:oMathPara>
                </a14:m>
                <a:endParaRPr lang="en-US" sz="2800" b="0" dirty="0" smtClean="0">
                  <a:latin typeface="Arial" pitchFamily="34" charset="0"/>
                  <a:cs typeface="Arial" pitchFamily="34" charset="0"/>
                </a:endParaRPr>
              </a:p>
              <a:p>
                <a:endParaRPr lang="en-US" dirty="0"/>
              </a:p>
            </p:txBody>
          </p:sp>
        </mc:Choice>
        <mc:Fallback xmlns="">
          <p:sp>
            <p:nvSpPr>
              <p:cNvPr id="152" name="TextBox 151"/>
              <p:cNvSpPr txBox="1">
                <a:spLocks noRot="1" noChangeAspect="1" noMove="1" noResize="1" noEditPoints="1" noAdjustHandles="1" noChangeArrowheads="1" noChangeShapeType="1" noTextEdit="1"/>
              </p:cNvSpPr>
              <p:nvPr/>
            </p:nvSpPr>
            <p:spPr>
              <a:xfrm>
                <a:off x="5053651" y="3920126"/>
                <a:ext cx="1952646" cy="2164952"/>
              </a:xfrm>
              <a:prstGeom prst="rect">
                <a:avLst/>
              </a:prstGeom>
              <a:blipFill rotWithShape="1">
                <a:blip r:embed="rId4"/>
                <a:stretch>
                  <a:fillRect/>
                </a:stretch>
              </a:blipFill>
            </p:spPr>
            <p:txBody>
              <a:bodyPr/>
              <a:lstStyle/>
              <a:p>
                <a:r>
                  <a:rPr lang="en-US">
                    <a:noFill/>
                  </a:rPr>
                  <a:t> </a:t>
                </a:r>
              </a:p>
            </p:txBody>
          </p:sp>
        </mc:Fallback>
      </mc:AlternateContent>
      <p:sp>
        <p:nvSpPr>
          <p:cNvPr id="153" name="TextBox 152"/>
          <p:cNvSpPr txBox="1"/>
          <p:nvPr/>
        </p:nvSpPr>
        <p:spPr>
          <a:xfrm>
            <a:off x="5086308" y="5728903"/>
            <a:ext cx="3397084" cy="584775"/>
          </a:xfrm>
          <a:prstGeom prst="rect">
            <a:avLst/>
          </a:prstGeom>
          <a:noFill/>
        </p:spPr>
        <p:txBody>
          <a:bodyPr wrap="none" rtlCol="0">
            <a:spAutoFit/>
          </a:bodyPr>
          <a:lstStyle/>
          <a:p>
            <a:r>
              <a:rPr lang="en-US" sz="3200" dirty="0" smtClean="0"/>
              <a:t>Size 4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62" name="TextBox 161"/>
              <p:cNvSpPr txBox="1"/>
              <p:nvPr/>
            </p:nvSpPr>
            <p:spPr>
              <a:xfrm>
                <a:off x="6477000"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sz="2800" b="0" i="0" dirty="0" smtClean="0">
                  <a:latin typeface="Arial" pitchFamily="34" charset="0"/>
                  <a:cs typeface="Arial" pitchFamily="34" charset="0"/>
                </a:endParaRPr>
              </a:p>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e>
                      </m:acc>
                    </m:oMath>
                  </m:oMathPara>
                </a14:m>
                <a:endParaRPr lang="en-US" sz="2800" b="0" dirty="0" smtClean="0">
                  <a:latin typeface="Arial" pitchFamily="34" charset="0"/>
                  <a:cs typeface="Arial" pitchFamily="34" charset="0"/>
                </a:endParaRPr>
              </a:p>
              <a:p>
                <a:endParaRPr lang="en-US" dirty="0">
                  <a:latin typeface="Arial" pitchFamily="34" charset="0"/>
                  <a:cs typeface="Arial" pitchFamily="34" charset="0"/>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6477000" y="3920126"/>
                <a:ext cx="1952646" cy="216495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910367" y="6258580"/>
                <a:ext cx="30906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4910367" y="6258580"/>
                <a:ext cx="3090633" cy="523220"/>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50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3"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Implicants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grpSp>
        <p:nvGrpSpPr>
          <p:cNvPr id="128" name="Group 127"/>
          <p:cNvGrpSpPr/>
          <p:nvPr/>
        </p:nvGrpSpPr>
        <p:grpSpPr>
          <a:xfrm>
            <a:off x="1634787" y="2133600"/>
            <a:ext cx="2975313" cy="2912418"/>
            <a:chOff x="1828800" y="2112316"/>
            <a:chExt cx="2975313" cy="2912418"/>
          </a:xfrm>
        </p:grpSpPr>
        <p:sp>
          <p:nvSpPr>
            <p:cNvPr id="129" name="Rounded Rectangle 128"/>
            <p:cNvSpPr/>
            <p:nvPr/>
          </p:nvSpPr>
          <p:spPr>
            <a:xfrm>
              <a:off x="3505200"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4346913"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a:off x="4346913" y="46437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3508713" y="4630197"/>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3508713" y="29718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a:off x="2670513" y="29673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2670513"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828800"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1558587" y="2057398"/>
            <a:ext cx="3127713" cy="3124202"/>
            <a:chOff x="1752600" y="2014833"/>
            <a:chExt cx="3127713" cy="3124202"/>
          </a:xfrm>
        </p:grpSpPr>
        <p:sp>
          <p:nvSpPr>
            <p:cNvPr id="138" name="Rounded Rectangle 137"/>
            <p:cNvSpPr/>
            <p:nvPr/>
          </p:nvSpPr>
          <p:spPr>
            <a:xfrm>
              <a:off x="1752600" y="20148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a:off x="2594313" y="2886666"/>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3432513" y="36912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a:off x="3429000" y="45462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rot="5400000">
              <a:off x="2175212" y="24507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rot="5400000">
              <a:off x="2996596" y="332258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rot="5400000">
              <a:off x="3007481"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rot="5400000">
              <a:off x="3851613"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ounded Rectangle 145"/>
          <p:cNvSpPr/>
          <p:nvPr/>
        </p:nvSpPr>
        <p:spPr>
          <a:xfrm>
            <a:off x="3352800" y="3653131"/>
            <a:ext cx="1295400" cy="1528469"/>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5029200" y="1066800"/>
            <a:ext cx="3397084" cy="584775"/>
          </a:xfrm>
          <a:prstGeom prst="rect">
            <a:avLst/>
          </a:prstGeom>
          <a:noFill/>
        </p:spPr>
        <p:txBody>
          <a:bodyPr wrap="none" rtlCol="0">
            <a:spAutoFit/>
          </a:bodyPr>
          <a:lstStyle/>
          <a:p>
            <a:r>
              <a:rPr lang="en-US" sz="3200" dirty="0" smtClean="0"/>
              <a:t>Size 1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49" name="TextBox 148"/>
              <p:cNvSpPr txBox="1"/>
              <p:nvPr/>
            </p:nvSpPr>
            <p:spPr>
              <a:xfrm>
                <a:off x="5086308" y="1568848"/>
                <a:ext cx="3905292"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a:rPr lang="en-US" sz="2800" b="0" i="0" smtClean="0">
                          <a:latin typeface="Cambria Math"/>
                          <a:cs typeface="Arial" pitchFamily="34" charset="0"/>
                        </a:rPr>
                        <m:t>, </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 </m:t>
                      </m:r>
                      <m:r>
                        <a:rPr lang="en-US" sz="2800" b="0" i="1" smtClean="0">
                          <a:latin typeface="Cambria Math"/>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sz="2800" b="0" dirty="0" smtClean="0">
                  <a:latin typeface="Arial" pitchFamily="34" charset="0"/>
                  <a:cs typeface="Arial" pitchFamily="34" charset="0"/>
                </a:endParaRPr>
              </a:p>
              <a:p>
                <a:endParaRPr lang="en-US"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086308" y="1568848"/>
                <a:ext cx="3905292" cy="2164952"/>
              </a:xfrm>
              <a:prstGeom prst="rect">
                <a:avLst/>
              </a:prstGeom>
              <a:blipFill rotWithShape="1">
                <a:blip r:embed="rId3"/>
                <a:stretch>
                  <a:fillRect/>
                </a:stretch>
              </a:blipFill>
            </p:spPr>
            <p:txBody>
              <a:bodyPr/>
              <a:lstStyle/>
              <a:p>
                <a:r>
                  <a:rPr lang="en-US">
                    <a:noFill/>
                  </a:rPr>
                  <a:t> </a:t>
                </a:r>
              </a:p>
            </p:txBody>
          </p:sp>
        </mc:Fallback>
      </mc:AlternateContent>
      <p:sp>
        <p:nvSpPr>
          <p:cNvPr id="151" name="TextBox 150"/>
          <p:cNvSpPr txBox="1"/>
          <p:nvPr/>
        </p:nvSpPr>
        <p:spPr>
          <a:xfrm>
            <a:off x="5043714" y="3418078"/>
            <a:ext cx="3397084" cy="584775"/>
          </a:xfrm>
          <a:prstGeom prst="rect">
            <a:avLst/>
          </a:prstGeom>
          <a:noFill/>
        </p:spPr>
        <p:txBody>
          <a:bodyPr wrap="none" rtlCol="0">
            <a:spAutoFit/>
          </a:bodyPr>
          <a:lstStyle/>
          <a:p>
            <a:r>
              <a:rPr lang="en-US" sz="3200" dirty="0" smtClean="0"/>
              <a:t>Size 2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52" name="TextBox 151"/>
              <p:cNvSpPr txBox="1"/>
              <p:nvPr/>
            </p:nvSpPr>
            <p:spPr>
              <a:xfrm>
                <a:off x="5053651"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m:t>
                      </m:r>
                    </m:oMath>
                  </m:oMathPara>
                </a14:m>
                <a:endParaRPr lang="en-US" sz="2800" b="0" dirty="0" smtClean="0">
                  <a:latin typeface="Arial" pitchFamily="34" charset="0"/>
                  <a:cs typeface="Arial" pitchFamily="34" charset="0"/>
                </a:endParaRPr>
              </a:p>
              <a:p>
                <a:endParaRPr lang="en-US" dirty="0"/>
              </a:p>
            </p:txBody>
          </p:sp>
        </mc:Choice>
        <mc:Fallback xmlns="">
          <p:sp>
            <p:nvSpPr>
              <p:cNvPr id="152" name="TextBox 151"/>
              <p:cNvSpPr txBox="1">
                <a:spLocks noRot="1" noChangeAspect="1" noMove="1" noResize="1" noEditPoints="1" noAdjustHandles="1" noChangeArrowheads="1" noChangeShapeType="1" noTextEdit="1"/>
              </p:cNvSpPr>
              <p:nvPr/>
            </p:nvSpPr>
            <p:spPr>
              <a:xfrm>
                <a:off x="5053651" y="3920126"/>
                <a:ext cx="1952646" cy="2164952"/>
              </a:xfrm>
              <a:prstGeom prst="rect">
                <a:avLst/>
              </a:prstGeom>
              <a:blipFill rotWithShape="1">
                <a:blip r:embed="rId4"/>
                <a:stretch>
                  <a:fillRect/>
                </a:stretch>
              </a:blipFill>
            </p:spPr>
            <p:txBody>
              <a:bodyPr/>
              <a:lstStyle/>
              <a:p>
                <a:r>
                  <a:rPr lang="en-US">
                    <a:noFill/>
                  </a:rPr>
                  <a:t> </a:t>
                </a:r>
              </a:p>
            </p:txBody>
          </p:sp>
        </mc:Fallback>
      </mc:AlternateContent>
      <p:sp>
        <p:nvSpPr>
          <p:cNvPr id="153" name="TextBox 152"/>
          <p:cNvSpPr txBox="1"/>
          <p:nvPr/>
        </p:nvSpPr>
        <p:spPr>
          <a:xfrm>
            <a:off x="5086308" y="5728903"/>
            <a:ext cx="3397084" cy="584775"/>
          </a:xfrm>
          <a:prstGeom prst="rect">
            <a:avLst/>
          </a:prstGeom>
          <a:noFill/>
        </p:spPr>
        <p:txBody>
          <a:bodyPr wrap="none" rtlCol="0">
            <a:spAutoFit/>
          </a:bodyPr>
          <a:lstStyle/>
          <a:p>
            <a:r>
              <a:rPr lang="en-US" sz="3200" dirty="0" smtClean="0"/>
              <a:t>Size 4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62" name="TextBox 161"/>
              <p:cNvSpPr txBox="1"/>
              <p:nvPr/>
            </p:nvSpPr>
            <p:spPr>
              <a:xfrm>
                <a:off x="6477000"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sz="2800" b="0" i="0" dirty="0" smtClean="0">
                  <a:latin typeface="Arial" pitchFamily="34" charset="0"/>
                  <a:cs typeface="Arial" pitchFamily="34" charset="0"/>
                </a:endParaRPr>
              </a:p>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e>
                      </m:acc>
                    </m:oMath>
                  </m:oMathPara>
                </a14:m>
                <a:endParaRPr lang="en-US" sz="2800" b="0" dirty="0" smtClean="0">
                  <a:latin typeface="Arial" pitchFamily="34" charset="0"/>
                  <a:cs typeface="Arial" pitchFamily="34" charset="0"/>
                </a:endParaRPr>
              </a:p>
              <a:p>
                <a:endParaRPr lang="en-US" dirty="0">
                  <a:latin typeface="Arial" pitchFamily="34" charset="0"/>
                  <a:cs typeface="Arial" pitchFamily="34" charset="0"/>
                </a:endParaRPr>
              </a:p>
            </p:txBody>
          </p:sp>
        </mc:Choice>
        <mc:Fallback xmlns="">
          <p:sp>
            <p:nvSpPr>
              <p:cNvPr id="162" name="TextBox 161"/>
              <p:cNvSpPr txBox="1">
                <a:spLocks noRot="1" noChangeAspect="1" noMove="1" noResize="1" noEditPoints="1" noAdjustHandles="1" noChangeArrowheads="1" noChangeShapeType="1" noTextEdit="1"/>
              </p:cNvSpPr>
              <p:nvPr/>
            </p:nvSpPr>
            <p:spPr>
              <a:xfrm>
                <a:off x="6477000" y="3920126"/>
                <a:ext cx="1952646" cy="2164952"/>
              </a:xfrm>
              <a:prstGeom prst="rect">
                <a:avLst/>
              </a:prstGeom>
              <a:blipFill rotWithShape="1">
                <a:blip r:embed="rId5"/>
                <a:stretch>
                  <a:fillRect/>
                </a:stretch>
              </a:blipFill>
            </p:spPr>
            <p:txBody>
              <a:bodyPr/>
              <a:lstStyle/>
              <a:p>
                <a:r>
                  <a:rPr lang="en-US">
                    <a:noFill/>
                  </a:rPr>
                  <a:t> </a:t>
                </a:r>
              </a:p>
            </p:txBody>
          </p:sp>
        </mc:Fallback>
      </mc:AlternateContent>
      <p:sp>
        <p:nvSpPr>
          <p:cNvPr id="56" name="TextBox 55"/>
          <p:cNvSpPr txBox="1"/>
          <p:nvPr/>
        </p:nvSpPr>
        <p:spPr>
          <a:xfrm>
            <a:off x="859253" y="5562529"/>
            <a:ext cx="4148893" cy="1077218"/>
          </a:xfrm>
          <a:prstGeom prst="rect">
            <a:avLst/>
          </a:prstGeom>
          <a:noFill/>
        </p:spPr>
        <p:txBody>
          <a:bodyPr wrap="none" rtlCol="0">
            <a:spAutoFit/>
          </a:bodyPr>
          <a:lstStyle/>
          <a:p>
            <a:r>
              <a:rPr lang="en-US" sz="3200" dirty="0" smtClean="0"/>
              <a:t>No Size 8 </a:t>
            </a:r>
            <a:r>
              <a:rPr lang="en-US" sz="3200" dirty="0" err="1" smtClean="0"/>
              <a:t>Implicants</a:t>
            </a:r>
            <a:endParaRPr lang="en-US" sz="3200" dirty="0" smtClean="0"/>
          </a:p>
          <a:p>
            <a:r>
              <a:rPr lang="en-US" sz="3200" dirty="0" smtClean="0"/>
              <a:t>No Size 16 </a:t>
            </a:r>
            <a:r>
              <a:rPr lang="en-US" sz="3200" dirty="0" err="1" smtClean="0"/>
              <a:t>Implicants</a:t>
            </a:r>
            <a:endParaRPr lang="en-US" sz="3200" dirty="0" smtClean="0"/>
          </a:p>
        </p:txBody>
      </p:sp>
      <mc:AlternateContent xmlns:mc="http://schemas.openxmlformats.org/markup-compatibility/2006" xmlns:a14="http://schemas.microsoft.com/office/drawing/2010/main">
        <mc:Choice Requires="a14">
          <p:sp>
            <p:nvSpPr>
              <p:cNvPr id="57" name="TextBox 56"/>
              <p:cNvSpPr txBox="1"/>
              <p:nvPr/>
            </p:nvSpPr>
            <p:spPr>
              <a:xfrm>
                <a:off x="4910367" y="6258580"/>
                <a:ext cx="30906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4910367" y="6258580"/>
                <a:ext cx="3090633" cy="523220"/>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714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Prime </a:t>
            </a:r>
            <a:r>
              <a:rPr lang="en-US" dirty="0" err="1" smtClean="0"/>
              <a:t>Implicants</a:t>
            </a:r>
            <a:r>
              <a:rPr lang="en-US" dirty="0" smtClean="0"/>
              <a:t> (PIs)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grpSp>
        <p:nvGrpSpPr>
          <p:cNvPr id="128" name="Group 127"/>
          <p:cNvGrpSpPr/>
          <p:nvPr/>
        </p:nvGrpSpPr>
        <p:grpSpPr>
          <a:xfrm>
            <a:off x="1634787" y="2133600"/>
            <a:ext cx="2975313" cy="2912418"/>
            <a:chOff x="1828800" y="2112316"/>
            <a:chExt cx="2975313" cy="2912418"/>
          </a:xfrm>
        </p:grpSpPr>
        <p:sp>
          <p:nvSpPr>
            <p:cNvPr id="129" name="Rounded Rectangle 128"/>
            <p:cNvSpPr/>
            <p:nvPr/>
          </p:nvSpPr>
          <p:spPr>
            <a:xfrm>
              <a:off x="3505200"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4346913" y="38100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ounded Rectangle 130"/>
            <p:cNvSpPr/>
            <p:nvPr/>
          </p:nvSpPr>
          <p:spPr>
            <a:xfrm>
              <a:off x="4346913" y="46437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3508713" y="4630197"/>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ounded Rectangle 132"/>
            <p:cNvSpPr/>
            <p:nvPr/>
          </p:nvSpPr>
          <p:spPr>
            <a:xfrm>
              <a:off x="3508713" y="2971800"/>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p:cNvSpPr/>
            <p:nvPr/>
          </p:nvSpPr>
          <p:spPr>
            <a:xfrm>
              <a:off x="2670513" y="2967334"/>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p:cNvSpPr/>
            <p:nvPr/>
          </p:nvSpPr>
          <p:spPr>
            <a:xfrm>
              <a:off x="2670513"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135"/>
            <p:cNvSpPr/>
            <p:nvPr/>
          </p:nvSpPr>
          <p:spPr>
            <a:xfrm>
              <a:off x="1828800" y="2112316"/>
              <a:ext cx="457200" cy="381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1558587" y="2057398"/>
            <a:ext cx="3127713" cy="3124202"/>
            <a:chOff x="1752600" y="2014833"/>
            <a:chExt cx="3127713" cy="3124202"/>
          </a:xfrm>
        </p:grpSpPr>
        <p:sp>
          <p:nvSpPr>
            <p:cNvPr id="138" name="Rounded Rectangle 137"/>
            <p:cNvSpPr/>
            <p:nvPr/>
          </p:nvSpPr>
          <p:spPr>
            <a:xfrm>
              <a:off x="1752600" y="20148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p:cNvSpPr/>
            <p:nvPr/>
          </p:nvSpPr>
          <p:spPr>
            <a:xfrm>
              <a:off x="2594313" y="2886666"/>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3432513" y="369123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ounded Rectangle 140"/>
            <p:cNvSpPr/>
            <p:nvPr/>
          </p:nvSpPr>
          <p:spPr>
            <a:xfrm>
              <a:off x="3429000" y="45462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p:cNvSpPr/>
            <p:nvPr/>
          </p:nvSpPr>
          <p:spPr>
            <a:xfrm rot="5400000">
              <a:off x="2175212" y="2450750"/>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142"/>
            <p:cNvSpPr/>
            <p:nvPr/>
          </p:nvSpPr>
          <p:spPr>
            <a:xfrm rot="5400000">
              <a:off x="2996596" y="3322583"/>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ounded Rectangle 143"/>
            <p:cNvSpPr/>
            <p:nvPr/>
          </p:nvSpPr>
          <p:spPr>
            <a:xfrm rot="5400000">
              <a:off x="3007481"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p:cNvSpPr/>
            <p:nvPr/>
          </p:nvSpPr>
          <p:spPr>
            <a:xfrm rot="5400000">
              <a:off x="3851613" y="4127151"/>
              <a:ext cx="1447800" cy="575967"/>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ounded Rectangle 146"/>
          <p:cNvSpPr/>
          <p:nvPr/>
        </p:nvSpPr>
        <p:spPr>
          <a:xfrm>
            <a:off x="3352800" y="3657600"/>
            <a:ext cx="1295400" cy="1524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3352800" y="3657600"/>
            <a:ext cx="1295400" cy="1524000"/>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2400300" y="2895600"/>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1551184" y="2027138"/>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rot="5400000">
            <a:off x="1992573" y="2419512"/>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rot="5400000">
            <a:off x="2812049" y="3284438"/>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5029200" y="1066800"/>
            <a:ext cx="3397084" cy="584775"/>
          </a:xfrm>
          <a:prstGeom prst="rect">
            <a:avLst/>
          </a:prstGeom>
          <a:noFill/>
        </p:spPr>
        <p:txBody>
          <a:bodyPr wrap="none" rtlCol="0">
            <a:spAutoFit/>
          </a:bodyPr>
          <a:lstStyle/>
          <a:p>
            <a:r>
              <a:rPr lang="en-US" sz="3200" dirty="0" smtClean="0"/>
              <a:t>Size 1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79" name="TextBox 178"/>
              <p:cNvSpPr txBox="1"/>
              <p:nvPr/>
            </p:nvSpPr>
            <p:spPr>
              <a:xfrm>
                <a:off x="5086308" y="1568848"/>
                <a:ext cx="3905292"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a:rPr lang="en-US" sz="2800" b="0" i="0" smtClean="0">
                          <a:latin typeface="Cambria Math"/>
                          <a:cs typeface="Arial" pitchFamily="34" charset="0"/>
                        </a:rPr>
                        <m:t>, </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 </m:t>
                      </m:r>
                      <m:r>
                        <a:rPr lang="en-US" sz="2800" b="0" i="1" smtClean="0">
                          <a:latin typeface="Cambria Math"/>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D</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sz="2800" b="0" dirty="0" smtClean="0">
                  <a:latin typeface="Arial" pitchFamily="34" charset="0"/>
                  <a:cs typeface="Arial" pitchFamily="34" charset="0"/>
                </a:endParaRPr>
              </a:p>
              <a:p>
                <a:endParaRPr 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5086308" y="1568848"/>
                <a:ext cx="3905292" cy="2164952"/>
              </a:xfrm>
              <a:prstGeom prst="rect">
                <a:avLst/>
              </a:prstGeom>
              <a:blipFill rotWithShape="1">
                <a:blip r:embed="rId3"/>
                <a:stretch>
                  <a:fillRect/>
                </a:stretch>
              </a:blipFill>
            </p:spPr>
            <p:txBody>
              <a:bodyPr/>
              <a:lstStyle/>
              <a:p>
                <a:r>
                  <a:rPr lang="en-US">
                    <a:noFill/>
                  </a:rPr>
                  <a:t> </a:t>
                </a:r>
              </a:p>
            </p:txBody>
          </p:sp>
        </mc:Fallback>
      </mc:AlternateContent>
      <p:sp>
        <p:nvSpPr>
          <p:cNvPr id="180" name="TextBox 179"/>
          <p:cNvSpPr txBox="1"/>
          <p:nvPr/>
        </p:nvSpPr>
        <p:spPr>
          <a:xfrm>
            <a:off x="5043714" y="3418078"/>
            <a:ext cx="3397084" cy="584775"/>
          </a:xfrm>
          <a:prstGeom prst="rect">
            <a:avLst/>
          </a:prstGeom>
          <a:noFill/>
        </p:spPr>
        <p:txBody>
          <a:bodyPr wrap="none" rtlCol="0">
            <a:spAutoFit/>
          </a:bodyPr>
          <a:lstStyle/>
          <a:p>
            <a:r>
              <a:rPr lang="en-US" sz="3200" dirty="0" smtClean="0"/>
              <a:t>Size 2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81" name="TextBox 180"/>
              <p:cNvSpPr txBox="1"/>
              <p:nvPr/>
            </p:nvSpPr>
            <p:spPr>
              <a:xfrm>
                <a:off x="5053651"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acc>
                        <m:accPr>
                          <m:chr m:val="̅"/>
                          <m:ctrlPr>
                            <a:rPr lang="en-US" sz="2800" b="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1"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m:t>
                      </m:r>
                    </m:oMath>
                  </m:oMathPara>
                </a14:m>
                <a:endParaRPr lang="en-US" sz="2800" b="0" dirty="0" smtClean="0">
                  <a:latin typeface="Arial" pitchFamily="34" charset="0"/>
                  <a:cs typeface="Arial" pitchFamily="34" charset="0"/>
                </a:endParaRPr>
              </a:p>
              <a:p>
                <a:endParaRPr 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5053651" y="3920126"/>
                <a:ext cx="1952646" cy="2164952"/>
              </a:xfrm>
              <a:prstGeom prst="rect">
                <a:avLst/>
              </a:prstGeom>
              <a:blipFill rotWithShape="1">
                <a:blip r:embed="rId4"/>
                <a:stretch>
                  <a:fillRect/>
                </a:stretch>
              </a:blipFill>
            </p:spPr>
            <p:txBody>
              <a:bodyPr/>
              <a:lstStyle/>
              <a:p>
                <a:r>
                  <a:rPr lang="en-US">
                    <a:noFill/>
                  </a:rPr>
                  <a:t> </a:t>
                </a:r>
              </a:p>
            </p:txBody>
          </p:sp>
        </mc:Fallback>
      </mc:AlternateContent>
      <p:sp>
        <p:nvSpPr>
          <p:cNvPr id="182" name="TextBox 181"/>
          <p:cNvSpPr txBox="1"/>
          <p:nvPr/>
        </p:nvSpPr>
        <p:spPr>
          <a:xfrm>
            <a:off x="5086308" y="5728903"/>
            <a:ext cx="3397084" cy="584775"/>
          </a:xfrm>
          <a:prstGeom prst="rect">
            <a:avLst/>
          </a:prstGeom>
          <a:noFill/>
        </p:spPr>
        <p:txBody>
          <a:bodyPr wrap="none" rtlCol="0">
            <a:spAutoFit/>
          </a:bodyPr>
          <a:lstStyle/>
          <a:p>
            <a:r>
              <a:rPr lang="en-US" sz="3200" dirty="0" smtClean="0"/>
              <a:t>Size 4 </a:t>
            </a:r>
            <a:r>
              <a:rPr lang="en-US" sz="3200" dirty="0" err="1" smtClean="0"/>
              <a:t>Implicants</a:t>
            </a:r>
            <a:r>
              <a:rPr lang="en-US" sz="3200" dirty="0" smtClean="0"/>
              <a:t>:</a:t>
            </a:r>
          </a:p>
        </p:txBody>
      </p:sp>
      <mc:AlternateContent xmlns:mc="http://schemas.openxmlformats.org/markup-compatibility/2006" xmlns:a14="http://schemas.microsoft.com/office/drawing/2010/main">
        <mc:Choice Requires="a14">
          <p:sp>
            <p:nvSpPr>
              <p:cNvPr id="183" name="TextBox 182"/>
              <p:cNvSpPr txBox="1"/>
              <p:nvPr/>
            </p:nvSpPr>
            <p:spPr>
              <a:xfrm>
                <a:off x="4910367" y="6258580"/>
                <a:ext cx="30906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4910367" y="6258580"/>
                <a:ext cx="3090633"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p:cNvSpPr txBox="1"/>
              <p:nvPr/>
            </p:nvSpPr>
            <p:spPr>
              <a:xfrm>
                <a:off x="6477000" y="3920126"/>
                <a:ext cx="1952646" cy="2164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sz="2800" b="0" i="0" dirty="0" smtClean="0">
                  <a:latin typeface="Arial" pitchFamily="34" charset="0"/>
                  <a:cs typeface="Arial" pitchFamily="34" charset="0"/>
                </a:endParaRPr>
              </a:p>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acc>
                        <m:accPr>
                          <m:chr m:val="̅"/>
                          <m:ctrlPr>
                            <a:rPr lang="en-US" sz="2800" b="0" i="1" smtClean="0">
                              <a:latin typeface="Cambria Math"/>
                              <a:cs typeface="Arial" pitchFamily="34" charset="0"/>
                            </a:rPr>
                          </m:ctrlPr>
                        </m:accPr>
                        <m:e>
                          <m:r>
                            <m:rPr>
                              <m:nor/>
                            </m:rPr>
                            <a:rPr lang="en-US" sz="2800" b="0" i="0" smtClean="0">
                              <a:latin typeface="Arial" pitchFamily="34" charset="0"/>
                              <a:cs typeface="Arial" pitchFamily="34" charset="0"/>
                            </a:rPr>
                            <m:t>D</m:t>
                          </m:r>
                        </m:e>
                      </m:acc>
                    </m:oMath>
                  </m:oMathPara>
                </a14:m>
                <a:endParaRPr lang="en-US" sz="2800" b="0" dirty="0" smtClean="0">
                  <a:latin typeface="Arial" pitchFamily="34" charset="0"/>
                  <a:cs typeface="Arial" pitchFamily="34" charset="0"/>
                </a:endParaRPr>
              </a:p>
              <a:p>
                <a:endParaRPr lang="en-US" dirty="0">
                  <a:latin typeface="Arial" pitchFamily="34" charset="0"/>
                  <a:cs typeface="Arial" pitchFamily="34" charset="0"/>
                </a:endParaRPr>
              </a:p>
            </p:txBody>
          </p:sp>
        </mc:Choice>
        <mc:Fallback xmlns="">
          <p:sp>
            <p:nvSpPr>
              <p:cNvPr id="184" name="TextBox 183"/>
              <p:cNvSpPr txBox="1">
                <a:spLocks noRot="1" noChangeAspect="1" noMove="1" noResize="1" noEditPoints="1" noAdjustHandles="1" noChangeArrowheads="1" noChangeShapeType="1" noTextEdit="1"/>
              </p:cNvSpPr>
              <p:nvPr/>
            </p:nvSpPr>
            <p:spPr>
              <a:xfrm>
                <a:off x="6477000" y="3920126"/>
                <a:ext cx="1952646" cy="2164952"/>
              </a:xfrm>
              <a:prstGeom prst="rect">
                <a:avLst/>
              </a:prstGeom>
              <a:blipFill rotWithShape="1">
                <a:blip r:embed="rId6"/>
                <a:stretch>
                  <a:fillRect/>
                </a:stretch>
              </a:blipFill>
            </p:spPr>
            <p:txBody>
              <a:bodyPr/>
              <a:lstStyle/>
              <a:p>
                <a:r>
                  <a:rPr lang="en-US">
                    <a:noFill/>
                  </a:rPr>
                  <a:t> </a:t>
                </a:r>
              </a:p>
            </p:txBody>
          </p:sp>
        </mc:Fallback>
      </mc:AlternateContent>
      <p:sp>
        <p:nvSpPr>
          <p:cNvPr id="185" name="TextBox 184"/>
          <p:cNvSpPr txBox="1"/>
          <p:nvPr/>
        </p:nvSpPr>
        <p:spPr>
          <a:xfrm>
            <a:off x="859253" y="5562529"/>
            <a:ext cx="4148893" cy="1077218"/>
          </a:xfrm>
          <a:prstGeom prst="rect">
            <a:avLst/>
          </a:prstGeom>
          <a:noFill/>
        </p:spPr>
        <p:txBody>
          <a:bodyPr wrap="none" rtlCol="0">
            <a:spAutoFit/>
          </a:bodyPr>
          <a:lstStyle/>
          <a:p>
            <a:r>
              <a:rPr lang="en-US" sz="3200" dirty="0" smtClean="0"/>
              <a:t>No Size 8 </a:t>
            </a:r>
            <a:r>
              <a:rPr lang="en-US" sz="3200" dirty="0" err="1" smtClean="0"/>
              <a:t>Implicants</a:t>
            </a:r>
            <a:endParaRPr lang="en-US" sz="3200" dirty="0" smtClean="0"/>
          </a:p>
          <a:p>
            <a:r>
              <a:rPr lang="en-US" sz="3200" dirty="0" smtClean="0"/>
              <a:t>No Size 16 </a:t>
            </a:r>
            <a:r>
              <a:rPr lang="en-US" sz="3200" dirty="0" err="1" smtClean="0"/>
              <a:t>Implicants</a:t>
            </a:r>
            <a:endParaRPr lang="en-US" sz="3200" dirty="0" smtClean="0"/>
          </a:p>
        </p:txBody>
      </p:sp>
      <p:sp>
        <p:nvSpPr>
          <p:cNvPr id="171" name="Rounded Rectangle 170"/>
          <p:cNvSpPr/>
          <p:nvPr/>
        </p:nvSpPr>
        <p:spPr>
          <a:xfrm>
            <a:off x="5791200" y="6291591"/>
            <a:ext cx="1425052" cy="45719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ounded Rectangle 167"/>
          <p:cNvSpPr/>
          <p:nvPr/>
        </p:nvSpPr>
        <p:spPr>
          <a:xfrm>
            <a:off x="5257800" y="3903021"/>
            <a:ext cx="1425052" cy="45719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257800" y="4342078"/>
            <a:ext cx="1425052" cy="45719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6705600" y="3903021"/>
            <a:ext cx="1425052" cy="45719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ounded Rectangle 172"/>
          <p:cNvSpPr/>
          <p:nvPr/>
        </p:nvSpPr>
        <p:spPr>
          <a:xfrm>
            <a:off x="6705600" y="4343402"/>
            <a:ext cx="1425052" cy="457198"/>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551184" y="2839616"/>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87" name="Rectangle 186"/>
          <p:cNvSpPr/>
          <p:nvPr/>
        </p:nvSpPr>
        <p:spPr>
          <a:xfrm>
            <a:off x="3224071" y="2003947"/>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88" name="Rectangle 187"/>
          <p:cNvSpPr/>
          <p:nvPr/>
        </p:nvSpPr>
        <p:spPr>
          <a:xfrm>
            <a:off x="4065784" y="2003947"/>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89" name="Rectangle 188"/>
          <p:cNvSpPr/>
          <p:nvPr/>
        </p:nvSpPr>
        <p:spPr>
          <a:xfrm>
            <a:off x="1547671" y="4519448"/>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90" name="Rectangle 189"/>
          <p:cNvSpPr/>
          <p:nvPr/>
        </p:nvSpPr>
        <p:spPr>
          <a:xfrm>
            <a:off x="2389384" y="4516016"/>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91" name="Rectangle 190"/>
          <p:cNvSpPr/>
          <p:nvPr/>
        </p:nvSpPr>
        <p:spPr>
          <a:xfrm>
            <a:off x="2385871" y="3680347"/>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92" name="Rectangle 191"/>
          <p:cNvSpPr/>
          <p:nvPr/>
        </p:nvSpPr>
        <p:spPr>
          <a:xfrm>
            <a:off x="4065784" y="2842147"/>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sp>
        <p:nvSpPr>
          <p:cNvPr id="193" name="Rectangle 192"/>
          <p:cNvSpPr/>
          <p:nvPr/>
        </p:nvSpPr>
        <p:spPr>
          <a:xfrm>
            <a:off x="1551184" y="3680347"/>
            <a:ext cx="620516" cy="647376"/>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3200" b="1" dirty="0">
                <a:solidFill>
                  <a:srgbClr val="C00000"/>
                </a:solidFill>
                <a:latin typeface="Arial" pitchFamily="34" charset="0"/>
                <a:cs typeface="Arial" pitchFamily="34" charset="0"/>
              </a:rPr>
              <a:t>0</a:t>
            </a:r>
          </a:p>
        </p:txBody>
      </p:sp>
      <p:grpSp>
        <p:nvGrpSpPr>
          <p:cNvPr id="5" name="Group 4"/>
          <p:cNvGrpSpPr/>
          <p:nvPr/>
        </p:nvGrpSpPr>
        <p:grpSpPr>
          <a:xfrm>
            <a:off x="1143001" y="1644484"/>
            <a:ext cx="2246537" cy="1359232"/>
            <a:chOff x="1143001" y="1644484"/>
            <a:chExt cx="2246537" cy="1359232"/>
          </a:xfrm>
        </p:grpSpPr>
        <p:cxnSp>
          <p:nvCxnSpPr>
            <p:cNvPr id="4" name="Straight Connector 3"/>
            <p:cNvCxnSpPr/>
            <p:nvPr/>
          </p:nvCxnSpPr>
          <p:spPr>
            <a:xfrm>
              <a:off x="3052822"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5400000">
              <a:off x="1704554" y="2835358"/>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a:off x="2124134" y="1812842"/>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10800000">
              <a:off x="1143001"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1989557" y="2506529"/>
            <a:ext cx="2246537" cy="1379671"/>
            <a:chOff x="1143001" y="1624045"/>
            <a:chExt cx="2246537" cy="1379671"/>
          </a:xfrm>
        </p:grpSpPr>
        <p:cxnSp>
          <p:nvCxnSpPr>
            <p:cNvPr id="198" name="Straight Connector 197"/>
            <p:cNvCxnSpPr/>
            <p:nvPr/>
          </p:nvCxnSpPr>
          <p:spPr>
            <a:xfrm>
              <a:off x="3052822"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1704554" y="2835358"/>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a:off x="2528386" y="179240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0800000">
              <a:off x="1143001"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1989557" y="1625729"/>
            <a:ext cx="1397421" cy="2260471"/>
            <a:chOff x="1992117" y="1625730"/>
            <a:chExt cx="1397421" cy="2260471"/>
          </a:xfrm>
        </p:grpSpPr>
        <p:cxnSp>
          <p:nvCxnSpPr>
            <p:cNvPr id="208" name="Straight Connector 207"/>
            <p:cNvCxnSpPr/>
            <p:nvPr/>
          </p:nvCxnSpPr>
          <p:spPr>
            <a:xfrm>
              <a:off x="3052822"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5400000">
              <a:off x="2553670" y="371784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a:off x="2539301" y="1794088"/>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0800000">
              <a:off x="1992117" y="3193701"/>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2829989" y="2506529"/>
            <a:ext cx="1406104" cy="1439126"/>
            <a:chOff x="1983434" y="1624045"/>
            <a:chExt cx="1406104" cy="1439126"/>
          </a:xfrm>
        </p:grpSpPr>
        <p:cxnSp>
          <p:nvCxnSpPr>
            <p:cNvPr id="213" name="Straight Connector 212"/>
            <p:cNvCxnSpPr/>
            <p:nvPr/>
          </p:nvCxnSpPr>
          <p:spPr>
            <a:xfrm>
              <a:off x="3052822" y="23196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16200000">
              <a:off x="2528386" y="179240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0800000">
              <a:off x="1983434" y="3063171"/>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2863684" y="3289659"/>
            <a:ext cx="2189967" cy="2300391"/>
            <a:chOff x="1922102" y="1630492"/>
            <a:chExt cx="2189967" cy="2300391"/>
          </a:xfrm>
        </p:grpSpPr>
        <p:cxnSp>
          <p:nvCxnSpPr>
            <p:cNvPr id="222" name="Straight Connector 221"/>
            <p:cNvCxnSpPr/>
            <p:nvPr/>
          </p:nvCxnSpPr>
          <p:spPr>
            <a:xfrm>
              <a:off x="3775353" y="2755967"/>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2852460" y="3762525"/>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16200000">
              <a:off x="3262505" y="1798850"/>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10800000">
              <a:off x="1922102" y="2760433"/>
              <a:ext cx="336716" cy="0"/>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011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0"/>
                                  </p:stCondLst>
                                  <p:childTnLst>
                                    <p:set>
                                      <p:cBhvr>
                                        <p:cTn id="23" dur="1" fill="hold">
                                          <p:stCondLst>
                                            <p:cond delay="0"/>
                                          </p:stCondLst>
                                        </p:cTn>
                                        <p:tgtEl>
                                          <p:spTgt spid="170"/>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2" nodeType="afterEffect">
                                  <p:stCondLst>
                                    <p:cond delay="0"/>
                                  </p:stCondLst>
                                  <p:childTnLst>
                                    <p:set>
                                      <p:cBhvr>
                                        <p:cTn id="29" dur="1" fill="hold">
                                          <p:stCondLst>
                                            <p:cond delay="0"/>
                                          </p:stCondLst>
                                        </p:cTn>
                                        <p:tgtEl>
                                          <p:spTgt spid="191"/>
                                        </p:tgtEl>
                                        <p:attrNameLst>
                                          <p:attrName>style.visibility</p:attrName>
                                        </p:attrNameLst>
                                      </p:cBhvr>
                                      <p:to>
                                        <p:strVal val="visible"/>
                                      </p:to>
                                    </p:set>
                                  </p:childTnLst>
                                </p:cTn>
                              </p:par>
                            </p:childTnLst>
                          </p:cTn>
                        </p:par>
                        <p:par>
                          <p:cTn id="30" fill="hold">
                            <p:stCondLst>
                              <p:cond delay="2000"/>
                            </p:stCondLst>
                            <p:childTnLst>
                              <p:par>
                                <p:cTn id="31" presetID="1" presetClass="exit" presetSubtype="0" fill="hold" grpId="1" nodeType="afterEffect">
                                  <p:stCondLst>
                                    <p:cond delay="0"/>
                                  </p:stCondLst>
                                  <p:childTnLst>
                                    <p:set>
                                      <p:cBhvr>
                                        <p:cTn id="32" dur="1" fill="hold">
                                          <p:stCondLst>
                                            <p:cond delay="0"/>
                                          </p:stCondLst>
                                        </p:cTn>
                                        <p:tgtEl>
                                          <p:spTgt spid="188"/>
                                        </p:tgtEl>
                                        <p:attrNameLst>
                                          <p:attrName>style.visibility</p:attrName>
                                        </p:attrNameLst>
                                      </p:cBhvr>
                                      <p:to>
                                        <p:strVal val="hidden"/>
                                      </p:to>
                                    </p:set>
                                  </p:childTnLst>
                                </p:cTn>
                              </p:par>
                            </p:childTnLst>
                          </p:cTn>
                        </p:par>
                        <p:par>
                          <p:cTn id="33" fill="hold">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189"/>
                                        </p:tgtEl>
                                        <p:attrNameLst>
                                          <p:attrName>style.visibility</p:attrName>
                                        </p:attrNameLst>
                                      </p:cBhvr>
                                      <p:to>
                                        <p:strVal val="hidden"/>
                                      </p:to>
                                    </p:set>
                                  </p:childTnLst>
                                </p:cTn>
                              </p:par>
                            </p:childTnLst>
                          </p:cTn>
                        </p:par>
                        <p:par>
                          <p:cTn id="36" fill="hold">
                            <p:stCondLst>
                              <p:cond delay="2000"/>
                            </p:stCondLst>
                            <p:childTnLst>
                              <p:par>
                                <p:cTn id="37" presetID="1" presetClass="exit" presetSubtype="0" fill="hold" nodeType="after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207"/>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2000"/>
                                  </p:stCondLst>
                                  <p:childTnLst>
                                    <p:set>
                                      <p:cBhvr>
                                        <p:cTn id="44" dur="1" fill="hold">
                                          <p:stCondLst>
                                            <p:cond delay="0"/>
                                          </p:stCondLst>
                                        </p:cTn>
                                        <p:tgtEl>
                                          <p:spTgt spid="107"/>
                                        </p:tgtEl>
                                        <p:attrNameLst>
                                          <p:attrName>style.visibility</p:attrName>
                                        </p:attrNameLst>
                                      </p:cBhvr>
                                      <p:to>
                                        <p:strVal val="visible"/>
                                      </p:to>
                                    </p:set>
                                  </p:childTnLst>
                                </p:cTn>
                              </p:par>
                            </p:childTnLst>
                          </p:cTn>
                        </p:par>
                        <p:par>
                          <p:cTn id="45" fill="hold">
                            <p:stCondLst>
                              <p:cond delay="4000"/>
                            </p:stCondLst>
                            <p:childTnLst>
                              <p:par>
                                <p:cTn id="46" presetID="1" presetClass="entr" presetSubtype="0" fill="hold" grpId="0" nodeType="afterEffect">
                                  <p:stCondLst>
                                    <p:cond delay="0"/>
                                  </p:stCondLst>
                                  <p:childTnLst>
                                    <p:set>
                                      <p:cBhvr>
                                        <p:cTn id="47" dur="1" fill="hold">
                                          <p:stCondLst>
                                            <p:cond delay="0"/>
                                          </p:stCondLst>
                                        </p:cTn>
                                        <p:tgtEl>
                                          <p:spTgt spid="169"/>
                                        </p:tgtEl>
                                        <p:attrNameLst>
                                          <p:attrName>style.visibility</p:attrName>
                                        </p:attrNameLst>
                                      </p:cBhvr>
                                      <p:to>
                                        <p:strVal val="visible"/>
                                      </p:to>
                                    </p:set>
                                  </p:childTnLst>
                                </p:cTn>
                              </p:par>
                            </p:childTnLst>
                          </p:cTn>
                        </p:par>
                        <p:par>
                          <p:cTn id="48" fill="hold">
                            <p:stCondLst>
                              <p:cond delay="4000"/>
                            </p:stCondLst>
                            <p:childTnLst>
                              <p:par>
                                <p:cTn id="49" presetID="1" presetClass="entr" presetSubtype="0" fill="hold" grpId="2" nodeType="afterEffect">
                                  <p:stCondLst>
                                    <p:cond delay="0"/>
                                  </p:stCondLst>
                                  <p:childTnLst>
                                    <p:set>
                                      <p:cBhvr>
                                        <p:cTn id="50" dur="1" fill="hold">
                                          <p:stCondLst>
                                            <p:cond delay="0"/>
                                          </p:stCondLst>
                                        </p:cTn>
                                        <p:tgtEl>
                                          <p:spTgt spid="192"/>
                                        </p:tgtEl>
                                        <p:attrNameLst>
                                          <p:attrName>style.visibility</p:attrName>
                                        </p:attrNameLst>
                                      </p:cBhvr>
                                      <p:to>
                                        <p:strVal val="visible"/>
                                      </p:to>
                                    </p:set>
                                  </p:childTnLst>
                                </p:cTn>
                              </p:par>
                            </p:childTnLst>
                          </p:cTn>
                        </p:par>
                        <p:par>
                          <p:cTn id="51" fill="hold">
                            <p:stCondLst>
                              <p:cond delay="4000"/>
                            </p:stCondLst>
                            <p:childTnLst>
                              <p:par>
                                <p:cTn id="52" presetID="1" presetClass="exit" presetSubtype="0" fill="hold" grpId="2" nodeType="afterEffect">
                                  <p:stCondLst>
                                    <p:cond delay="0"/>
                                  </p:stCondLst>
                                  <p:childTnLst>
                                    <p:set>
                                      <p:cBhvr>
                                        <p:cTn id="53" dur="1" fill="hold">
                                          <p:stCondLst>
                                            <p:cond delay="0"/>
                                          </p:stCondLst>
                                        </p:cTn>
                                        <p:tgtEl>
                                          <p:spTgt spid="190"/>
                                        </p:tgtEl>
                                        <p:attrNameLst>
                                          <p:attrName>style.visibility</p:attrName>
                                        </p:attrNameLst>
                                      </p:cBhvr>
                                      <p:to>
                                        <p:strVal val="hidden"/>
                                      </p:to>
                                    </p:set>
                                  </p:childTnLst>
                                </p:cTn>
                              </p:par>
                            </p:childTnLst>
                          </p:cTn>
                        </p:par>
                        <p:par>
                          <p:cTn id="54" fill="hold">
                            <p:stCondLst>
                              <p:cond delay="4000"/>
                            </p:stCondLst>
                            <p:childTnLst>
                              <p:par>
                                <p:cTn id="55" presetID="1" presetClass="entr" presetSubtype="0" fill="hold" nodeType="afterEffect">
                                  <p:stCondLst>
                                    <p:cond delay="0"/>
                                  </p:stCondLst>
                                  <p:childTnLst>
                                    <p:set>
                                      <p:cBhvr>
                                        <p:cTn id="56" dur="1" fill="hold">
                                          <p:stCondLst>
                                            <p:cond delay="0"/>
                                          </p:stCondLst>
                                        </p:cTn>
                                        <p:tgtEl>
                                          <p:spTgt spid="197"/>
                                        </p:tgtEl>
                                        <p:attrNameLst>
                                          <p:attrName>style.visibility</p:attrName>
                                        </p:attrNameLst>
                                      </p:cBhvr>
                                      <p:to>
                                        <p:strVal val="visible"/>
                                      </p:to>
                                    </p:set>
                                  </p:childTnLst>
                                </p:cTn>
                              </p:par>
                            </p:childTnLst>
                          </p:cTn>
                        </p:par>
                        <p:par>
                          <p:cTn id="57" fill="hold">
                            <p:stCondLst>
                              <p:cond delay="4000"/>
                            </p:stCondLst>
                            <p:childTnLst>
                              <p:par>
                                <p:cTn id="58" presetID="1" presetClass="exit" presetSubtype="0" fill="hold" nodeType="afterEffect">
                                  <p:stCondLst>
                                    <p:cond delay="0"/>
                                  </p:stCondLst>
                                  <p:childTnLst>
                                    <p:set>
                                      <p:cBhvr>
                                        <p:cTn id="59" dur="1" fill="hold">
                                          <p:stCondLst>
                                            <p:cond delay="0"/>
                                          </p:stCondLst>
                                        </p:cTn>
                                        <p:tgtEl>
                                          <p:spTgt spid="207"/>
                                        </p:tgtEl>
                                        <p:attrNameLst>
                                          <p:attrName>style.visibility</p:attrName>
                                        </p:attrNameLst>
                                      </p:cBhvr>
                                      <p:to>
                                        <p:strVal val="hidden"/>
                                      </p:to>
                                    </p:set>
                                  </p:childTnLst>
                                </p:cTn>
                              </p:par>
                            </p:childTnLst>
                          </p:cTn>
                        </p:par>
                        <p:par>
                          <p:cTn id="60" fill="hold">
                            <p:stCondLst>
                              <p:cond delay="4000"/>
                            </p:stCondLst>
                            <p:childTnLst>
                              <p:par>
                                <p:cTn id="61" presetID="1" presetClass="entr" presetSubtype="0" fill="hold" grpId="0" nodeType="afterEffect">
                                  <p:stCondLst>
                                    <p:cond delay="2000"/>
                                  </p:stCondLst>
                                  <p:childTnLst>
                                    <p:set>
                                      <p:cBhvr>
                                        <p:cTn id="62" dur="1" fill="hold">
                                          <p:stCondLst>
                                            <p:cond delay="0"/>
                                          </p:stCondLst>
                                        </p:cTn>
                                        <p:tgtEl>
                                          <p:spTgt spid="173"/>
                                        </p:tgtEl>
                                        <p:attrNameLst>
                                          <p:attrName>style.visibility</p:attrName>
                                        </p:attrNameLst>
                                      </p:cBhvr>
                                      <p:to>
                                        <p:strVal val="visible"/>
                                      </p:to>
                                    </p:set>
                                  </p:childTnLst>
                                </p:cTn>
                              </p:par>
                            </p:childTnLst>
                          </p:cTn>
                        </p:par>
                        <p:par>
                          <p:cTn id="63" fill="hold">
                            <p:stCondLst>
                              <p:cond delay="6000"/>
                            </p:stCondLst>
                            <p:childTnLst>
                              <p:par>
                                <p:cTn id="64" presetID="1" presetClass="entr" presetSubtype="0" fill="hold" grpId="0" nodeType="afterEffect">
                                  <p:stCondLst>
                                    <p:cond delay="0"/>
                                  </p:stCondLst>
                                  <p:childTnLst>
                                    <p:set>
                                      <p:cBhvr>
                                        <p:cTn id="65" dur="1" fill="hold">
                                          <p:stCondLst>
                                            <p:cond delay="0"/>
                                          </p:stCondLst>
                                        </p:cTn>
                                        <p:tgtEl>
                                          <p:spTgt spid="110"/>
                                        </p:tgtEl>
                                        <p:attrNameLst>
                                          <p:attrName>style.visibility</p:attrName>
                                        </p:attrNameLst>
                                      </p:cBhvr>
                                      <p:to>
                                        <p:strVal val="visible"/>
                                      </p:to>
                                    </p:set>
                                  </p:childTnLst>
                                </p:cTn>
                              </p:par>
                            </p:childTnLst>
                          </p:cTn>
                        </p:par>
                        <p:par>
                          <p:cTn id="66" fill="hold">
                            <p:stCondLst>
                              <p:cond delay="6000"/>
                            </p:stCondLst>
                            <p:childTnLst>
                              <p:par>
                                <p:cTn id="67" presetID="1" presetClass="exit" presetSubtype="0" fill="hold" grpId="1" nodeType="afterEffect">
                                  <p:stCondLst>
                                    <p:cond delay="0"/>
                                  </p:stCondLst>
                                  <p:childTnLst>
                                    <p:set>
                                      <p:cBhvr>
                                        <p:cTn id="68" dur="1" fill="hold">
                                          <p:stCondLst>
                                            <p:cond delay="0"/>
                                          </p:stCondLst>
                                        </p:cTn>
                                        <p:tgtEl>
                                          <p:spTgt spid="186"/>
                                        </p:tgtEl>
                                        <p:attrNameLst>
                                          <p:attrName>style.visibility</p:attrName>
                                        </p:attrNameLst>
                                      </p:cBhvr>
                                      <p:to>
                                        <p:strVal val="hidden"/>
                                      </p:to>
                                    </p:set>
                                  </p:childTnLst>
                                </p:cTn>
                              </p:par>
                            </p:childTnLst>
                          </p:cTn>
                        </p:par>
                        <p:par>
                          <p:cTn id="69" fill="hold">
                            <p:stCondLst>
                              <p:cond delay="6000"/>
                            </p:stCondLst>
                            <p:childTnLst>
                              <p:par>
                                <p:cTn id="70" presetID="1" presetClass="exit" presetSubtype="0" fill="hold" nodeType="afterEffect">
                                  <p:stCondLst>
                                    <p:cond delay="0"/>
                                  </p:stCondLst>
                                  <p:childTnLst>
                                    <p:set>
                                      <p:cBhvr>
                                        <p:cTn id="71" dur="1" fill="hold">
                                          <p:stCondLst>
                                            <p:cond delay="0"/>
                                          </p:stCondLst>
                                        </p:cTn>
                                        <p:tgtEl>
                                          <p:spTgt spid="197"/>
                                        </p:tgtEl>
                                        <p:attrNameLst>
                                          <p:attrName>style.visibility</p:attrName>
                                        </p:attrNameLst>
                                      </p:cBhvr>
                                      <p:to>
                                        <p:strVal val="hidden"/>
                                      </p:to>
                                    </p:set>
                                  </p:childTnLst>
                                </p:cTn>
                              </p:par>
                            </p:childTnLst>
                          </p:cTn>
                        </p:par>
                        <p:par>
                          <p:cTn id="72" fill="hold">
                            <p:stCondLst>
                              <p:cond delay="6000"/>
                            </p:stCondLst>
                            <p:childTnLst>
                              <p:par>
                                <p:cTn id="73" presetID="1" presetClass="entr" presetSubtype="0" fill="hold" nodeType="afterEffect">
                                  <p:stCondLst>
                                    <p:cond delay="0"/>
                                  </p:stCondLst>
                                  <p:childTnLst>
                                    <p:set>
                                      <p:cBhvr>
                                        <p:cTn id="74" dur="1" fill="hold">
                                          <p:stCondLst>
                                            <p:cond delay="0"/>
                                          </p:stCondLst>
                                        </p:cTn>
                                        <p:tgtEl>
                                          <p:spTgt spid="212"/>
                                        </p:tgtEl>
                                        <p:attrNameLst>
                                          <p:attrName>style.visibility</p:attrName>
                                        </p:attrNameLst>
                                      </p:cBhvr>
                                      <p:to>
                                        <p:strVal val="visible"/>
                                      </p:to>
                                    </p:set>
                                  </p:childTnLst>
                                </p:cTn>
                              </p:par>
                            </p:childTnLst>
                          </p:cTn>
                        </p:par>
                        <p:par>
                          <p:cTn id="75" fill="hold">
                            <p:stCondLst>
                              <p:cond delay="6000"/>
                            </p:stCondLst>
                            <p:childTnLst>
                              <p:par>
                                <p:cTn id="76" presetID="1" presetClass="entr" presetSubtype="0" fill="hold" grpId="0" nodeType="afterEffect">
                                  <p:stCondLst>
                                    <p:cond delay="2000"/>
                                  </p:stCondLst>
                                  <p:childTnLst>
                                    <p:set>
                                      <p:cBhvr>
                                        <p:cTn id="77" dur="1" fill="hold">
                                          <p:stCondLst>
                                            <p:cond delay="0"/>
                                          </p:stCondLst>
                                        </p:cTn>
                                        <p:tgtEl>
                                          <p:spTgt spid="171"/>
                                        </p:tgtEl>
                                        <p:attrNameLst>
                                          <p:attrName>style.visibility</p:attrName>
                                        </p:attrNameLst>
                                      </p:cBhvr>
                                      <p:to>
                                        <p:strVal val="visible"/>
                                      </p:to>
                                    </p:set>
                                  </p:childTnLst>
                                </p:cTn>
                              </p:par>
                            </p:childTnLst>
                          </p:cTn>
                        </p:par>
                        <p:par>
                          <p:cTn id="78" fill="hold">
                            <p:stCondLst>
                              <p:cond delay="8000"/>
                            </p:stCondLst>
                            <p:childTnLst>
                              <p:par>
                                <p:cTn id="79" presetID="1" presetClass="entr" presetSubtype="0" fill="hold" grpId="0" nodeType="after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childTnLst>
                          </p:cTn>
                        </p:par>
                        <p:par>
                          <p:cTn id="81" fill="hold">
                            <p:stCondLst>
                              <p:cond delay="8000"/>
                            </p:stCondLst>
                            <p:childTnLst>
                              <p:par>
                                <p:cTn id="82" presetID="1" presetClass="entr" presetSubtype="0" fill="hold" grpId="0" nodeType="afterEffect">
                                  <p:stCondLst>
                                    <p:cond delay="0"/>
                                  </p:stCondLst>
                                  <p:childTnLst>
                                    <p:set>
                                      <p:cBhvr>
                                        <p:cTn id="83" dur="1" fill="hold">
                                          <p:stCondLst>
                                            <p:cond delay="0"/>
                                          </p:stCondLst>
                                        </p:cTn>
                                        <p:tgtEl>
                                          <p:spTgt spid="193"/>
                                        </p:tgtEl>
                                        <p:attrNameLst>
                                          <p:attrName>style.visibility</p:attrName>
                                        </p:attrNameLst>
                                      </p:cBhvr>
                                      <p:to>
                                        <p:strVal val="visible"/>
                                      </p:to>
                                    </p:set>
                                  </p:childTnLst>
                                </p:cTn>
                              </p:par>
                            </p:childTnLst>
                          </p:cTn>
                        </p:par>
                        <p:par>
                          <p:cTn id="84" fill="hold">
                            <p:stCondLst>
                              <p:cond delay="8000"/>
                            </p:stCondLst>
                            <p:childTnLst>
                              <p:par>
                                <p:cTn id="85" presetID="1" presetClass="entr" presetSubtype="0" fill="hold" grpId="1" nodeType="afterEffect">
                                  <p:stCondLst>
                                    <p:cond delay="0"/>
                                  </p:stCondLst>
                                  <p:childTnLst>
                                    <p:set>
                                      <p:cBhvr>
                                        <p:cTn id="86" dur="1" fill="hold">
                                          <p:stCondLst>
                                            <p:cond delay="0"/>
                                          </p:stCondLst>
                                        </p:cTn>
                                        <p:tgtEl>
                                          <p:spTgt spid="190"/>
                                        </p:tgtEl>
                                        <p:attrNameLst>
                                          <p:attrName>style.visibility</p:attrName>
                                        </p:attrNameLst>
                                      </p:cBhvr>
                                      <p:to>
                                        <p:strVal val="visible"/>
                                      </p:to>
                                    </p:set>
                                  </p:childTnLst>
                                </p:cTn>
                              </p:par>
                            </p:childTnLst>
                          </p:cTn>
                        </p:par>
                        <p:par>
                          <p:cTn id="87" fill="hold">
                            <p:stCondLst>
                              <p:cond delay="8000"/>
                            </p:stCondLst>
                            <p:childTnLst>
                              <p:par>
                                <p:cTn id="88" presetID="1" presetClass="entr" presetSubtype="0" fill="hold" grpId="2" nodeType="afterEffect">
                                  <p:stCondLst>
                                    <p:cond delay="0"/>
                                  </p:stCondLst>
                                  <p:childTnLst>
                                    <p:set>
                                      <p:cBhvr>
                                        <p:cTn id="89" dur="1" fill="hold">
                                          <p:stCondLst>
                                            <p:cond delay="0"/>
                                          </p:stCondLst>
                                        </p:cTn>
                                        <p:tgtEl>
                                          <p:spTgt spid="189"/>
                                        </p:tgtEl>
                                        <p:attrNameLst>
                                          <p:attrName>style.visibility</p:attrName>
                                        </p:attrNameLst>
                                      </p:cBhvr>
                                      <p:to>
                                        <p:strVal val="visible"/>
                                      </p:to>
                                    </p:set>
                                  </p:childTnLst>
                                </p:cTn>
                              </p:par>
                            </p:childTnLst>
                          </p:cTn>
                        </p:par>
                        <p:par>
                          <p:cTn id="90" fill="hold">
                            <p:stCondLst>
                              <p:cond delay="8000"/>
                            </p:stCondLst>
                            <p:childTnLst>
                              <p:par>
                                <p:cTn id="91" presetID="1" presetClass="entr" presetSubtype="0" fill="hold" grpId="1" nodeType="afterEffect">
                                  <p:stCondLst>
                                    <p:cond delay="0"/>
                                  </p:stCondLst>
                                  <p:childTnLst>
                                    <p:set>
                                      <p:cBhvr>
                                        <p:cTn id="92" dur="1" fill="hold">
                                          <p:stCondLst>
                                            <p:cond delay="0"/>
                                          </p:stCondLst>
                                        </p:cTn>
                                        <p:tgtEl>
                                          <p:spTgt spid="187"/>
                                        </p:tgtEl>
                                        <p:attrNameLst>
                                          <p:attrName>style.visibility</p:attrName>
                                        </p:attrNameLst>
                                      </p:cBhvr>
                                      <p:to>
                                        <p:strVal val="visible"/>
                                      </p:to>
                                    </p:set>
                                  </p:childTnLst>
                                </p:cTn>
                              </p:par>
                            </p:childTnLst>
                          </p:cTn>
                        </p:par>
                        <p:par>
                          <p:cTn id="93" fill="hold">
                            <p:stCondLst>
                              <p:cond delay="8000"/>
                            </p:stCondLst>
                            <p:childTnLst>
                              <p:par>
                                <p:cTn id="94" presetID="1" presetClass="entr" presetSubtype="0" fill="hold" grpId="2" nodeType="afterEffect">
                                  <p:stCondLst>
                                    <p:cond delay="0"/>
                                  </p:stCondLst>
                                  <p:childTnLst>
                                    <p:set>
                                      <p:cBhvr>
                                        <p:cTn id="95" dur="1" fill="hold">
                                          <p:stCondLst>
                                            <p:cond delay="0"/>
                                          </p:stCondLst>
                                        </p:cTn>
                                        <p:tgtEl>
                                          <p:spTgt spid="188"/>
                                        </p:tgtEl>
                                        <p:attrNameLst>
                                          <p:attrName>style.visibility</p:attrName>
                                        </p:attrNameLst>
                                      </p:cBhvr>
                                      <p:to>
                                        <p:strVal val="visible"/>
                                      </p:to>
                                    </p:set>
                                  </p:childTnLst>
                                </p:cTn>
                              </p:par>
                            </p:childTnLst>
                          </p:cTn>
                        </p:par>
                        <p:par>
                          <p:cTn id="96" fill="hold">
                            <p:stCondLst>
                              <p:cond delay="8000"/>
                            </p:stCondLst>
                            <p:childTnLst>
                              <p:par>
                                <p:cTn id="97" presetID="1" presetClass="entr" presetSubtype="0" fill="hold" grpId="1" nodeType="afterEffect">
                                  <p:stCondLst>
                                    <p:cond delay="0"/>
                                  </p:stCondLst>
                                  <p:childTnLst>
                                    <p:set>
                                      <p:cBhvr>
                                        <p:cTn id="98" dur="1" fill="hold">
                                          <p:stCondLst>
                                            <p:cond delay="0"/>
                                          </p:stCondLst>
                                        </p:cTn>
                                        <p:tgtEl>
                                          <p:spTgt spid="192"/>
                                        </p:tgtEl>
                                        <p:attrNameLst>
                                          <p:attrName>style.visibility</p:attrName>
                                        </p:attrNameLst>
                                      </p:cBhvr>
                                      <p:to>
                                        <p:strVal val="visible"/>
                                      </p:to>
                                    </p:set>
                                  </p:childTnLst>
                                </p:cTn>
                              </p:par>
                            </p:childTnLst>
                          </p:cTn>
                        </p:par>
                        <p:par>
                          <p:cTn id="99" fill="hold">
                            <p:stCondLst>
                              <p:cond delay="8000"/>
                            </p:stCondLst>
                            <p:childTnLst>
                              <p:par>
                                <p:cTn id="100" presetID="1" presetClass="exit" presetSubtype="0" fill="hold" nodeType="afterEffect">
                                  <p:stCondLst>
                                    <p:cond delay="0"/>
                                  </p:stCondLst>
                                  <p:childTnLst>
                                    <p:set>
                                      <p:cBhvr>
                                        <p:cTn id="101" dur="1" fill="hold">
                                          <p:stCondLst>
                                            <p:cond delay="0"/>
                                          </p:stCondLst>
                                        </p:cTn>
                                        <p:tgtEl>
                                          <p:spTgt spid="212"/>
                                        </p:tgtEl>
                                        <p:attrNameLst>
                                          <p:attrName>style.visibility</p:attrName>
                                        </p:attrNameLst>
                                      </p:cBhvr>
                                      <p:to>
                                        <p:strVal val="hidden"/>
                                      </p:to>
                                    </p:set>
                                  </p:childTnLst>
                                </p:cTn>
                              </p:par>
                            </p:childTnLst>
                          </p:cTn>
                        </p:par>
                        <p:par>
                          <p:cTn id="102" fill="hold">
                            <p:stCondLst>
                              <p:cond delay="8000"/>
                            </p:stCondLst>
                            <p:childTnLst>
                              <p:par>
                                <p:cTn id="103" presetID="1" presetClass="entr" presetSubtype="0" fill="hold" nodeType="afterEffect">
                                  <p:stCondLst>
                                    <p:cond delay="0"/>
                                  </p:stCondLst>
                                  <p:childTnLst>
                                    <p:set>
                                      <p:cBhvr>
                                        <p:cTn id="104"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7" grpId="0" animBg="1"/>
      <p:bldP spid="108" grpId="0" animBg="1"/>
      <p:bldP spid="109" grpId="0" animBg="1"/>
      <p:bldP spid="110" grpId="0" animBg="1"/>
      <p:bldP spid="171" grpId="0" animBg="1"/>
      <p:bldP spid="168" grpId="0" animBg="1"/>
      <p:bldP spid="169" grpId="0" animBg="1"/>
      <p:bldP spid="170" grpId="0" animBg="1"/>
      <p:bldP spid="173" grpId="0" animBg="1"/>
      <p:bldP spid="186" grpId="0" animBg="1"/>
      <p:bldP spid="186" grpId="1" animBg="1"/>
      <p:bldP spid="187" grpId="0" animBg="1"/>
      <p:bldP spid="187" grpId="1" animBg="1"/>
      <p:bldP spid="188" grpId="0" animBg="1"/>
      <p:bldP spid="188" grpId="1" animBg="1"/>
      <p:bldP spid="188" grpId="2" animBg="1"/>
      <p:bldP spid="189" grpId="0" animBg="1"/>
      <p:bldP spid="189" grpId="1" animBg="1"/>
      <p:bldP spid="189" grpId="2" animBg="1"/>
      <p:bldP spid="190" grpId="0" animBg="1"/>
      <p:bldP spid="190" grpId="1" animBg="1"/>
      <p:bldP spid="190" grpId="2" animBg="1"/>
      <p:bldP spid="191" grpId="2" animBg="1"/>
      <p:bldP spid="192" grpId="1" animBg="1"/>
      <p:bldP spid="192" grpId="2" animBg="1"/>
      <p:bldP spid="1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Prime </a:t>
            </a:r>
            <a:r>
              <a:rPr lang="en-US" dirty="0" err="1" smtClean="0"/>
              <a:t>Implicants</a:t>
            </a:r>
            <a:r>
              <a:rPr lang="en-US" dirty="0" smtClean="0"/>
              <a:t> (PIs)</a:t>
            </a:r>
            <a:endParaRPr lang="en-US" dirty="0"/>
          </a:p>
        </p:txBody>
      </p:sp>
      <p:cxnSp>
        <p:nvCxnSpPr>
          <p:cNvPr id="77" name="Straight Connector 76"/>
          <p:cNvCxnSpPr/>
          <p:nvPr/>
        </p:nvCxnSpPr>
        <p:spPr>
          <a:xfrm flipH="1" flipV="1">
            <a:off x="914400" y="1290934"/>
            <a:ext cx="533400" cy="60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4478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79" name="Rectangle 78"/>
          <p:cNvSpPr/>
          <p:nvPr/>
        </p:nvSpPr>
        <p:spPr>
          <a:xfrm>
            <a:off x="22860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0" name="Rectangle 79"/>
          <p:cNvSpPr/>
          <p:nvPr/>
        </p:nvSpPr>
        <p:spPr>
          <a:xfrm>
            <a:off x="14478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1" name="Rectangle 80"/>
          <p:cNvSpPr/>
          <p:nvPr/>
        </p:nvSpPr>
        <p:spPr>
          <a:xfrm>
            <a:off x="22860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82" name="TextBox 81"/>
          <p:cNvSpPr txBox="1"/>
          <p:nvPr/>
        </p:nvSpPr>
        <p:spPr>
          <a:xfrm>
            <a:off x="1447800" y="1438869"/>
            <a:ext cx="838200" cy="461665"/>
          </a:xfrm>
          <a:prstGeom prst="rect">
            <a:avLst/>
          </a:prstGeom>
          <a:noFill/>
        </p:spPr>
        <p:txBody>
          <a:bodyPr wrap="none" rtlCol="0">
            <a:noAutofit/>
          </a:bodyPr>
          <a:lstStyle/>
          <a:p>
            <a:pPr algn="ctr"/>
            <a:r>
              <a:rPr lang="en-US" sz="2400" dirty="0" smtClean="0"/>
              <a:t>00</a:t>
            </a:r>
            <a:endParaRPr lang="en-US" sz="2400" dirty="0"/>
          </a:p>
        </p:txBody>
      </p:sp>
      <p:sp>
        <p:nvSpPr>
          <p:cNvPr id="83" name="TextBox 82"/>
          <p:cNvSpPr txBox="1"/>
          <p:nvPr/>
        </p:nvSpPr>
        <p:spPr>
          <a:xfrm>
            <a:off x="2286000" y="1438868"/>
            <a:ext cx="838200" cy="461665"/>
          </a:xfrm>
          <a:prstGeom prst="rect">
            <a:avLst/>
          </a:prstGeom>
          <a:noFill/>
        </p:spPr>
        <p:txBody>
          <a:bodyPr wrap="none" rtlCol="0">
            <a:noAutofit/>
          </a:bodyPr>
          <a:lstStyle/>
          <a:p>
            <a:pPr algn="ctr"/>
            <a:r>
              <a:rPr lang="en-US" sz="2400" dirty="0" smtClean="0"/>
              <a:t>01</a:t>
            </a:r>
            <a:endParaRPr lang="en-US" sz="2400" dirty="0"/>
          </a:p>
        </p:txBody>
      </p:sp>
      <p:sp>
        <p:nvSpPr>
          <p:cNvPr id="84" name="TextBox 83"/>
          <p:cNvSpPr txBox="1"/>
          <p:nvPr/>
        </p:nvSpPr>
        <p:spPr>
          <a:xfrm>
            <a:off x="609600" y="2738734"/>
            <a:ext cx="838200" cy="838200"/>
          </a:xfrm>
          <a:prstGeom prst="rect">
            <a:avLst/>
          </a:prstGeom>
          <a:noFill/>
        </p:spPr>
        <p:txBody>
          <a:bodyPr wrap="none" rtlCol="0" anchor="ctr">
            <a:noAutofit/>
          </a:bodyPr>
          <a:lstStyle/>
          <a:p>
            <a:pPr algn="r"/>
            <a:r>
              <a:rPr lang="en-US" sz="2400" dirty="0" smtClean="0"/>
              <a:t>01</a:t>
            </a:r>
            <a:endParaRPr lang="en-US" sz="2400" dirty="0"/>
          </a:p>
        </p:txBody>
      </p:sp>
      <p:sp>
        <p:nvSpPr>
          <p:cNvPr id="85" name="TextBox 84"/>
          <p:cNvSpPr txBox="1"/>
          <p:nvPr/>
        </p:nvSpPr>
        <p:spPr>
          <a:xfrm>
            <a:off x="609600" y="1900533"/>
            <a:ext cx="838200" cy="838200"/>
          </a:xfrm>
          <a:prstGeom prst="rect">
            <a:avLst/>
          </a:prstGeom>
          <a:noFill/>
        </p:spPr>
        <p:txBody>
          <a:bodyPr wrap="none" rtlCol="0" anchor="ctr">
            <a:noAutofit/>
          </a:bodyPr>
          <a:lstStyle/>
          <a:p>
            <a:pPr algn="r"/>
            <a:r>
              <a:rPr lang="en-US" sz="2400" dirty="0" smtClean="0"/>
              <a:t>00</a:t>
            </a:r>
            <a:endParaRPr lang="en-US" sz="2400" dirty="0"/>
          </a:p>
        </p:txBody>
      </p:sp>
      <p:sp>
        <p:nvSpPr>
          <p:cNvPr id="86" name="TextBox 85"/>
          <p:cNvSpPr txBox="1"/>
          <p:nvPr/>
        </p:nvSpPr>
        <p:spPr>
          <a:xfrm>
            <a:off x="609600" y="1438869"/>
            <a:ext cx="569002" cy="461665"/>
          </a:xfrm>
          <a:prstGeom prst="rect">
            <a:avLst/>
          </a:prstGeom>
          <a:noFill/>
        </p:spPr>
        <p:txBody>
          <a:bodyPr wrap="none" rtlCol="0">
            <a:noAutofit/>
          </a:bodyPr>
          <a:lstStyle/>
          <a:p>
            <a:pPr algn="ctr"/>
            <a:r>
              <a:rPr lang="en-US" sz="2400" dirty="0" smtClean="0"/>
              <a:t>AB</a:t>
            </a:r>
            <a:endParaRPr lang="en-US" sz="2400" dirty="0"/>
          </a:p>
        </p:txBody>
      </p:sp>
      <p:sp>
        <p:nvSpPr>
          <p:cNvPr id="87" name="TextBox 86"/>
          <p:cNvSpPr txBox="1"/>
          <p:nvPr/>
        </p:nvSpPr>
        <p:spPr>
          <a:xfrm>
            <a:off x="1107398" y="1219200"/>
            <a:ext cx="569002" cy="461665"/>
          </a:xfrm>
          <a:prstGeom prst="rect">
            <a:avLst/>
          </a:prstGeom>
          <a:noFill/>
        </p:spPr>
        <p:txBody>
          <a:bodyPr wrap="none" rtlCol="0">
            <a:noAutofit/>
          </a:bodyPr>
          <a:lstStyle/>
          <a:p>
            <a:pPr algn="ctr"/>
            <a:r>
              <a:rPr lang="en-US" sz="2400" dirty="0" smtClean="0"/>
              <a:t>CD</a:t>
            </a:r>
            <a:endParaRPr lang="en-US" sz="2400" dirty="0"/>
          </a:p>
        </p:txBody>
      </p:sp>
      <p:sp>
        <p:nvSpPr>
          <p:cNvPr id="88" name="Rectangle 87"/>
          <p:cNvSpPr/>
          <p:nvPr/>
        </p:nvSpPr>
        <p:spPr>
          <a:xfrm>
            <a:off x="31242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89" name="Rectangle 88"/>
          <p:cNvSpPr/>
          <p:nvPr/>
        </p:nvSpPr>
        <p:spPr>
          <a:xfrm>
            <a:off x="3962400" y="19005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0" name="Rectangle 89"/>
          <p:cNvSpPr/>
          <p:nvPr/>
        </p:nvSpPr>
        <p:spPr>
          <a:xfrm>
            <a:off x="31242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91" name="Rectangle 90"/>
          <p:cNvSpPr/>
          <p:nvPr/>
        </p:nvSpPr>
        <p:spPr>
          <a:xfrm>
            <a:off x="3962400" y="27387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2" name="TextBox 91"/>
          <p:cNvSpPr txBox="1"/>
          <p:nvPr/>
        </p:nvSpPr>
        <p:spPr>
          <a:xfrm>
            <a:off x="3124200" y="1438869"/>
            <a:ext cx="838200" cy="461665"/>
          </a:xfrm>
          <a:prstGeom prst="rect">
            <a:avLst/>
          </a:prstGeom>
          <a:noFill/>
        </p:spPr>
        <p:txBody>
          <a:bodyPr wrap="none" rtlCol="0">
            <a:noAutofit/>
          </a:bodyPr>
          <a:lstStyle/>
          <a:p>
            <a:pPr algn="ctr"/>
            <a:r>
              <a:rPr lang="en-US" sz="2400" dirty="0" smtClean="0"/>
              <a:t>11</a:t>
            </a:r>
            <a:endParaRPr lang="en-US" sz="2400" dirty="0"/>
          </a:p>
        </p:txBody>
      </p:sp>
      <p:sp>
        <p:nvSpPr>
          <p:cNvPr id="93" name="TextBox 92"/>
          <p:cNvSpPr txBox="1"/>
          <p:nvPr/>
        </p:nvSpPr>
        <p:spPr>
          <a:xfrm>
            <a:off x="3962400" y="1438868"/>
            <a:ext cx="838200" cy="461665"/>
          </a:xfrm>
          <a:prstGeom prst="rect">
            <a:avLst/>
          </a:prstGeom>
          <a:noFill/>
        </p:spPr>
        <p:txBody>
          <a:bodyPr wrap="none" rtlCol="0">
            <a:noAutofit/>
          </a:bodyPr>
          <a:lstStyle/>
          <a:p>
            <a:pPr algn="ctr"/>
            <a:r>
              <a:rPr lang="en-US" sz="2400" dirty="0" smtClean="0"/>
              <a:t>10</a:t>
            </a:r>
            <a:endParaRPr lang="en-US" sz="2400" dirty="0"/>
          </a:p>
        </p:txBody>
      </p:sp>
      <p:sp>
        <p:nvSpPr>
          <p:cNvPr id="94" name="Rectangle 93"/>
          <p:cNvSpPr/>
          <p:nvPr/>
        </p:nvSpPr>
        <p:spPr>
          <a:xfrm>
            <a:off x="14478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5" name="Rectangle 94"/>
          <p:cNvSpPr/>
          <p:nvPr/>
        </p:nvSpPr>
        <p:spPr>
          <a:xfrm>
            <a:off x="22860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6" name="Rectangle 95"/>
          <p:cNvSpPr/>
          <p:nvPr/>
        </p:nvSpPr>
        <p:spPr>
          <a:xfrm>
            <a:off x="14478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0</a:t>
            </a:r>
            <a:endParaRPr lang="en-US" sz="2400" dirty="0">
              <a:solidFill>
                <a:schemeClr val="tx1"/>
              </a:solidFill>
              <a:latin typeface="Arial" pitchFamily="34" charset="0"/>
              <a:cs typeface="Arial" pitchFamily="34" charset="0"/>
            </a:endParaRPr>
          </a:p>
        </p:txBody>
      </p:sp>
      <p:sp>
        <p:nvSpPr>
          <p:cNvPr id="97" name="Rectangle 96"/>
          <p:cNvSpPr/>
          <p:nvPr/>
        </p:nvSpPr>
        <p:spPr>
          <a:xfrm>
            <a:off x="22860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0</a:t>
            </a:r>
          </a:p>
        </p:txBody>
      </p:sp>
      <p:sp>
        <p:nvSpPr>
          <p:cNvPr id="98" name="TextBox 97"/>
          <p:cNvSpPr txBox="1"/>
          <p:nvPr/>
        </p:nvSpPr>
        <p:spPr>
          <a:xfrm>
            <a:off x="609600" y="4415134"/>
            <a:ext cx="838200" cy="838200"/>
          </a:xfrm>
          <a:prstGeom prst="rect">
            <a:avLst/>
          </a:prstGeom>
          <a:noFill/>
        </p:spPr>
        <p:txBody>
          <a:bodyPr wrap="none" rtlCol="0" anchor="ctr">
            <a:noAutofit/>
          </a:bodyPr>
          <a:lstStyle/>
          <a:p>
            <a:pPr algn="r"/>
            <a:r>
              <a:rPr lang="en-US" sz="2400" dirty="0" smtClean="0"/>
              <a:t>10</a:t>
            </a:r>
            <a:endParaRPr lang="en-US" sz="2400" dirty="0"/>
          </a:p>
        </p:txBody>
      </p:sp>
      <p:sp>
        <p:nvSpPr>
          <p:cNvPr id="99" name="TextBox 98"/>
          <p:cNvSpPr txBox="1"/>
          <p:nvPr/>
        </p:nvSpPr>
        <p:spPr>
          <a:xfrm>
            <a:off x="609600" y="3576933"/>
            <a:ext cx="838200" cy="838200"/>
          </a:xfrm>
          <a:prstGeom prst="rect">
            <a:avLst/>
          </a:prstGeom>
          <a:noFill/>
        </p:spPr>
        <p:txBody>
          <a:bodyPr wrap="none" rtlCol="0" anchor="ctr">
            <a:noAutofit/>
          </a:bodyPr>
          <a:lstStyle/>
          <a:p>
            <a:pPr algn="r"/>
            <a:r>
              <a:rPr lang="en-US" sz="2400" dirty="0" smtClean="0"/>
              <a:t>11</a:t>
            </a:r>
            <a:endParaRPr lang="en-US" sz="2400" dirty="0"/>
          </a:p>
        </p:txBody>
      </p:sp>
      <p:sp>
        <p:nvSpPr>
          <p:cNvPr id="100" name="Rectangle 99"/>
          <p:cNvSpPr/>
          <p:nvPr/>
        </p:nvSpPr>
        <p:spPr>
          <a:xfrm>
            <a:off x="31242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1" name="Rectangle 100"/>
          <p:cNvSpPr/>
          <p:nvPr/>
        </p:nvSpPr>
        <p:spPr>
          <a:xfrm>
            <a:off x="3962400" y="35769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2" name="Rectangle 101"/>
          <p:cNvSpPr/>
          <p:nvPr/>
        </p:nvSpPr>
        <p:spPr>
          <a:xfrm>
            <a:off x="31242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a:solidFill>
                  <a:schemeClr val="tx1"/>
                </a:solidFill>
                <a:latin typeface="Arial" pitchFamily="34" charset="0"/>
                <a:cs typeface="Arial" pitchFamily="34" charset="0"/>
              </a:rPr>
              <a:t>1</a:t>
            </a:r>
          </a:p>
        </p:txBody>
      </p:sp>
      <p:sp>
        <p:nvSpPr>
          <p:cNvPr id="103" name="Rectangle 102"/>
          <p:cNvSpPr/>
          <p:nvPr/>
        </p:nvSpPr>
        <p:spPr>
          <a:xfrm>
            <a:off x="3962400" y="4415134"/>
            <a:ext cx="838200" cy="8382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400" dirty="0" smtClean="0">
                <a:solidFill>
                  <a:schemeClr val="tx1"/>
                </a:solidFill>
                <a:latin typeface="Arial" pitchFamily="34" charset="0"/>
                <a:cs typeface="Arial" pitchFamily="34" charset="0"/>
              </a:rPr>
              <a:t>1</a:t>
            </a:r>
            <a:endParaRPr lang="en-US" sz="2400" dirty="0">
              <a:solidFill>
                <a:schemeClr val="tx1"/>
              </a:solidFill>
              <a:latin typeface="Arial" pitchFamily="34" charset="0"/>
              <a:cs typeface="Arial" pitchFamily="34" charset="0"/>
            </a:endParaRPr>
          </a:p>
        </p:txBody>
      </p:sp>
      <p:sp>
        <p:nvSpPr>
          <p:cNvPr id="147" name="Rounded Rectangle 146"/>
          <p:cNvSpPr/>
          <p:nvPr/>
        </p:nvSpPr>
        <p:spPr>
          <a:xfrm>
            <a:off x="3352800" y="3657600"/>
            <a:ext cx="1295400" cy="15240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3352800" y="3657600"/>
            <a:ext cx="1295400" cy="1524000"/>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p:cNvSpPr/>
          <p:nvPr/>
        </p:nvSpPr>
        <p:spPr>
          <a:xfrm>
            <a:off x="2400300" y="2895600"/>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p:cNvSpPr/>
          <p:nvPr/>
        </p:nvSpPr>
        <p:spPr>
          <a:xfrm>
            <a:off x="1551184" y="2027138"/>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9" name="Rounded Rectangle 108"/>
          <p:cNvSpPr/>
          <p:nvPr/>
        </p:nvSpPr>
        <p:spPr>
          <a:xfrm rot="5400000">
            <a:off x="1992573" y="2419512"/>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rot="5400000">
            <a:off x="2812049" y="3284438"/>
            <a:ext cx="1425052" cy="593923"/>
          </a:xfrm>
          <a:prstGeom prst="roundRect">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5029200" y="1066800"/>
            <a:ext cx="2145139" cy="584775"/>
          </a:xfrm>
          <a:prstGeom prst="rect">
            <a:avLst/>
          </a:prstGeom>
          <a:noFill/>
        </p:spPr>
        <p:txBody>
          <a:bodyPr wrap="none" rtlCol="0">
            <a:spAutoFit/>
          </a:bodyPr>
          <a:lstStyle/>
          <a:p>
            <a:r>
              <a:rPr lang="en-US" sz="3200" dirty="0" smtClean="0"/>
              <a:t>Size 1 PIs:</a:t>
            </a:r>
          </a:p>
        </p:txBody>
      </p:sp>
      <p:sp>
        <p:nvSpPr>
          <p:cNvPr id="179" name="TextBox 178"/>
          <p:cNvSpPr txBox="1"/>
          <p:nvPr/>
        </p:nvSpPr>
        <p:spPr>
          <a:xfrm>
            <a:off x="5086308" y="1568848"/>
            <a:ext cx="2914692" cy="523220"/>
          </a:xfrm>
          <a:prstGeom prst="rect">
            <a:avLst/>
          </a:prstGeom>
          <a:noFill/>
        </p:spPr>
        <p:txBody>
          <a:bodyPr wrap="square" rtlCol="0">
            <a:spAutoFit/>
          </a:bodyPr>
          <a:lstStyle/>
          <a:p>
            <a:pPr algn="ctr"/>
            <a:r>
              <a:rPr lang="en-US" sz="2800" dirty="0" smtClean="0"/>
              <a:t>NONE</a:t>
            </a:r>
            <a:endParaRPr lang="en-US" sz="2800" dirty="0"/>
          </a:p>
        </p:txBody>
      </p:sp>
      <p:sp>
        <p:nvSpPr>
          <p:cNvPr id="180" name="TextBox 179"/>
          <p:cNvSpPr txBox="1"/>
          <p:nvPr/>
        </p:nvSpPr>
        <p:spPr>
          <a:xfrm>
            <a:off x="5043714" y="3418078"/>
            <a:ext cx="2145139" cy="584775"/>
          </a:xfrm>
          <a:prstGeom prst="rect">
            <a:avLst/>
          </a:prstGeom>
          <a:noFill/>
        </p:spPr>
        <p:txBody>
          <a:bodyPr wrap="none" rtlCol="0">
            <a:spAutoFit/>
          </a:bodyPr>
          <a:lstStyle/>
          <a:p>
            <a:r>
              <a:rPr lang="en-US" sz="3200" dirty="0" smtClean="0"/>
              <a:t>Size 2 PIs:</a:t>
            </a:r>
          </a:p>
        </p:txBody>
      </p:sp>
      <mc:AlternateContent xmlns:mc="http://schemas.openxmlformats.org/markup-compatibility/2006" xmlns:a14="http://schemas.microsoft.com/office/drawing/2010/main">
        <mc:Choice Requires="a14">
          <p:sp>
            <p:nvSpPr>
              <p:cNvPr id="181" name="TextBox 180"/>
              <p:cNvSpPr txBox="1"/>
              <p:nvPr/>
            </p:nvSpPr>
            <p:spPr>
              <a:xfrm>
                <a:off x="5053651" y="3920126"/>
                <a:ext cx="1952646" cy="990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B</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m:t>
                      </m:r>
                    </m:oMath>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Para>
                </a14:m>
                <a:endParaRPr 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5053651" y="3920126"/>
                <a:ext cx="1952646" cy="990143"/>
              </a:xfrm>
              <a:prstGeom prst="rect">
                <a:avLst/>
              </a:prstGeom>
              <a:blipFill rotWithShape="1">
                <a:blip r:embed="rId3"/>
                <a:stretch>
                  <a:fillRect/>
                </a:stretch>
              </a:blipFill>
            </p:spPr>
            <p:txBody>
              <a:bodyPr/>
              <a:lstStyle/>
              <a:p>
                <a:r>
                  <a:rPr lang="en-US">
                    <a:noFill/>
                  </a:rPr>
                  <a:t> </a:t>
                </a:r>
              </a:p>
            </p:txBody>
          </p:sp>
        </mc:Fallback>
      </mc:AlternateContent>
      <p:sp>
        <p:nvSpPr>
          <p:cNvPr id="182" name="TextBox 181"/>
          <p:cNvSpPr txBox="1"/>
          <p:nvPr/>
        </p:nvSpPr>
        <p:spPr>
          <a:xfrm>
            <a:off x="5086308" y="5728903"/>
            <a:ext cx="2145139" cy="584775"/>
          </a:xfrm>
          <a:prstGeom prst="rect">
            <a:avLst/>
          </a:prstGeom>
          <a:noFill/>
        </p:spPr>
        <p:txBody>
          <a:bodyPr wrap="none" rtlCol="0">
            <a:spAutoFit/>
          </a:bodyPr>
          <a:lstStyle/>
          <a:p>
            <a:r>
              <a:rPr lang="en-US" sz="3200" dirty="0" smtClean="0"/>
              <a:t>Size 4 PIs:</a:t>
            </a:r>
          </a:p>
        </p:txBody>
      </p:sp>
      <mc:AlternateContent xmlns:mc="http://schemas.openxmlformats.org/markup-compatibility/2006" xmlns:a14="http://schemas.microsoft.com/office/drawing/2010/main">
        <mc:Choice Requires="a14">
          <p:sp>
            <p:nvSpPr>
              <p:cNvPr id="183" name="TextBox 182"/>
              <p:cNvSpPr txBox="1"/>
              <p:nvPr/>
            </p:nvSpPr>
            <p:spPr>
              <a:xfrm>
                <a:off x="4910367" y="6258580"/>
                <a:ext cx="30906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Arial" pitchFamily="34" charset="0"/>
                          <a:cs typeface="Arial" pitchFamily="34" charset="0"/>
                        </a:rPr>
                        <m:t>A</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oMath>
                  </m:oMathPara>
                </a14:m>
                <a:endParaRPr lang="en-US" sz="2800" b="0" dirty="0" smtClean="0">
                  <a:latin typeface="Arial" pitchFamily="34" charset="0"/>
                  <a:cs typeface="Arial" pitchFamily="34" charset="0"/>
                </a:endParaRPr>
              </a:p>
            </p:txBody>
          </p:sp>
        </mc:Choice>
        <mc:Fallback xmlns="">
          <p:sp>
            <p:nvSpPr>
              <p:cNvPr id="183" name="TextBox 182"/>
              <p:cNvSpPr txBox="1">
                <a:spLocks noRot="1" noChangeAspect="1" noMove="1" noResize="1" noEditPoints="1" noAdjustHandles="1" noChangeArrowheads="1" noChangeShapeType="1" noTextEdit="1"/>
              </p:cNvSpPr>
              <p:nvPr/>
            </p:nvSpPr>
            <p:spPr>
              <a:xfrm>
                <a:off x="4910367" y="6258580"/>
                <a:ext cx="3090633"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p:cNvSpPr txBox="1"/>
              <p:nvPr/>
            </p:nvSpPr>
            <p:spPr>
              <a:xfrm>
                <a:off x="6477000" y="3920126"/>
                <a:ext cx="1952646" cy="9743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m:rPr>
                              <m:nor/>
                            </m:rPr>
                            <a:rPr lang="en-US" sz="2800" b="0" i="0" smtClean="0">
                              <a:latin typeface="Arial" pitchFamily="34" charset="0"/>
                              <a:cs typeface="Arial" pitchFamily="34" charset="0"/>
                            </a:rPr>
                            <m:t>A</m:t>
                          </m:r>
                        </m:e>
                      </m:acc>
                      <m:r>
                        <m:rPr>
                          <m:nor/>
                        </m:rPr>
                        <a:rPr lang="en-US" sz="2800" b="0" i="0" smtClean="0">
                          <a:latin typeface="Arial" pitchFamily="34" charset="0"/>
                          <a:cs typeface="Arial" pitchFamily="34" charset="0"/>
                        </a:rPr>
                        <m:t> </m:t>
                      </m:r>
                      <m:acc>
                        <m:accPr>
                          <m:chr m:val="̅"/>
                          <m:ctrlPr>
                            <a:rPr lang="en-US" sz="2800" i="1" smtClean="0">
                              <a:latin typeface="Cambria Math"/>
                            </a:rPr>
                          </m:ctrlPr>
                        </m:accPr>
                        <m:e>
                          <m:r>
                            <m:rPr>
                              <m:nor/>
                            </m:rPr>
                            <a:rPr lang="en-US" sz="2800" b="0" i="0" smtClean="0">
                              <a:latin typeface="Arial" pitchFamily="34" charset="0"/>
                              <a:cs typeface="Arial" pitchFamily="34" charset="0"/>
                            </a:rPr>
                            <m:t>C</m:t>
                          </m:r>
                        </m:e>
                      </m:acc>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r>
                        <m:rPr>
                          <m:nor/>
                        </m:rPr>
                        <a:rPr lang="en-US" sz="2800" b="0" i="0" smtClean="0">
                          <a:latin typeface="Arial" pitchFamily="34" charset="0"/>
                          <a:cs typeface="Arial" pitchFamily="34" charset="0"/>
                        </a:rPr>
                        <m:t>,</m:t>
                      </m:r>
                    </m:oMath>
                    <m:oMath xmlns:m="http://schemas.openxmlformats.org/officeDocument/2006/math">
                      <m:r>
                        <m:rPr>
                          <m:nor/>
                        </m:rPr>
                        <a:rPr lang="en-US" sz="2800" b="0" i="0" smtClean="0">
                          <a:latin typeface="Arial" pitchFamily="34" charset="0"/>
                          <a:cs typeface="Arial" pitchFamily="34" charset="0"/>
                        </a:rPr>
                        <m:t>B</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C</m:t>
                      </m:r>
                      <m:r>
                        <m:rPr>
                          <m:nor/>
                        </m:rPr>
                        <a:rPr lang="en-US" sz="2800" b="0" i="0" smtClean="0">
                          <a:latin typeface="Arial" pitchFamily="34" charset="0"/>
                          <a:cs typeface="Arial" pitchFamily="34" charset="0"/>
                        </a:rPr>
                        <m:t> </m:t>
                      </m:r>
                      <m:r>
                        <m:rPr>
                          <m:nor/>
                        </m:rPr>
                        <a:rPr lang="en-US" sz="2800" b="0" i="0" smtClean="0">
                          <a:latin typeface="Arial" pitchFamily="34" charset="0"/>
                          <a:cs typeface="Arial" pitchFamily="34" charset="0"/>
                        </a:rPr>
                        <m:t>D</m:t>
                      </m:r>
                    </m:oMath>
                  </m:oMathPara>
                </a14:m>
                <a:endParaRPr lang="en-US" dirty="0">
                  <a:latin typeface="Arial" pitchFamily="34" charset="0"/>
                  <a:cs typeface="Arial" pitchFamily="34" charset="0"/>
                </a:endParaRPr>
              </a:p>
            </p:txBody>
          </p:sp>
        </mc:Choice>
        <mc:Fallback xmlns="">
          <p:sp>
            <p:nvSpPr>
              <p:cNvPr id="184" name="TextBox 183"/>
              <p:cNvSpPr txBox="1">
                <a:spLocks noRot="1" noChangeAspect="1" noMove="1" noResize="1" noEditPoints="1" noAdjustHandles="1" noChangeArrowheads="1" noChangeShapeType="1" noTextEdit="1"/>
              </p:cNvSpPr>
              <p:nvPr/>
            </p:nvSpPr>
            <p:spPr>
              <a:xfrm>
                <a:off x="6477000" y="3920126"/>
                <a:ext cx="1952646" cy="974306"/>
              </a:xfrm>
              <a:prstGeom prst="rect">
                <a:avLst/>
              </a:prstGeom>
              <a:blipFill rotWithShape="1">
                <a:blip r:embed="rId5"/>
                <a:stretch>
                  <a:fillRect/>
                </a:stretch>
              </a:blipFill>
            </p:spPr>
            <p:txBody>
              <a:bodyPr/>
              <a:lstStyle/>
              <a:p>
                <a:r>
                  <a:rPr lang="en-US">
                    <a:noFill/>
                  </a:rPr>
                  <a:t> </a:t>
                </a:r>
              </a:p>
            </p:txBody>
          </p:sp>
        </mc:Fallback>
      </mc:AlternateContent>
      <p:sp>
        <p:nvSpPr>
          <p:cNvPr id="185" name="TextBox 184"/>
          <p:cNvSpPr txBox="1"/>
          <p:nvPr/>
        </p:nvSpPr>
        <p:spPr>
          <a:xfrm>
            <a:off x="859253" y="5562529"/>
            <a:ext cx="2896947" cy="1077218"/>
          </a:xfrm>
          <a:prstGeom prst="rect">
            <a:avLst/>
          </a:prstGeom>
          <a:noFill/>
        </p:spPr>
        <p:txBody>
          <a:bodyPr wrap="none" rtlCol="0">
            <a:spAutoFit/>
          </a:bodyPr>
          <a:lstStyle/>
          <a:p>
            <a:r>
              <a:rPr lang="en-US" sz="3200" dirty="0" smtClean="0"/>
              <a:t>No Size 8 PIs</a:t>
            </a:r>
          </a:p>
          <a:p>
            <a:r>
              <a:rPr lang="en-US" sz="3200" dirty="0" smtClean="0"/>
              <a:t>No Size 16 PIs</a:t>
            </a:r>
          </a:p>
        </p:txBody>
      </p:sp>
      <p:sp>
        <p:nvSpPr>
          <p:cNvPr id="45" name="Rounded Rectangle 44"/>
          <p:cNvSpPr/>
          <p:nvPr/>
        </p:nvSpPr>
        <p:spPr>
          <a:xfrm>
            <a:off x="1546748" y="2027137"/>
            <a:ext cx="1425052" cy="593923"/>
          </a:xfrm>
          <a:prstGeom prst="roundRect">
            <a:avLst/>
          </a:prstGeom>
          <a:noFill/>
          <a:ln w="1143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3352800" y="3652837"/>
            <a:ext cx="1295400" cy="1524000"/>
          </a:xfrm>
          <a:prstGeom prst="roundRect">
            <a:avLst/>
          </a:prstGeom>
          <a:noFill/>
          <a:ln w="1143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655480" y="1024859"/>
            <a:ext cx="2914692" cy="523220"/>
          </a:xfrm>
          <a:prstGeom prst="rect">
            <a:avLst/>
          </a:prstGeom>
          <a:noFill/>
        </p:spPr>
        <p:txBody>
          <a:bodyPr wrap="square" rtlCol="0">
            <a:spAutoFit/>
          </a:bodyPr>
          <a:lstStyle/>
          <a:p>
            <a:pPr algn="ctr"/>
            <a:r>
              <a:rPr lang="en-US" sz="2800" b="1" dirty="0" smtClean="0">
                <a:solidFill>
                  <a:srgbClr val="C00000"/>
                </a:solidFill>
              </a:rPr>
              <a:t>ESSENTIAL PIs</a:t>
            </a:r>
            <a:endParaRPr lang="en-US" sz="2800" b="1" dirty="0">
              <a:solidFill>
                <a:srgbClr val="C00000"/>
              </a:solidFill>
            </a:endParaRPr>
          </a:p>
        </p:txBody>
      </p:sp>
      <p:cxnSp>
        <p:nvCxnSpPr>
          <p:cNvPr id="5" name="Straight Arrow Connector 4"/>
          <p:cNvCxnSpPr/>
          <p:nvPr/>
        </p:nvCxnSpPr>
        <p:spPr>
          <a:xfrm flipH="1">
            <a:off x="2133600" y="1438868"/>
            <a:ext cx="152400" cy="565079"/>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51853" y="1478627"/>
            <a:ext cx="239147" cy="2102772"/>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791200" y="6291591"/>
            <a:ext cx="1425052" cy="457198"/>
          </a:xfrm>
          <a:prstGeom prst="roundRect">
            <a:avLst/>
          </a:prstGeom>
          <a:no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5257800" y="3903021"/>
            <a:ext cx="1425052" cy="457198"/>
          </a:xfrm>
          <a:prstGeom prst="roundRect">
            <a:avLst/>
          </a:prstGeom>
          <a:noFill/>
          <a:ln w="762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00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p:bldP spid="60" grpId="0" animBg="1"/>
      <p:bldP spid="61" grpId="0" animBg="1"/>
    </p:bldLst>
  </p:timing>
</p:sld>
</file>

<file path=ppt/theme/theme1.xml><?xml version="1.0" encoding="utf-8"?>
<a:theme xmlns:a="http://schemas.openxmlformats.org/drawingml/2006/main" name="1_352">
  <a:themeElements>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352">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35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35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35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35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35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35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35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35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35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35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35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35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ECE352-Template</Template>
  <TotalTime>17060</TotalTime>
  <Words>1541</Words>
  <Application>Microsoft Office PowerPoint</Application>
  <PresentationFormat>On-screen Show (4:3)</PresentationFormat>
  <Paragraphs>408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1_352</vt:lpstr>
      <vt:lpstr>ECE 352 Digital System Fundamentals</vt:lpstr>
      <vt:lpstr>Topics</vt:lpstr>
      <vt:lpstr>K-Map Terminology</vt:lpstr>
      <vt:lpstr>Example: Implicants</vt:lpstr>
      <vt:lpstr>Example: Implicants</vt:lpstr>
      <vt:lpstr>Example: Implicants</vt:lpstr>
      <vt:lpstr>Example: Implicants</vt:lpstr>
      <vt:lpstr>Example: Prime Implicants (PIs)</vt:lpstr>
      <vt:lpstr>Example: Prime Implicants (PIs)</vt:lpstr>
      <vt:lpstr>General K-Map Solution Process</vt:lpstr>
      <vt:lpstr>Example Solution Process</vt:lpstr>
      <vt:lpstr>Topics</vt:lpstr>
      <vt:lpstr>K-Maps and Product-of-Sums</vt:lpstr>
      <vt:lpstr>PoS Simplification – Method 1</vt:lpstr>
      <vt:lpstr>PoS Simplification – Method 2</vt:lpstr>
      <vt:lpstr>ECE 352 Digital System Fundamentals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352 Digital System Fundamentals</dc:title>
  <dc:creator>Administrator</dc:creator>
  <cp:lastModifiedBy>Michael Morrow</cp:lastModifiedBy>
  <cp:revision>309</cp:revision>
  <dcterms:modified xsi:type="dcterms:W3CDTF">2014-08-29T14:18:26Z</dcterms:modified>
</cp:coreProperties>
</file>