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0" r:id="rId1"/>
  </p:sldMasterIdLst>
  <p:notesMasterIdLst>
    <p:notesMasterId r:id="rId23"/>
  </p:notesMasterIdLst>
  <p:sldIdLst>
    <p:sldId id="256" r:id="rId2"/>
    <p:sldId id="296" r:id="rId3"/>
    <p:sldId id="304" r:id="rId4"/>
    <p:sldId id="302" r:id="rId5"/>
    <p:sldId id="282" r:id="rId6"/>
    <p:sldId id="289" r:id="rId7"/>
    <p:sldId id="290" r:id="rId8"/>
    <p:sldId id="276" r:id="rId9"/>
    <p:sldId id="300" r:id="rId10"/>
    <p:sldId id="307" r:id="rId11"/>
    <p:sldId id="279" r:id="rId12"/>
    <p:sldId id="281" r:id="rId13"/>
    <p:sldId id="287" r:id="rId14"/>
    <p:sldId id="293" r:id="rId15"/>
    <p:sldId id="308" r:id="rId16"/>
    <p:sldId id="294" r:id="rId17"/>
    <p:sldId id="310" r:id="rId18"/>
    <p:sldId id="311" r:id="rId19"/>
    <p:sldId id="309" r:id="rId20"/>
    <p:sldId id="288" r:id="rId21"/>
    <p:sldId id="29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wn LUN" initials="DL" lastIdx="1" clrIdx="0">
    <p:extLst>
      <p:ext uri="{19B8F6BF-5375-455C-9EA6-DF929625EA0E}">
        <p15:presenceInfo xmlns:p15="http://schemas.microsoft.com/office/powerpoint/2012/main" userId="cf34a60de4ad48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1B02"/>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85250" autoAdjust="0"/>
  </p:normalViewPr>
  <p:slideViewPr>
    <p:cSldViewPr snapToGrid="0">
      <p:cViewPr varScale="1">
        <p:scale>
          <a:sx n="73" d="100"/>
          <a:sy n="73" d="100"/>
        </p:scale>
        <p:origin x="107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AC8076-EFC5-4AC0-A691-BB0AA8836ADB}" type="doc">
      <dgm:prSet loTypeId="urn:microsoft.com/office/officeart/2005/8/layout/chevron1" loCatId="process" qsTypeId="urn:microsoft.com/office/officeart/2005/8/quickstyle/simple5" qsCatId="simple" csTypeId="urn:microsoft.com/office/officeart/2005/8/colors/accent1_4" csCatId="accent1" phldr="1"/>
      <dgm:spPr/>
    </dgm:pt>
    <dgm:pt modelId="{6203962F-2F21-4DFE-B29F-6452EF8F87D0}">
      <dgm:prSet phldrT="[Text]" custT="1"/>
      <dgm:spPr/>
      <dgm:t>
        <a:bodyPr/>
        <a:lstStyle/>
        <a:p>
          <a:endParaRPr lang="en-SG" sz="1200" dirty="0">
            <a:solidFill>
              <a:schemeClr val="tx1"/>
            </a:solidFill>
          </a:endParaRPr>
        </a:p>
      </dgm:t>
    </dgm:pt>
    <dgm:pt modelId="{2266E903-085A-4A14-97ED-38D32218A02F}" type="parTrans" cxnId="{70AC67F4-38FB-4942-8053-750CB55A07BF}">
      <dgm:prSet/>
      <dgm:spPr/>
      <dgm:t>
        <a:bodyPr/>
        <a:lstStyle/>
        <a:p>
          <a:endParaRPr lang="en-SG"/>
        </a:p>
      </dgm:t>
    </dgm:pt>
    <dgm:pt modelId="{5E3CCAED-9701-4892-9334-F598251D538D}" type="sibTrans" cxnId="{70AC67F4-38FB-4942-8053-750CB55A07BF}">
      <dgm:prSet/>
      <dgm:spPr/>
      <dgm:t>
        <a:bodyPr/>
        <a:lstStyle/>
        <a:p>
          <a:endParaRPr lang="en-SG"/>
        </a:p>
      </dgm:t>
    </dgm:pt>
    <dgm:pt modelId="{D20DFA0A-062F-45AF-8B41-98BC803E4DF1}">
      <dgm:prSet phldrT="[Text]" custT="1"/>
      <dgm:spPr/>
      <dgm:t>
        <a:bodyPr/>
        <a:lstStyle/>
        <a:p>
          <a:endParaRPr lang="en-SG" sz="1200" dirty="0">
            <a:solidFill>
              <a:schemeClr val="tx1"/>
            </a:solidFill>
          </a:endParaRPr>
        </a:p>
      </dgm:t>
    </dgm:pt>
    <dgm:pt modelId="{089F60C8-2EE2-4FBF-8250-3C6C382E5298}" type="parTrans" cxnId="{B1BB3691-A9F1-4668-95E8-A058FCF3081A}">
      <dgm:prSet/>
      <dgm:spPr/>
      <dgm:t>
        <a:bodyPr/>
        <a:lstStyle/>
        <a:p>
          <a:endParaRPr lang="en-SG"/>
        </a:p>
      </dgm:t>
    </dgm:pt>
    <dgm:pt modelId="{D9A1AAE0-054F-4619-A2EB-0327FE588FBC}" type="sibTrans" cxnId="{B1BB3691-A9F1-4668-95E8-A058FCF3081A}">
      <dgm:prSet/>
      <dgm:spPr/>
      <dgm:t>
        <a:bodyPr/>
        <a:lstStyle/>
        <a:p>
          <a:endParaRPr lang="en-SG"/>
        </a:p>
      </dgm:t>
    </dgm:pt>
    <dgm:pt modelId="{3987DD26-6319-4714-AD14-BCAA8421C1ED}">
      <dgm:prSet custT="1"/>
      <dgm:spPr/>
      <dgm:t>
        <a:bodyPr/>
        <a:lstStyle/>
        <a:p>
          <a:endParaRPr lang="en-SG" sz="600" dirty="0">
            <a:solidFill>
              <a:schemeClr val="tx1"/>
            </a:solidFill>
          </a:endParaRPr>
        </a:p>
      </dgm:t>
    </dgm:pt>
    <dgm:pt modelId="{433A19EB-78CC-4A74-AB00-3AC210E969D0}" type="parTrans" cxnId="{31B0AF99-28FB-4C51-8679-91CB0A38F9A1}">
      <dgm:prSet/>
      <dgm:spPr/>
      <dgm:t>
        <a:bodyPr/>
        <a:lstStyle/>
        <a:p>
          <a:endParaRPr lang="en-SG"/>
        </a:p>
      </dgm:t>
    </dgm:pt>
    <dgm:pt modelId="{E2A036B1-BA70-4A18-B324-E6D3C7D206E8}" type="sibTrans" cxnId="{31B0AF99-28FB-4C51-8679-91CB0A38F9A1}">
      <dgm:prSet/>
      <dgm:spPr/>
      <dgm:t>
        <a:bodyPr/>
        <a:lstStyle/>
        <a:p>
          <a:endParaRPr lang="en-SG"/>
        </a:p>
      </dgm:t>
    </dgm:pt>
    <dgm:pt modelId="{9C609B60-0AD9-4C4E-88E5-413475C9ED21}">
      <dgm:prSet custT="1"/>
      <dgm:spPr/>
      <dgm:t>
        <a:bodyPr/>
        <a:lstStyle/>
        <a:p>
          <a:endParaRPr lang="en-SG" sz="600" dirty="0">
            <a:solidFill>
              <a:schemeClr val="tx1"/>
            </a:solidFill>
          </a:endParaRPr>
        </a:p>
      </dgm:t>
    </dgm:pt>
    <dgm:pt modelId="{AD38A485-5C1F-4254-9A75-91B813CDABCC}" type="parTrans" cxnId="{98CA53A3-02F3-4D1B-AB18-CB003094D2AC}">
      <dgm:prSet/>
      <dgm:spPr/>
      <dgm:t>
        <a:bodyPr/>
        <a:lstStyle/>
        <a:p>
          <a:endParaRPr lang="en-SG"/>
        </a:p>
      </dgm:t>
    </dgm:pt>
    <dgm:pt modelId="{0CFE4C27-B1EE-4FEE-AFCD-997ED84303ED}" type="sibTrans" cxnId="{98CA53A3-02F3-4D1B-AB18-CB003094D2AC}">
      <dgm:prSet/>
      <dgm:spPr/>
      <dgm:t>
        <a:bodyPr/>
        <a:lstStyle/>
        <a:p>
          <a:endParaRPr lang="en-SG"/>
        </a:p>
      </dgm:t>
    </dgm:pt>
    <dgm:pt modelId="{F84F1F85-D03D-4026-8710-D42B279319AC}">
      <dgm:prSet custT="1"/>
      <dgm:spPr/>
      <dgm:t>
        <a:bodyPr/>
        <a:lstStyle/>
        <a:p>
          <a:endParaRPr lang="en-SG" sz="600" dirty="0">
            <a:solidFill>
              <a:schemeClr val="tx1"/>
            </a:solidFill>
          </a:endParaRPr>
        </a:p>
      </dgm:t>
    </dgm:pt>
    <dgm:pt modelId="{0A177812-A9ED-4DAB-8BAD-9451BC073FE4}" type="parTrans" cxnId="{A472A250-211D-4CEC-939F-BDE7D2B367F1}">
      <dgm:prSet/>
      <dgm:spPr/>
      <dgm:t>
        <a:bodyPr/>
        <a:lstStyle/>
        <a:p>
          <a:endParaRPr lang="en-SG"/>
        </a:p>
      </dgm:t>
    </dgm:pt>
    <dgm:pt modelId="{D17012D8-D79B-438A-9618-29AB674C0465}" type="sibTrans" cxnId="{A472A250-211D-4CEC-939F-BDE7D2B367F1}">
      <dgm:prSet/>
      <dgm:spPr/>
      <dgm:t>
        <a:bodyPr/>
        <a:lstStyle/>
        <a:p>
          <a:endParaRPr lang="en-SG"/>
        </a:p>
      </dgm:t>
    </dgm:pt>
    <dgm:pt modelId="{A172B832-C67E-4BCB-AE91-FA2FF2ACB0D9}">
      <dgm:prSet phldrT="[Text]" custT="1"/>
      <dgm:spPr/>
      <dgm:t>
        <a:bodyPr/>
        <a:lstStyle/>
        <a:p>
          <a:pPr algn="ctr"/>
          <a:endParaRPr lang="en-SG" sz="1100" dirty="0">
            <a:solidFill>
              <a:schemeClr val="tx1"/>
            </a:solidFill>
          </a:endParaRPr>
        </a:p>
      </dgm:t>
    </dgm:pt>
    <dgm:pt modelId="{35604A4C-67CE-49CD-8177-B76E46CB5556}" type="sibTrans" cxnId="{B5CA12F1-2B8C-4C79-B2CE-57CE0002A261}">
      <dgm:prSet/>
      <dgm:spPr/>
      <dgm:t>
        <a:bodyPr/>
        <a:lstStyle/>
        <a:p>
          <a:endParaRPr lang="en-SG"/>
        </a:p>
      </dgm:t>
    </dgm:pt>
    <dgm:pt modelId="{A13BC01D-72C1-468F-80B7-2B863A36A310}" type="parTrans" cxnId="{B5CA12F1-2B8C-4C79-B2CE-57CE0002A261}">
      <dgm:prSet/>
      <dgm:spPr/>
      <dgm:t>
        <a:bodyPr/>
        <a:lstStyle/>
        <a:p>
          <a:endParaRPr lang="en-SG"/>
        </a:p>
      </dgm:t>
    </dgm:pt>
    <dgm:pt modelId="{EBC475F8-97DF-40AA-A1F3-5A2BECC39D91}" type="pres">
      <dgm:prSet presAssocID="{E7AC8076-EFC5-4AC0-A691-BB0AA8836ADB}" presName="Name0" presStyleCnt="0">
        <dgm:presLayoutVars>
          <dgm:dir/>
          <dgm:animLvl val="lvl"/>
          <dgm:resizeHandles val="exact"/>
        </dgm:presLayoutVars>
      </dgm:prSet>
      <dgm:spPr/>
    </dgm:pt>
    <dgm:pt modelId="{F25118B3-08EC-43AD-8343-D181089B0AE2}" type="pres">
      <dgm:prSet presAssocID="{A172B832-C67E-4BCB-AE91-FA2FF2ACB0D9}" presName="parTxOnly" presStyleLbl="node1" presStyleIdx="0" presStyleCnt="6" custScaleX="100752">
        <dgm:presLayoutVars>
          <dgm:chMax val="0"/>
          <dgm:chPref val="0"/>
          <dgm:bulletEnabled val="1"/>
        </dgm:presLayoutVars>
      </dgm:prSet>
      <dgm:spPr/>
    </dgm:pt>
    <dgm:pt modelId="{FD1EACAA-792D-4F11-A77D-6AF053D18B8C}" type="pres">
      <dgm:prSet presAssocID="{35604A4C-67CE-49CD-8177-B76E46CB5556}" presName="parTxOnlySpace" presStyleCnt="0"/>
      <dgm:spPr/>
    </dgm:pt>
    <dgm:pt modelId="{21D8C3DE-1EDB-4770-89E3-3B26665C40F7}" type="pres">
      <dgm:prSet presAssocID="{6203962F-2F21-4DFE-B29F-6452EF8F87D0}" presName="parTxOnly" presStyleLbl="node1" presStyleIdx="1" presStyleCnt="6">
        <dgm:presLayoutVars>
          <dgm:chMax val="0"/>
          <dgm:chPref val="0"/>
          <dgm:bulletEnabled val="1"/>
        </dgm:presLayoutVars>
      </dgm:prSet>
      <dgm:spPr/>
    </dgm:pt>
    <dgm:pt modelId="{366E847A-D8A9-4493-9E25-FE6E195F80A8}" type="pres">
      <dgm:prSet presAssocID="{5E3CCAED-9701-4892-9334-F598251D538D}" presName="parTxOnlySpace" presStyleCnt="0"/>
      <dgm:spPr/>
    </dgm:pt>
    <dgm:pt modelId="{5DA13D3D-F015-400F-BAD6-D7168953A3AA}" type="pres">
      <dgm:prSet presAssocID="{D20DFA0A-062F-45AF-8B41-98BC803E4DF1}" presName="parTxOnly" presStyleLbl="node1" presStyleIdx="2" presStyleCnt="6">
        <dgm:presLayoutVars>
          <dgm:chMax val="0"/>
          <dgm:chPref val="0"/>
          <dgm:bulletEnabled val="1"/>
        </dgm:presLayoutVars>
      </dgm:prSet>
      <dgm:spPr/>
    </dgm:pt>
    <dgm:pt modelId="{7EF0AA3A-D68D-4F28-9C64-8CCF0D3CBA63}" type="pres">
      <dgm:prSet presAssocID="{D9A1AAE0-054F-4619-A2EB-0327FE588FBC}" presName="parTxOnlySpace" presStyleCnt="0"/>
      <dgm:spPr/>
    </dgm:pt>
    <dgm:pt modelId="{930A8FE7-1664-469D-83DD-70B9D288BFA8}" type="pres">
      <dgm:prSet presAssocID="{3987DD26-6319-4714-AD14-BCAA8421C1ED}" presName="parTxOnly" presStyleLbl="node1" presStyleIdx="3" presStyleCnt="6">
        <dgm:presLayoutVars>
          <dgm:chMax val="0"/>
          <dgm:chPref val="0"/>
          <dgm:bulletEnabled val="1"/>
        </dgm:presLayoutVars>
      </dgm:prSet>
      <dgm:spPr/>
    </dgm:pt>
    <dgm:pt modelId="{55259433-9806-4FE8-AA5C-FF01B29C1A1E}" type="pres">
      <dgm:prSet presAssocID="{E2A036B1-BA70-4A18-B324-E6D3C7D206E8}" presName="parTxOnlySpace" presStyleCnt="0"/>
      <dgm:spPr/>
    </dgm:pt>
    <dgm:pt modelId="{DA41367E-38FD-4FB1-B0CD-46A906B95188}" type="pres">
      <dgm:prSet presAssocID="{9C609B60-0AD9-4C4E-88E5-413475C9ED21}" presName="parTxOnly" presStyleLbl="node1" presStyleIdx="4" presStyleCnt="6">
        <dgm:presLayoutVars>
          <dgm:chMax val="0"/>
          <dgm:chPref val="0"/>
          <dgm:bulletEnabled val="1"/>
        </dgm:presLayoutVars>
      </dgm:prSet>
      <dgm:spPr/>
    </dgm:pt>
    <dgm:pt modelId="{FADC4A50-C3D1-45AB-8241-D1308404C6EA}" type="pres">
      <dgm:prSet presAssocID="{0CFE4C27-B1EE-4FEE-AFCD-997ED84303ED}" presName="parTxOnlySpace" presStyleCnt="0"/>
      <dgm:spPr/>
    </dgm:pt>
    <dgm:pt modelId="{5BD2100C-6C6E-4293-9AE9-6233711E492D}" type="pres">
      <dgm:prSet presAssocID="{F84F1F85-D03D-4026-8710-D42B279319AC}" presName="parTxOnly" presStyleLbl="node1" presStyleIdx="5" presStyleCnt="6">
        <dgm:presLayoutVars>
          <dgm:chMax val="0"/>
          <dgm:chPref val="0"/>
          <dgm:bulletEnabled val="1"/>
        </dgm:presLayoutVars>
      </dgm:prSet>
      <dgm:spPr/>
    </dgm:pt>
  </dgm:ptLst>
  <dgm:cxnLst>
    <dgm:cxn modelId="{1D8D6007-3448-4343-96D8-91EDECE0FC58}" type="presOf" srcId="{6203962F-2F21-4DFE-B29F-6452EF8F87D0}" destId="{21D8C3DE-1EDB-4770-89E3-3B26665C40F7}" srcOrd="0" destOrd="0" presId="urn:microsoft.com/office/officeart/2005/8/layout/chevron1"/>
    <dgm:cxn modelId="{4D75DE0F-23C5-4A15-96A6-F2706C2D364C}" type="presOf" srcId="{D20DFA0A-062F-45AF-8B41-98BC803E4DF1}" destId="{5DA13D3D-F015-400F-BAD6-D7168953A3AA}" srcOrd="0" destOrd="0" presId="urn:microsoft.com/office/officeart/2005/8/layout/chevron1"/>
    <dgm:cxn modelId="{E664A91B-34B3-4478-AD03-25FB92B54170}" type="presOf" srcId="{9C609B60-0AD9-4C4E-88E5-413475C9ED21}" destId="{DA41367E-38FD-4FB1-B0CD-46A906B95188}" srcOrd="0" destOrd="0" presId="urn:microsoft.com/office/officeart/2005/8/layout/chevron1"/>
    <dgm:cxn modelId="{9E98D838-D695-4932-86BB-2CFCA09B0BF9}" type="presOf" srcId="{E7AC8076-EFC5-4AC0-A691-BB0AA8836ADB}" destId="{EBC475F8-97DF-40AA-A1F3-5A2BECC39D91}" srcOrd="0" destOrd="0" presId="urn:microsoft.com/office/officeart/2005/8/layout/chevron1"/>
    <dgm:cxn modelId="{6390B540-F620-4725-BA9D-8BC3F6F893AE}" type="presOf" srcId="{F84F1F85-D03D-4026-8710-D42B279319AC}" destId="{5BD2100C-6C6E-4293-9AE9-6233711E492D}" srcOrd="0" destOrd="0" presId="urn:microsoft.com/office/officeart/2005/8/layout/chevron1"/>
    <dgm:cxn modelId="{A472A250-211D-4CEC-939F-BDE7D2B367F1}" srcId="{E7AC8076-EFC5-4AC0-A691-BB0AA8836ADB}" destId="{F84F1F85-D03D-4026-8710-D42B279319AC}" srcOrd="5" destOrd="0" parTransId="{0A177812-A9ED-4DAB-8BAD-9451BC073FE4}" sibTransId="{D17012D8-D79B-438A-9618-29AB674C0465}"/>
    <dgm:cxn modelId="{686B4659-AA86-4C71-9983-1A25FAE177D6}" type="presOf" srcId="{3987DD26-6319-4714-AD14-BCAA8421C1ED}" destId="{930A8FE7-1664-469D-83DD-70B9D288BFA8}" srcOrd="0" destOrd="0" presId="urn:microsoft.com/office/officeart/2005/8/layout/chevron1"/>
    <dgm:cxn modelId="{B1BB3691-A9F1-4668-95E8-A058FCF3081A}" srcId="{E7AC8076-EFC5-4AC0-A691-BB0AA8836ADB}" destId="{D20DFA0A-062F-45AF-8B41-98BC803E4DF1}" srcOrd="2" destOrd="0" parTransId="{089F60C8-2EE2-4FBF-8250-3C6C382E5298}" sibTransId="{D9A1AAE0-054F-4619-A2EB-0327FE588FBC}"/>
    <dgm:cxn modelId="{31B0AF99-28FB-4C51-8679-91CB0A38F9A1}" srcId="{E7AC8076-EFC5-4AC0-A691-BB0AA8836ADB}" destId="{3987DD26-6319-4714-AD14-BCAA8421C1ED}" srcOrd="3" destOrd="0" parTransId="{433A19EB-78CC-4A74-AB00-3AC210E969D0}" sibTransId="{E2A036B1-BA70-4A18-B324-E6D3C7D206E8}"/>
    <dgm:cxn modelId="{98CA53A3-02F3-4D1B-AB18-CB003094D2AC}" srcId="{E7AC8076-EFC5-4AC0-A691-BB0AA8836ADB}" destId="{9C609B60-0AD9-4C4E-88E5-413475C9ED21}" srcOrd="4" destOrd="0" parTransId="{AD38A485-5C1F-4254-9A75-91B813CDABCC}" sibTransId="{0CFE4C27-B1EE-4FEE-AFCD-997ED84303ED}"/>
    <dgm:cxn modelId="{18AAFFC1-85F9-4181-A977-BA4B23A07A28}" type="presOf" srcId="{A172B832-C67E-4BCB-AE91-FA2FF2ACB0D9}" destId="{F25118B3-08EC-43AD-8343-D181089B0AE2}" srcOrd="0" destOrd="0" presId="urn:microsoft.com/office/officeart/2005/8/layout/chevron1"/>
    <dgm:cxn modelId="{B5CA12F1-2B8C-4C79-B2CE-57CE0002A261}" srcId="{E7AC8076-EFC5-4AC0-A691-BB0AA8836ADB}" destId="{A172B832-C67E-4BCB-AE91-FA2FF2ACB0D9}" srcOrd="0" destOrd="0" parTransId="{A13BC01D-72C1-468F-80B7-2B863A36A310}" sibTransId="{35604A4C-67CE-49CD-8177-B76E46CB5556}"/>
    <dgm:cxn modelId="{70AC67F4-38FB-4942-8053-750CB55A07BF}" srcId="{E7AC8076-EFC5-4AC0-A691-BB0AA8836ADB}" destId="{6203962F-2F21-4DFE-B29F-6452EF8F87D0}" srcOrd="1" destOrd="0" parTransId="{2266E903-085A-4A14-97ED-38D32218A02F}" sibTransId="{5E3CCAED-9701-4892-9334-F598251D538D}"/>
    <dgm:cxn modelId="{32AF6FEA-C437-4715-A7FB-DCB947C176DA}" type="presParOf" srcId="{EBC475F8-97DF-40AA-A1F3-5A2BECC39D91}" destId="{F25118B3-08EC-43AD-8343-D181089B0AE2}" srcOrd="0" destOrd="0" presId="urn:microsoft.com/office/officeart/2005/8/layout/chevron1"/>
    <dgm:cxn modelId="{4AC6982E-D095-4175-B9FA-F081B430BFB3}" type="presParOf" srcId="{EBC475F8-97DF-40AA-A1F3-5A2BECC39D91}" destId="{FD1EACAA-792D-4F11-A77D-6AF053D18B8C}" srcOrd="1" destOrd="0" presId="urn:microsoft.com/office/officeart/2005/8/layout/chevron1"/>
    <dgm:cxn modelId="{A1434F6A-3119-4C2A-93A4-4146436F7168}" type="presParOf" srcId="{EBC475F8-97DF-40AA-A1F3-5A2BECC39D91}" destId="{21D8C3DE-1EDB-4770-89E3-3B26665C40F7}" srcOrd="2" destOrd="0" presId="urn:microsoft.com/office/officeart/2005/8/layout/chevron1"/>
    <dgm:cxn modelId="{9616D6D3-297E-4BF1-A83A-21D4230D763C}" type="presParOf" srcId="{EBC475F8-97DF-40AA-A1F3-5A2BECC39D91}" destId="{366E847A-D8A9-4493-9E25-FE6E195F80A8}" srcOrd="3" destOrd="0" presId="urn:microsoft.com/office/officeart/2005/8/layout/chevron1"/>
    <dgm:cxn modelId="{A76BF128-1490-42C1-88CB-FCB7FA894A0D}" type="presParOf" srcId="{EBC475F8-97DF-40AA-A1F3-5A2BECC39D91}" destId="{5DA13D3D-F015-400F-BAD6-D7168953A3AA}" srcOrd="4" destOrd="0" presId="urn:microsoft.com/office/officeart/2005/8/layout/chevron1"/>
    <dgm:cxn modelId="{FC772006-284E-4AD9-B1A8-38C2A7688521}" type="presParOf" srcId="{EBC475F8-97DF-40AA-A1F3-5A2BECC39D91}" destId="{7EF0AA3A-D68D-4F28-9C64-8CCF0D3CBA63}" srcOrd="5" destOrd="0" presId="urn:microsoft.com/office/officeart/2005/8/layout/chevron1"/>
    <dgm:cxn modelId="{5F8CD565-8478-44C0-8698-4A3C6B5ED189}" type="presParOf" srcId="{EBC475F8-97DF-40AA-A1F3-5A2BECC39D91}" destId="{930A8FE7-1664-469D-83DD-70B9D288BFA8}" srcOrd="6" destOrd="0" presId="urn:microsoft.com/office/officeart/2005/8/layout/chevron1"/>
    <dgm:cxn modelId="{3342F1EF-C141-4D69-8312-49663C43721A}" type="presParOf" srcId="{EBC475F8-97DF-40AA-A1F3-5A2BECC39D91}" destId="{55259433-9806-4FE8-AA5C-FF01B29C1A1E}" srcOrd="7" destOrd="0" presId="urn:microsoft.com/office/officeart/2005/8/layout/chevron1"/>
    <dgm:cxn modelId="{BCF196C9-8E40-499A-9DC1-B31C8F6E6810}" type="presParOf" srcId="{EBC475F8-97DF-40AA-A1F3-5A2BECC39D91}" destId="{DA41367E-38FD-4FB1-B0CD-46A906B95188}" srcOrd="8" destOrd="0" presId="urn:microsoft.com/office/officeart/2005/8/layout/chevron1"/>
    <dgm:cxn modelId="{7FCC73B2-5652-47C0-B7BB-785CCF61AFCD}" type="presParOf" srcId="{EBC475F8-97DF-40AA-A1F3-5A2BECC39D91}" destId="{FADC4A50-C3D1-45AB-8241-D1308404C6EA}" srcOrd="9" destOrd="0" presId="urn:microsoft.com/office/officeart/2005/8/layout/chevron1"/>
    <dgm:cxn modelId="{6E067C61-6A7E-4CB4-B8F9-4AF6241A17CD}" type="presParOf" srcId="{EBC475F8-97DF-40AA-A1F3-5A2BECC39D91}" destId="{5BD2100C-6C6E-4293-9AE9-6233711E492D}" srcOrd="10"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118B3-08EC-43AD-8343-D181089B0AE2}">
      <dsp:nvSpPr>
        <dsp:cNvPr id="0" name=""/>
        <dsp:cNvSpPr/>
      </dsp:nvSpPr>
      <dsp:spPr>
        <a:xfrm>
          <a:off x="5613" y="793695"/>
          <a:ext cx="2148174" cy="852856"/>
        </a:xfrm>
        <a:prstGeom prst="chevron">
          <a:avLst/>
        </a:prstGeom>
        <a:gradFill rotWithShape="0">
          <a:gsLst>
            <a:gs pos="0">
              <a:schemeClr val="accent1">
                <a:shade val="50000"/>
                <a:hueOff val="0"/>
                <a:satOff val="0"/>
                <a:lumOff val="0"/>
                <a:alphaOff val="0"/>
                <a:tint val="98000"/>
                <a:satMod val="110000"/>
                <a:lumMod val="104000"/>
              </a:schemeClr>
            </a:gs>
            <a:gs pos="69000">
              <a:schemeClr val="accent1">
                <a:shade val="50000"/>
                <a:hueOff val="0"/>
                <a:satOff val="0"/>
                <a:lumOff val="0"/>
                <a:alphaOff val="0"/>
                <a:shade val="84000"/>
                <a:satMod val="130000"/>
                <a:lumMod val="92000"/>
              </a:schemeClr>
            </a:gs>
            <a:gs pos="100000">
              <a:schemeClr val="accent1">
                <a:shade val="50000"/>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endParaRPr lang="en-SG" sz="1100" kern="1200" dirty="0">
            <a:solidFill>
              <a:schemeClr val="tx1"/>
            </a:solidFill>
          </a:endParaRPr>
        </a:p>
      </dsp:txBody>
      <dsp:txXfrm>
        <a:off x="432041" y="793695"/>
        <a:ext cx="1295318" cy="852856"/>
      </dsp:txXfrm>
    </dsp:sp>
    <dsp:sp modelId="{21D8C3DE-1EDB-4770-89E3-3B26665C40F7}">
      <dsp:nvSpPr>
        <dsp:cNvPr id="0" name=""/>
        <dsp:cNvSpPr/>
      </dsp:nvSpPr>
      <dsp:spPr>
        <a:xfrm>
          <a:off x="1940574" y="793695"/>
          <a:ext cx="2132140" cy="852856"/>
        </a:xfrm>
        <a:prstGeom prst="chevron">
          <a:avLst/>
        </a:prstGeom>
        <a:gradFill rotWithShape="0">
          <a:gsLst>
            <a:gs pos="0">
              <a:schemeClr val="accent1">
                <a:shade val="50000"/>
                <a:hueOff val="-87254"/>
                <a:satOff val="-2826"/>
                <a:lumOff val="16133"/>
                <a:alphaOff val="0"/>
                <a:tint val="98000"/>
                <a:satMod val="110000"/>
                <a:lumMod val="104000"/>
              </a:schemeClr>
            </a:gs>
            <a:gs pos="69000">
              <a:schemeClr val="accent1">
                <a:shade val="50000"/>
                <a:hueOff val="-87254"/>
                <a:satOff val="-2826"/>
                <a:lumOff val="16133"/>
                <a:alphaOff val="0"/>
                <a:shade val="84000"/>
                <a:satMod val="130000"/>
                <a:lumMod val="92000"/>
              </a:schemeClr>
            </a:gs>
            <a:gs pos="100000">
              <a:schemeClr val="accent1">
                <a:shade val="50000"/>
                <a:hueOff val="-87254"/>
                <a:satOff val="-2826"/>
                <a:lumOff val="16133"/>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endParaRPr lang="en-SG" sz="1200" kern="1200" dirty="0">
            <a:solidFill>
              <a:schemeClr val="tx1"/>
            </a:solidFill>
          </a:endParaRPr>
        </a:p>
      </dsp:txBody>
      <dsp:txXfrm>
        <a:off x="2367002" y="793695"/>
        <a:ext cx="1279284" cy="852856"/>
      </dsp:txXfrm>
    </dsp:sp>
    <dsp:sp modelId="{5DA13D3D-F015-400F-BAD6-D7168953A3AA}">
      <dsp:nvSpPr>
        <dsp:cNvPr id="0" name=""/>
        <dsp:cNvSpPr/>
      </dsp:nvSpPr>
      <dsp:spPr>
        <a:xfrm>
          <a:off x="3859500" y="793695"/>
          <a:ext cx="2132140" cy="852856"/>
        </a:xfrm>
        <a:prstGeom prst="chevron">
          <a:avLst/>
        </a:prstGeom>
        <a:gradFill rotWithShape="0">
          <a:gsLst>
            <a:gs pos="0">
              <a:schemeClr val="accent1">
                <a:shade val="50000"/>
                <a:hueOff val="-174509"/>
                <a:satOff val="-5651"/>
                <a:lumOff val="32267"/>
                <a:alphaOff val="0"/>
                <a:tint val="98000"/>
                <a:satMod val="110000"/>
                <a:lumMod val="104000"/>
              </a:schemeClr>
            </a:gs>
            <a:gs pos="69000">
              <a:schemeClr val="accent1">
                <a:shade val="50000"/>
                <a:hueOff val="-174509"/>
                <a:satOff val="-5651"/>
                <a:lumOff val="32267"/>
                <a:alphaOff val="0"/>
                <a:shade val="84000"/>
                <a:satMod val="130000"/>
                <a:lumMod val="92000"/>
              </a:schemeClr>
            </a:gs>
            <a:gs pos="100000">
              <a:schemeClr val="accent1">
                <a:shade val="50000"/>
                <a:hueOff val="-174509"/>
                <a:satOff val="-5651"/>
                <a:lumOff val="32267"/>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endParaRPr lang="en-SG" sz="1200" kern="1200" dirty="0">
            <a:solidFill>
              <a:schemeClr val="tx1"/>
            </a:solidFill>
          </a:endParaRPr>
        </a:p>
      </dsp:txBody>
      <dsp:txXfrm>
        <a:off x="4285928" y="793695"/>
        <a:ext cx="1279284" cy="852856"/>
      </dsp:txXfrm>
    </dsp:sp>
    <dsp:sp modelId="{930A8FE7-1664-469D-83DD-70B9D288BFA8}">
      <dsp:nvSpPr>
        <dsp:cNvPr id="0" name=""/>
        <dsp:cNvSpPr/>
      </dsp:nvSpPr>
      <dsp:spPr>
        <a:xfrm>
          <a:off x="5778427" y="793695"/>
          <a:ext cx="2132140" cy="852856"/>
        </a:xfrm>
        <a:prstGeom prst="chevron">
          <a:avLst/>
        </a:prstGeom>
        <a:gradFill rotWithShape="0">
          <a:gsLst>
            <a:gs pos="0">
              <a:schemeClr val="accent1">
                <a:shade val="50000"/>
                <a:hueOff val="-261763"/>
                <a:satOff val="-8477"/>
                <a:lumOff val="48400"/>
                <a:alphaOff val="0"/>
                <a:tint val="98000"/>
                <a:satMod val="110000"/>
                <a:lumMod val="104000"/>
              </a:schemeClr>
            </a:gs>
            <a:gs pos="69000">
              <a:schemeClr val="accent1">
                <a:shade val="50000"/>
                <a:hueOff val="-261763"/>
                <a:satOff val="-8477"/>
                <a:lumOff val="48400"/>
                <a:alphaOff val="0"/>
                <a:shade val="84000"/>
                <a:satMod val="130000"/>
                <a:lumMod val="92000"/>
              </a:schemeClr>
            </a:gs>
            <a:gs pos="100000">
              <a:schemeClr val="accent1">
                <a:shade val="50000"/>
                <a:hueOff val="-261763"/>
                <a:satOff val="-8477"/>
                <a:lumOff val="4840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003" tIns="8001" rIns="8001" bIns="8001" numCol="1" spcCol="1270" anchor="ctr" anchorCtr="0">
          <a:noAutofit/>
        </a:bodyPr>
        <a:lstStyle/>
        <a:p>
          <a:pPr marL="0" lvl="0" indent="0" algn="ctr" defTabSz="266700">
            <a:lnSpc>
              <a:spcPct val="90000"/>
            </a:lnSpc>
            <a:spcBef>
              <a:spcPct val="0"/>
            </a:spcBef>
            <a:spcAft>
              <a:spcPct val="35000"/>
            </a:spcAft>
            <a:buNone/>
          </a:pPr>
          <a:endParaRPr lang="en-SG" sz="600" kern="1200" dirty="0">
            <a:solidFill>
              <a:schemeClr val="tx1"/>
            </a:solidFill>
          </a:endParaRPr>
        </a:p>
      </dsp:txBody>
      <dsp:txXfrm>
        <a:off x="6204855" y="793695"/>
        <a:ext cx="1279284" cy="852856"/>
      </dsp:txXfrm>
    </dsp:sp>
    <dsp:sp modelId="{DA41367E-38FD-4FB1-B0CD-46A906B95188}">
      <dsp:nvSpPr>
        <dsp:cNvPr id="0" name=""/>
        <dsp:cNvSpPr/>
      </dsp:nvSpPr>
      <dsp:spPr>
        <a:xfrm>
          <a:off x="7697353" y="793695"/>
          <a:ext cx="2132140" cy="852856"/>
        </a:xfrm>
        <a:prstGeom prst="chevron">
          <a:avLst/>
        </a:prstGeom>
        <a:gradFill rotWithShape="0">
          <a:gsLst>
            <a:gs pos="0">
              <a:schemeClr val="accent1">
                <a:shade val="50000"/>
                <a:hueOff val="-174509"/>
                <a:satOff val="-5651"/>
                <a:lumOff val="32267"/>
                <a:alphaOff val="0"/>
                <a:tint val="98000"/>
                <a:satMod val="110000"/>
                <a:lumMod val="104000"/>
              </a:schemeClr>
            </a:gs>
            <a:gs pos="69000">
              <a:schemeClr val="accent1">
                <a:shade val="50000"/>
                <a:hueOff val="-174509"/>
                <a:satOff val="-5651"/>
                <a:lumOff val="32267"/>
                <a:alphaOff val="0"/>
                <a:shade val="84000"/>
                <a:satMod val="130000"/>
                <a:lumMod val="92000"/>
              </a:schemeClr>
            </a:gs>
            <a:gs pos="100000">
              <a:schemeClr val="accent1">
                <a:shade val="50000"/>
                <a:hueOff val="-174509"/>
                <a:satOff val="-5651"/>
                <a:lumOff val="32267"/>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003" tIns="8001" rIns="8001" bIns="8001" numCol="1" spcCol="1270" anchor="ctr" anchorCtr="0">
          <a:noAutofit/>
        </a:bodyPr>
        <a:lstStyle/>
        <a:p>
          <a:pPr marL="0" lvl="0" indent="0" algn="ctr" defTabSz="266700">
            <a:lnSpc>
              <a:spcPct val="90000"/>
            </a:lnSpc>
            <a:spcBef>
              <a:spcPct val="0"/>
            </a:spcBef>
            <a:spcAft>
              <a:spcPct val="35000"/>
            </a:spcAft>
            <a:buNone/>
          </a:pPr>
          <a:endParaRPr lang="en-SG" sz="600" kern="1200" dirty="0">
            <a:solidFill>
              <a:schemeClr val="tx1"/>
            </a:solidFill>
          </a:endParaRPr>
        </a:p>
      </dsp:txBody>
      <dsp:txXfrm>
        <a:off x="8123781" y="793695"/>
        <a:ext cx="1279284" cy="852856"/>
      </dsp:txXfrm>
    </dsp:sp>
    <dsp:sp modelId="{5BD2100C-6C6E-4293-9AE9-6233711E492D}">
      <dsp:nvSpPr>
        <dsp:cNvPr id="0" name=""/>
        <dsp:cNvSpPr/>
      </dsp:nvSpPr>
      <dsp:spPr>
        <a:xfrm>
          <a:off x="9616280" y="793695"/>
          <a:ext cx="2132140" cy="852856"/>
        </a:xfrm>
        <a:prstGeom prst="chevron">
          <a:avLst/>
        </a:prstGeom>
        <a:gradFill rotWithShape="0">
          <a:gsLst>
            <a:gs pos="0">
              <a:schemeClr val="accent1">
                <a:shade val="50000"/>
                <a:hueOff val="-87254"/>
                <a:satOff val="-2826"/>
                <a:lumOff val="16133"/>
                <a:alphaOff val="0"/>
                <a:tint val="98000"/>
                <a:satMod val="110000"/>
                <a:lumMod val="104000"/>
              </a:schemeClr>
            </a:gs>
            <a:gs pos="69000">
              <a:schemeClr val="accent1">
                <a:shade val="50000"/>
                <a:hueOff val="-87254"/>
                <a:satOff val="-2826"/>
                <a:lumOff val="16133"/>
                <a:alphaOff val="0"/>
                <a:shade val="84000"/>
                <a:satMod val="130000"/>
                <a:lumMod val="92000"/>
              </a:schemeClr>
            </a:gs>
            <a:gs pos="100000">
              <a:schemeClr val="accent1">
                <a:shade val="50000"/>
                <a:hueOff val="-87254"/>
                <a:satOff val="-2826"/>
                <a:lumOff val="16133"/>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003" tIns="8001" rIns="8001" bIns="8001" numCol="1" spcCol="1270" anchor="ctr" anchorCtr="0">
          <a:noAutofit/>
        </a:bodyPr>
        <a:lstStyle/>
        <a:p>
          <a:pPr marL="0" lvl="0" indent="0" algn="ctr" defTabSz="266700">
            <a:lnSpc>
              <a:spcPct val="90000"/>
            </a:lnSpc>
            <a:spcBef>
              <a:spcPct val="0"/>
            </a:spcBef>
            <a:spcAft>
              <a:spcPct val="35000"/>
            </a:spcAft>
            <a:buNone/>
          </a:pPr>
          <a:endParaRPr lang="en-SG" sz="600" kern="1200" dirty="0">
            <a:solidFill>
              <a:schemeClr val="tx1"/>
            </a:solidFill>
          </a:endParaRPr>
        </a:p>
      </dsp:txBody>
      <dsp:txXfrm>
        <a:off x="10042708" y="793695"/>
        <a:ext cx="1279284" cy="8528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69340-0FFE-4EB8-A004-FF9021E1709D}" type="datetimeFigureOut">
              <a:rPr lang="en-SG" smtClean="0"/>
              <a:t>12/3/2020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BC635-7278-4B75-8F9D-5DD75147271E}" type="slidenum">
              <a:rPr lang="en-SG" smtClean="0"/>
              <a:t>‹#›</a:t>
            </a:fld>
            <a:endParaRPr lang="en-SG"/>
          </a:p>
        </p:txBody>
      </p:sp>
    </p:spTree>
    <p:extLst>
      <p:ext uri="{BB962C8B-B14F-4D97-AF65-F5344CB8AC3E}">
        <p14:creationId xmlns:p14="http://schemas.microsoft.com/office/powerpoint/2010/main" val="3842048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esearchgate.net/publication/7800750_Daily_cost_of_an_intensive_care_unit_day_The_contribution_of_mechanical_ventil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researchgate.net/publication/7800750_Daily_cost_of_an_intensive_care_unit_day_The_contribution_of_mechanical_ventila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Medical care is expensive, as we all know.   Medical resources is scarce.  Like in the recent Coronavirus situation, it has pushed hospital resources to the brink in some country.</a:t>
            </a:r>
          </a:p>
          <a:p>
            <a:endParaRPr lang="en-SG" dirty="0"/>
          </a:p>
          <a:p>
            <a:r>
              <a:rPr lang="en-SG" dirty="0"/>
              <a:t>Intensive Care Unit, or ICU for short, is a 24/7 staffed hospital department with highly specially-trained intensivists.</a:t>
            </a:r>
          </a:p>
          <a:p>
            <a:endParaRPr lang="en-SG" dirty="0"/>
          </a:p>
          <a:p>
            <a:r>
              <a:rPr lang="en-US" sz="1200" b="0" i="0" kern="1200" dirty="0">
                <a:solidFill>
                  <a:schemeClr val="tx1"/>
                </a:solidFill>
                <a:effectLst/>
                <a:latin typeface="+mn-lt"/>
                <a:ea typeface="+mn-ea"/>
                <a:cs typeface="+mn-cs"/>
              </a:rPr>
              <a:t>Mean intensive care unit cost and length of stay were $31,574 ± 42,570 and 14.4 days ± 15.8 for patients requiring mechanical ventilation </a:t>
            </a:r>
          </a:p>
          <a:p>
            <a:r>
              <a:rPr lang="en-US" sz="1200" b="0" i="0" kern="1200" dirty="0">
                <a:solidFill>
                  <a:schemeClr val="tx1"/>
                </a:solidFill>
                <a:effectLst/>
                <a:latin typeface="+mn-lt"/>
                <a:ea typeface="+mn-ea"/>
                <a:cs typeface="+mn-cs"/>
              </a:rPr>
              <a:t>$12,931 ± 20,569 and 8.5 days ± 10.5 for those not requiring mechanical ventilation [source] </a:t>
            </a:r>
            <a:r>
              <a:rPr lang="en-SG" dirty="0">
                <a:hlinkClick r:id="rId3"/>
              </a:rPr>
              <a:t>https://www.researchgate.net/publication/7800750_Daily_cost_of_an_intensive_care_unit_day_The_contribution_of_mechanical_ventilation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2BC635-7278-4B75-8F9D-5DD75147271E}" type="slidenum">
              <a:rPr lang="en-SG" smtClean="0"/>
              <a:t>2</a:t>
            </a:fld>
            <a:endParaRPr lang="en-SG"/>
          </a:p>
        </p:txBody>
      </p:sp>
    </p:spTree>
    <p:extLst>
      <p:ext uri="{BB962C8B-B14F-4D97-AF65-F5344CB8AC3E}">
        <p14:creationId xmlns:p14="http://schemas.microsoft.com/office/powerpoint/2010/main" val="2976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Medical care is expensive, as we all know.   Medical resources is scarce.  Like in the recent Coronavirus situation, it has pushed hospital resources to the brink in some country.</a:t>
            </a:r>
          </a:p>
          <a:p>
            <a:endParaRPr lang="en-SG" dirty="0"/>
          </a:p>
          <a:p>
            <a:r>
              <a:rPr lang="en-SG" dirty="0"/>
              <a:t>Intensive Care Unit, or ICU for short, is a 24/7 staffed hospital department with highly trained professionals.  It has </a:t>
            </a:r>
            <a:r>
              <a:rPr lang="en-US" sz="1200" b="0" i="0" kern="1200" dirty="0">
                <a:solidFill>
                  <a:schemeClr val="tx1"/>
                </a:solidFill>
                <a:effectLst/>
                <a:latin typeface="+mn-lt"/>
                <a:ea typeface="+mn-ea"/>
                <a:cs typeface="+mn-cs"/>
              </a:rPr>
              <a:t>a multidisciplinary care teams led by physicians trained and credentialed intensive care medicine )</a:t>
            </a:r>
            <a:endParaRPr lang="en-SG" dirty="0"/>
          </a:p>
          <a:p>
            <a:endParaRPr lang="en-SG" dirty="0"/>
          </a:p>
          <a:p>
            <a:r>
              <a:rPr lang="en-US" sz="1200" b="0" i="0" kern="1200" dirty="0">
                <a:solidFill>
                  <a:schemeClr val="tx1"/>
                </a:solidFill>
                <a:effectLst/>
                <a:latin typeface="+mn-lt"/>
                <a:ea typeface="+mn-ea"/>
                <a:cs typeface="+mn-cs"/>
              </a:rPr>
              <a:t>Mean intensive care unit cost and length of stay were $31,574 ± 42,570 and 14.4 days ± 15.8 for patients requiring mechanical ventilation </a:t>
            </a:r>
          </a:p>
          <a:p>
            <a:r>
              <a:rPr lang="en-US" sz="1200" b="0" i="0" kern="1200" dirty="0">
                <a:solidFill>
                  <a:schemeClr val="tx1"/>
                </a:solidFill>
                <a:effectLst/>
                <a:latin typeface="+mn-lt"/>
                <a:ea typeface="+mn-ea"/>
                <a:cs typeface="+mn-cs"/>
              </a:rPr>
              <a:t>$12,931 ± 20,569 and 8.5 days ± 10.5 for those not requiring mechanical ventilation [source] </a:t>
            </a:r>
            <a:r>
              <a:rPr lang="en-SG" dirty="0">
                <a:hlinkClick r:id="rId3"/>
              </a:rPr>
              <a:t>https://www.researchgate.net/publication/7800750_Daily_cost_of_an_intensive_care_unit_day_The_contribution_of_mechanical_ventilation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Intensive care unit costs are highest during the first 2 days of admission, stabilizing at a lower level thereafter. Mechanical ventilation is associated with significantly higher daily costs for patients receiving treatment in the intensive care unit throughout their entire intensive care unit stay. Interventions that result in reduced intensive care unit length of stay and/or duration of mechanical ventilation could lead to substantial reductions in total inpatient cost.</a:t>
            </a:r>
            <a:endParaRPr lang="en-SG" dirty="0"/>
          </a:p>
        </p:txBody>
      </p:sp>
      <p:sp>
        <p:nvSpPr>
          <p:cNvPr id="4" name="Slide Number Placeholder 3"/>
          <p:cNvSpPr>
            <a:spLocks noGrp="1"/>
          </p:cNvSpPr>
          <p:nvPr>
            <p:ph type="sldNum" sz="quarter" idx="5"/>
          </p:nvPr>
        </p:nvSpPr>
        <p:spPr/>
        <p:txBody>
          <a:bodyPr/>
          <a:lstStyle/>
          <a:p>
            <a:fld id="{542BC635-7278-4B75-8F9D-5DD75147271E}" type="slidenum">
              <a:rPr lang="en-SG" smtClean="0"/>
              <a:t>3</a:t>
            </a:fld>
            <a:endParaRPr lang="en-SG"/>
          </a:p>
        </p:txBody>
      </p:sp>
    </p:spTree>
    <p:extLst>
      <p:ext uri="{BB962C8B-B14F-4D97-AF65-F5344CB8AC3E}">
        <p14:creationId xmlns:p14="http://schemas.microsoft.com/office/powerpoint/2010/main" val="1845999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91713</a:t>
            </a:r>
          </a:p>
          <a:p>
            <a:endParaRPr lang="en-SG" dirty="0"/>
          </a:p>
          <a:p>
            <a:r>
              <a:rPr lang="en-US" dirty="0"/>
              <a:t>130,000 hospital Intensive Care Unit (ICU) visits from patients, spanning a one-year timeframe. </a:t>
            </a:r>
            <a:endParaRPr lang="en-SG" dirty="0"/>
          </a:p>
        </p:txBody>
      </p:sp>
      <p:sp>
        <p:nvSpPr>
          <p:cNvPr id="4" name="Slide Number Placeholder 3"/>
          <p:cNvSpPr>
            <a:spLocks noGrp="1"/>
          </p:cNvSpPr>
          <p:nvPr>
            <p:ph type="sldNum" sz="quarter" idx="5"/>
          </p:nvPr>
        </p:nvSpPr>
        <p:spPr/>
        <p:txBody>
          <a:bodyPr/>
          <a:lstStyle/>
          <a:p>
            <a:fld id="{542BC635-7278-4B75-8F9D-5DD75147271E}" type="slidenum">
              <a:rPr lang="en-SG" smtClean="0"/>
              <a:t>4</a:t>
            </a:fld>
            <a:endParaRPr lang="en-SG"/>
          </a:p>
        </p:txBody>
      </p:sp>
    </p:spTree>
    <p:extLst>
      <p:ext uri="{BB962C8B-B14F-4D97-AF65-F5344CB8AC3E}">
        <p14:creationId xmlns:p14="http://schemas.microsoft.com/office/powerpoint/2010/main" val="1713493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Logistic Regression: </a:t>
            </a:r>
          </a:p>
          <a:p>
            <a:r>
              <a:rPr lang="en-SG" dirty="0"/>
              <a:t>Positive class is better predicted than negative class: Sensitivity is better (</a:t>
            </a:r>
            <a:r>
              <a:rPr lang="en-SG" dirty="0" err="1"/>
              <a:t>tpr</a:t>
            </a:r>
            <a:r>
              <a:rPr lang="en-SG" dirty="0"/>
              <a:t> is higher)</a:t>
            </a:r>
          </a:p>
          <a:p>
            <a:endParaRPr lang="en-SG" dirty="0"/>
          </a:p>
          <a:p>
            <a:r>
              <a:rPr lang="en-SG" dirty="0"/>
              <a:t>Tree Based/GB:</a:t>
            </a:r>
          </a:p>
          <a:p>
            <a:r>
              <a:rPr lang="en-SG" dirty="0"/>
              <a:t>Negative class is better predicted: specificity is better (</a:t>
            </a:r>
            <a:r>
              <a:rPr lang="en-SG" dirty="0" err="1"/>
              <a:t>tn</a:t>
            </a:r>
            <a:r>
              <a:rPr lang="en-SG" dirty="0"/>
              <a:t>, </a:t>
            </a:r>
            <a:r>
              <a:rPr lang="en-SG" dirty="0" err="1"/>
              <a:t>fp</a:t>
            </a:r>
            <a:r>
              <a:rPr lang="en-SG" dirty="0"/>
              <a:t> is higher)</a:t>
            </a:r>
          </a:p>
        </p:txBody>
      </p:sp>
      <p:sp>
        <p:nvSpPr>
          <p:cNvPr id="4" name="Slide Number Placeholder 3"/>
          <p:cNvSpPr>
            <a:spLocks noGrp="1"/>
          </p:cNvSpPr>
          <p:nvPr>
            <p:ph type="sldNum" sz="quarter" idx="5"/>
          </p:nvPr>
        </p:nvSpPr>
        <p:spPr/>
        <p:txBody>
          <a:bodyPr/>
          <a:lstStyle/>
          <a:p>
            <a:fld id="{542BC635-7278-4B75-8F9D-5DD75147271E}" type="slidenum">
              <a:rPr lang="en-SG" smtClean="0"/>
              <a:t>16</a:t>
            </a:fld>
            <a:endParaRPr lang="en-SG"/>
          </a:p>
        </p:txBody>
      </p:sp>
    </p:spTree>
    <p:extLst>
      <p:ext uri="{BB962C8B-B14F-4D97-AF65-F5344CB8AC3E}">
        <p14:creationId xmlns:p14="http://schemas.microsoft.com/office/powerpoint/2010/main" val="1573651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Age Apache_3j_diag_int</a:t>
            </a:r>
          </a:p>
          <a:p>
            <a:r>
              <a:rPr lang="en-SG" dirty="0"/>
              <a:t>d1_spo2_min</a:t>
            </a:r>
          </a:p>
          <a:p>
            <a:r>
              <a:rPr lang="en-SG" dirty="0"/>
              <a:t>d1_bun_min</a:t>
            </a:r>
          </a:p>
          <a:p>
            <a:r>
              <a:rPr lang="en-SG" dirty="0"/>
              <a:t>D1_heartrate_min</a:t>
            </a:r>
          </a:p>
          <a:p>
            <a:r>
              <a:rPr lang="en-SG" dirty="0"/>
              <a:t>D1_lactate_min</a:t>
            </a:r>
          </a:p>
          <a:p>
            <a:r>
              <a:rPr lang="en-SG" dirty="0" err="1"/>
              <a:t>Icu_id</a:t>
            </a:r>
            <a:endParaRPr lang="en-SG" dirty="0"/>
          </a:p>
          <a:p>
            <a:endParaRPr lang="en-SG" dirty="0"/>
          </a:p>
        </p:txBody>
      </p:sp>
      <p:sp>
        <p:nvSpPr>
          <p:cNvPr id="4" name="Slide Number Placeholder 3"/>
          <p:cNvSpPr>
            <a:spLocks noGrp="1"/>
          </p:cNvSpPr>
          <p:nvPr>
            <p:ph type="sldNum" sz="quarter" idx="5"/>
          </p:nvPr>
        </p:nvSpPr>
        <p:spPr/>
        <p:txBody>
          <a:bodyPr/>
          <a:lstStyle/>
          <a:p>
            <a:fld id="{542BC635-7278-4B75-8F9D-5DD75147271E}" type="slidenum">
              <a:rPr lang="en-SG" smtClean="0"/>
              <a:t>19</a:t>
            </a:fld>
            <a:endParaRPr lang="en-SG"/>
          </a:p>
        </p:txBody>
      </p:sp>
    </p:spTree>
    <p:extLst>
      <p:ext uri="{BB962C8B-B14F-4D97-AF65-F5344CB8AC3E}">
        <p14:creationId xmlns:p14="http://schemas.microsoft.com/office/powerpoint/2010/main" val="274114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buFont typeface="+mj-lt"/>
              <a:buAutoNum type="arabicPeriod"/>
            </a:pPr>
            <a:r>
              <a:rPr lang="en-SG" dirty="0"/>
              <a:t>Data Dictionary is not 100% accurate</a:t>
            </a:r>
          </a:p>
          <a:p>
            <a:pPr lvl="1"/>
            <a:r>
              <a:rPr lang="en-SG" dirty="0"/>
              <a:t>Creatinine unit (</a:t>
            </a:r>
            <a:r>
              <a:rPr lang="en-SG" dirty="0" err="1"/>
              <a:t>micromol</a:t>
            </a:r>
            <a:r>
              <a:rPr lang="en-SG" dirty="0"/>
              <a:t>/L  or mg/dL?)</a:t>
            </a:r>
          </a:p>
          <a:p>
            <a:pPr lvl="1"/>
            <a:r>
              <a:rPr lang="en-SG" dirty="0"/>
              <a:t>PaO2-FiO2 ratio (_pao2fio2ratio_)</a:t>
            </a:r>
          </a:p>
          <a:p>
            <a:pPr marL="800100" lvl="1" indent="-342900">
              <a:buFont typeface="+mj-lt"/>
              <a:buAutoNum type="arabicPeriod"/>
            </a:pPr>
            <a:r>
              <a:rPr lang="en-SG" dirty="0"/>
              <a:t>Missing data deduction made difficult as records and data </a:t>
            </a:r>
            <a:r>
              <a:rPr lang="en-SG" dirty="0" err="1"/>
              <a:t>dictionarys</a:t>
            </a:r>
            <a:r>
              <a:rPr lang="en-SG" dirty="0"/>
              <a:t> explanation are discordant</a:t>
            </a:r>
          </a:p>
          <a:p>
            <a:pPr lvl="1"/>
            <a:r>
              <a:rPr lang="en-SG" dirty="0"/>
              <a:t>Acute Renal Failure (</a:t>
            </a:r>
            <a:r>
              <a:rPr lang="en-SG" dirty="0" err="1"/>
              <a:t>arf_apache</a:t>
            </a:r>
            <a:r>
              <a:rPr lang="en-SG" dirty="0"/>
              <a:t>)</a:t>
            </a:r>
          </a:p>
          <a:p>
            <a:pPr lvl="1"/>
            <a:r>
              <a:rPr lang="en-SG" dirty="0"/>
              <a:t>PaO2-FiO2 ratio (_pao2fio2ratio_)</a:t>
            </a:r>
          </a:p>
          <a:p>
            <a:endParaRPr lang="en-SG" dirty="0"/>
          </a:p>
        </p:txBody>
      </p:sp>
      <p:sp>
        <p:nvSpPr>
          <p:cNvPr id="4" name="Slide Number Placeholder 3"/>
          <p:cNvSpPr>
            <a:spLocks noGrp="1"/>
          </p:cNvSpPr>
          <p:nvPr>
            <p:ph type="sldNum" sz="quarter" idx="5"/>
          </p:nvPr>
        </p:nvSpPr>
        <p:spPr/>
        <p:txBody>
          <a:bodyPr/>
          <a:lstStyle/>
          <a:p>
            <a:fld id="{542BC635-7278-4B75-8F9D-5DD75147271E}" type="slidenum">
              <a:rPr lang="en-SG" smtClean="0"/>
              <a:t>20</a:t>
            </a:fld>
            <a:endParaRPr lang="en-SG"/>
          </a:p>
        </p:txBody>
      </p:sp>
    </p:spTree>
    <p:extLst>
      <p:ext uri="{BB962C8B-B14F-4D97-AF65-F5344CB8AC3E}">
        <p14:creationId xmlns:p14="http://schemas.microsoft.com/office/powerpoint/2010/main" val="3834536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Considering </a:t>
            </a:r>
            <a:r>
              <a:rPr lang="en-US" sz="1200" b="1" i="0" kern="1200" dirty="0">
                <a:solidFill>
                  <a:schemeClr val="tx1"/>
                </a:solidFill>
                <a:effectLst/>
                <a:latin typeface="+mn-lt"/>
                <a:ea typeface="+mn-ea"/>
                <a:cs typeface="+mn-cs"/>
              </a:rPr>
              <a:t>the poor clinical outcomes</a:t>
            </a:r>
            <a:r>
              <a:rPr lang="en-US" sz="1200" b="0" i="0" kern="1200" dirty="0">
                <a:solidFill>
                  <a:schemeClr val="tx1"/>
                </a:solidFill>
                <a:effectLst/>
                <a:latin typeface="+mn-lt"/>
                <a:ea typeface="+mn-ea"/>
                <a:cs typeface="+mn-cs"/>
              </a:rPr>
              <a:t>, and that many ICU admissions </a:t>
            </a:r>
            <a:r>
              <a:rPr lang="en-US" sz="1200" b="1" i="0" kern="1200" dirty="0">
                <a:solidFill>
                  <a:schemeClr val="tx1"/>
                </a:solidFill>
                <a:effectLst/>
                <a:latin typeface="+mn-lt"/>
                <a:ea typeface="+mn-ea"/>
                <a:cs typeface="+mn-cs"/>
              </a:rPr>
              <a:t>may be undesired </a:t>
            </a:r>
            <a:r>
              <a:rPr lang="en-US" sz="1200" b="0" i="0" kern="1200" dirty="0">
                <a:solidFill>
                  <a:schemeClr val="tx1"/>
                </a:solidFill>
                <a:effectLst/>
                <a:latin typeface="+mn-lt"/>
                <a:ea typeface="+mn-ea"/>
                <a:cs typeface="+mn-cs"/>
              </a:rPr>
              <a:t>by very elderly patients, ICU costs in this population are substantial. Our finding that a preference for comfort care predicted a lower cost independent of mortality reinforces the importance of early goals of care discussions to avoid both undesired and potentially non-beneficial interventions, consequently reducing costs.</a:t>
            </a:r>
            <a:endParaRPr lang="en-SG" dirty="0"/>
          </a:p>
        </p:txBody>
      </p:sp>
      <p:sp>
        <p:nvSpPr>
          <p:cNvPr id="4" name="Slide Number Placeholder 3"/>
          <p:cNvSpPr>
            <a:spLocks noGrp="1"/>
          </p:cNvSpPr>
          <p:nvPr>
            <p:ph type="sldNum" sz="quarter" idx="5"/>
          </p:nvPr>
        </p:nvSpPr>
        <p:spPr/>
        <p:txBody>
          <a:bodyPr/>
          <a:lstStyle/>
          <a:p>
            <a:fld id="{542BC635-7278-4B75-8F9D-5DD75147271E}" type="slidenum">
              <a:rPr lang="en-SG" smtClean="0"/>
              <a:t>21</a:t>
            </a:fld>
            <a:endParaRPr lang="en-SG"/>
          </a:p>
        </p:txBody>
      </p:sp>
    </p:spTree>
    <p:extLst>
      <p:ext uri="{BB962C8B-B14F-4D97-AF65-F5344CB8AC3E}">
        <p14:creationId xmlns:p14="http://schemas.microsoft.com/office/powerpoint/2010/main" val="197980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106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75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552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314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301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smtClean="0"/>
              <a:pPr/>
              <a:t>3/11/2020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9418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61BEF0D-F0BB-DE4B-95CE-6DB70DBA9567}" type="datetimeFigureOut">
              <a:rPr lang="en-US" smtClean="0"/>
              <a:pPr/>
              <a:t>3/11/2020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4808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694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61BEF0D-F0BB-DE4B-95CE-6DB70DBA9567}" type="datetimeFigureOut">
              <a:rPr lang="en-US" smtClean="0"/>
              <a:pPr/>
              <a:t>3/11/2020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689854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53860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B61BEF0D-F0BB-DE4B-95CE-6DB70DBA9567}" type="datetimeFigureOut">
              <a:rPr lang="en-US" smtClean="0"/>
              <a:pPr/>
              <a:t>3/11/2020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960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61BEF0D-F0BB-DE4B-95CE-6DB70DBA9567}" type="datetimeFigureOut">
              <a:rPr lang="en-US" smtClean="0"/>
              <a:pPr/>
              <a:t>3/11/2020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185556"/>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diagramLayout" Target="../diagrams/layout1.xml"/><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diagramData" Target="../diagrams/data1.xml"/><Relationship Id="rId16" Type="http://schemas.openxmlformats.org/officeDocument/2006/relationships/image" Target="../media/image16.svg"/><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11.png"/><Relationship Id="rId5" Type="http://schemas.openxmlformats.org/officeDocument/2006/relationships/diagramColors" Target="../diagrams/colors1.xml"/><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diagramQuickStyle" Target="../diagrams/quickStyle1.xml"/><Relationship Id="rId9" Type="http://schemas.openxmlformats.org/officeDocument/2006/relationships/image" Target="../media/image9.png"/><Relationship Id="rId1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nsive Care Unit monitor and IV drip">
            <a:extLst>
              <a:ext uri="{FF2B5EF4-FFF2-40B4-BE49-F238E27FC236}">
                <a16:creationId xmlns:a16="http://schemas.microsoft.com/office/drawing/2014/main" id="{76A0FD81-0044-4BC9-8C72-43647A2CB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286" y="158232"/>
            <a:ext cx="9934575" cy="6541536"/>
          </a:xfrm>
          <a:prstGeom prst="rect">
            <a:avLst/>
          </a:prstGeom>
          <a:ln>
            <a:noFill/>
          </a:ln>
          <a:effectLst>
            <a:outerShdw blurRad="50800" dist="50800" dir="5400000" algn="ctr" rotWithShape="0">
              <a:srgbClr val="000000">
                <a:alpha val="0"/>
              </a:srgbClr>
            </a:outerShdw>
            <a:softEdge rad="1270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23E9C8-82BA-401B-B3DB-1B598FA636BA}"/>
              </a:ext>
            </a:extLst>
          </p:cNvPr>
          <p:cNvSpPr>
            <a:spLocks noGrp="1"/>
          </p:cNvSpPr>
          <p:nvPr>
            <p:ph type="ctrTitle"/>
          </p:nvPr>
        </p:nvSpPr>
        <p:spPr/>
        <p:txBody>
          <a:bodyPr/>
          <a:lstStyle/>
          <a:p>
            <a:pPr algn="l"/>
            <a:r>
              <a:rPr lang="en-SG" b="1" dirty="0">
                <a:solidFill>
                  <a:schemeClr val="bg2"/>
                </a:solidFill>
                <a:effectLst>
                  <a:outerShdw blurRad="38100" dist="38100" dir="2700000" algn="tl">
                    <a:srgbClr val="000000">
                      <a:alpha val="43137"/>
                    </a:srgbClr>
                  </a:outerShdw>
                </a:effectLst>
              </a:rPr>
              <a:t>ICU Mortality Prediction</a:t>
            </a:r>
          </a:p>
        </p:txBody>
      </p:sp>
      <p:sp>
        <p:nvSpPr>
          <p:cNvPr id="3" name="Subtitle 2">
            <a:extLst>
              <a:ext uri="{FF2B5EF4-FFF2-40B4-BE49-F238E27FC236}">
                <a16:creationId xmlns:a16="http://schemas.microsoft.com/office/drawing/2014/main" id="{14AD0D79-A601-4E50-94DF-41A23C996869}"/>
              </a:ext>
            </a:extLst>
          </p:cNvPr>
          <p:cNvSpPr>
            <a:spLocks noGrp="1"/>
          </p:cNvSpPr>
          <p:nvPr>
            <p:ph type="subTitle" idx="1"/>
          </p:nvPr>
        </p:nvSpPr>
        <p:spPr/>
        <p:txBody>
          <a:bodyPr/>
          <a:lstStyle/>
          <a:p>
            <a:r>
              <a:rPr lang="en-SG" dirty="0">
                <a:solidFill>
                  <a:schemeClr val="bg2"/>
                </a:solidFill>
              </a:rPr>
              <a:t>Dawn </a:t>
            </a:r>
            <a:r>
              <a:rPr lang="en-SG" dirty="0" err="1">
                <a:solidFill>
                  <a:schemeClr val="bg2"/>
                </a:solidFill>
              </a:rPr>
              <a:t>Lun</a:t>
            </a:r>
            <a:endParaRPr lang="en-SG" dirty="0">
              <a:solidFill>
                <a:schemeClr val="bg2"/>
              </a:solidFill>
            </a:endParaRPr>
          </a:p>
        </p:txBody>
      </p:sp>
    </p:spTree>
    <p:extLst>
      <p:ext uri="{BB962C8B-B14F-4D97-AF65-F5344CB8AC3E}">
        <p14:creationId xmlns:p14="http://schemas.microsoft.com/office/powerpoint/2010/main" val="337625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8BA6A93-61E0-4ACB-88E0-4CBFB2448044}"/>
              </a:ext>
            </a:extLst>
          </p:cNvPr>
          <p:cNvSpPr/>
          <p:nvPr/>
        </p:nvSpPr>
        <p:spPr>
          <a:xfrm>
            <a:off x="7048869" y="1056031"/>
            <a:ext cx="5048269" cy="5238237"/>
          </a:xfrm>
          <a:prstGeom prst="roundRect">
            <a:avLst>
              <a:gd name="adj" fmla="val 4001"/>
            </a:avLst>
          </a:prstGeom>
          <a:solidFill>
            <a:srgbClr val="F81B02">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9D53B7B3-9DAF-4964-8F65-CC6D054CC2CE}"/>
              </a:ext>
            </a:extLst>
          </p:cNvPr>
          <p:cNvSpPr>
            <a:spLocks noGrp="1"/>
          </p:cNvSpPr>
          <p:nvPr>
            <p:ph type="title"/>
          </p:nvPr>
        </p:nvSpPr>
        <p:spPr/>
        <p:txBody>
          <a:bodyPr/>
          <a:lstStyle/>
          <a:p>
            <a:r>
              <a:rPr lang="en-SG" dirty="0"/>
              <a:t>Features</a:t>
            </a:r>
          </a:p>
        </p:txBody>
      </p:sp>
      <p:sp>
        <p:nvSpPr>
          <p:cNvPr id="3" name="TextBox 2">
            <a:extLst>
              <a:ext uri="{FF2B5EF4-FFF2-40B4-BE49-F238E27FC236}">
                <a16:creationId xmlns:a16="http://schemas.microsoft.com/office/drawing/2014/main" id="{57ADDED2-A46E-4001-8A2D-79B0FD6FFE9D}"/>
              </a:ext>
            </a:extLst>
          </p:cNvPr>
          <p:cNvSpPr txBox="1"/>
          <p:nvPr/>
        </p:nvSpPr>
        <p:spPr>
          <a:xfrm>
            <a:off x="7138419" y="1660705"/>
            <a:ext cx="1715213" cy="1354217"/>
          </a:xfrm>
          <a:prstGeom prst="rect">
            <a:avLst/>
          </a:prstGeom>
          <a:solidFill>
            <a:schemeClr val="tx2">
              <a:lumMod val="20000"/>
              <a:lumOff val="80000"/>
            </a:schemeClr>
          </a:solidFill>
        </p:spPr>
        <p:txBody>
          <a:bodyPr wrap="none" rtlCol="0">
            <a:spAutoFit/>
          </a:bodyPr>
          <a:lstStyle/>
          <a:p>
            <a:r>
              <a:rPr lang="en-SG" sz="1600" dirty="0">
                <a:solidFill>
                  <a:schemeClr val="bg1">
                    <a:lumMod val="65000"/>
                  </a:schemeClr>
                </a:solidFill>
              </a:rPr>
              <a:t>Blood Pressure</a:t>
            </a:r>
          </a:p>
          <a:p>
            <a:r>
              <a:rPr lang="en-SG" sz="1600" dirty="0">
                <a:solidFill>
                  <a:schemeClr val="bg1">
                    <a:lumMod val="65000"/>
                  </a:schemeClr>
                </a:solidFill>
              </a:rPr>
              <a:t>Heart Rate</a:t>
            </a:r>
          </a:p>
          <a:p>
            <a:r>
              <a:rPr lang="en-SG" sz="1600" dirty="0">
                <a:solidFill>
                  <a:schemeClr val="bg1">
                    <a:lumMod val="65000"/>
                  </a:schemeClr>
                </a:solidFill>
              </a:rPr>
              <a:t>Temperature</a:t>
            </a:r>
          </a:p>
          <a:p>
            <a:r>
              <a:rPr lang="en-SG" sz="1600" dirty="0">
                <a:solidFill>
                  <a:schemeClr val="bg1">
                    <a:lumMod val="65000"/>
                  </a:schemeClr>
                </a:solidFill>
              </a:rPr>
              <a:t>Respiration Rate</a:t>
            </a:r>
          </a:p>
          <a:p>
            <a:r>
              <a:rPr lang="en-SG" sz="1600" dirty="0">
                <a:solidFill>
                  <a:schemeClr val="bg1">
                    <a:lumMod val="65000"/>
                  </a:schemeClr>
                </a:solidFill>
              </a:rPr>
              <a:t>SPO2</a:t>
            </a:r>
          </a:p>
        </p:txBody>
      </p:sp>
      <p:sp>
        <p:nvSpPr>
          <p:cNvPr id="4" name="TextBox 3">
            <a:extLst>
              <a:ext uri="{FF2B5EF4-FFF2-40B4-BE49-F238E27FC236}">
                <a16:creationId xmlns:a16="http://schemas.microsoft.com/office/drawing/2014/main" id="{5FC8A7AE-1640-4FE2-A8E6-CD849D80EF0F}"/>
              </a:ext>
            </a:extLst>
          </p:cNvPr>
          <p:cNvSpPr txBox="1"/>
          <p:nvPr/>
        </p:nvSpPr>
        <p:spPr>
          <a:xfrm>
            <a:off x="9029522" y="1660705"/>
            <a:ext cx="1348446" cy="3877985"/>
          </a:xfrm>
          <a:prstGeom prst="rect">
            <a:avLst/>
          </a:prstGeom>
          <a:solidFill>
            <a:schemeClr val="tx2">
              <a:lumMod val="20000"/>
              <a:lumOff val="80000"/>
            </a:schemeClr>
          </a:solidFill>
        </p:spPr>
        <p:txBody>
          <a:bodyPr wrap="none" rtlCol="0">
            <a:spAutoFit/>
          </a:bodyPr>
          <a:lstStyle/>
          <a:p>
            <a:r>
              <a:rPr lang="en-SG" sz="1600" dirty="0">
                <a:solidFill>
                  <a:schemeClr val="bg1">
                    <a:lumMod val="65000"/>
                  </a:schemeClr>
                </a:solidFill>
              </a:rPr>
              <a:t>Albumin</a:t>
            </a:r>
          </a:p>
          <a:p>
            <a:r>
              <a:rPr lang="en-SG" sz="1600" dirty="0">
                <a:solidFill>
                  <a:schemeClr val="bg1">
                    <a:lumMod val="65000"/>
                  </a:schemeClr>
                </a:solidFill>
              </a:rPr>
              <a:t>Bilirubin</a:t>
            </a:r>
          </a:p>
          <a:p>
            <a:r>
              <a:rPr lang="en-SG" sz="1600" dirty="0">
                <a:solidFill>
                  <a:schemeClr val="bg1">
                    <a:lumMod val="65000"/>
                  </a:schemeClr>
                </a:solidFill>
              </a:rPr>
              <a:t>Bun</a:t>
            </a:r>
          </a:p>
          <a:p>
            <a:r>
              <a:rPr lang="en-SG" sz="1600" dirty="0">
                <a:solidFill>
                  <a:schemeClr val="bg1">
                    <a:lumMod val="65000"/>
                  </a:schemeClr>
                </a:solidFill>
              </a:rPr>
              <a:t>Creatinine</a:t>
            </a:r>
          </a:p>
          <a:p>
            <a:r>
              <a:rPr lang="en-SG" sz="1600" dirty="0">
                <a:solidFill>
                  <a:schemeClr val="bg1">
                    <a:lumMod val="65000"/>
                  </a:schemeClr>
                </a:solidFill>
              </a:rPr>
              <a:t>HCO3</a:t>
            </a:r>
          </a:p>
          <a:p>
            <a:r>
              <a:rPr lang="en-SG" sz="1600" dirty="0" err="1">
                <a:solidFill>
                  <a:schemeClr val="bg1">
                    <a:lumMod val="65000"/>
                  </a:schemeClr>
                </a:solidFill>
              </a:rPr>
              <a:t>Hemaglobin</a:t>
            </a:r>
            <a:endParaRPr lang="en-SG" sz="1600" dirty="0">
              <a:solidFill>
                <a:schemeClr val="bg1">
                  <a:lumMod val="65000"/>
                </a:schemeClr>
              </a:solidFill>
            </a:endParaRPr>
          </a:p>
          <a:p>
            <a:r>
              <a:rPr lang="en-SG" sz="1600" dirty="0" err="1">
                <a:solidFill>
                  <a:schemeClr val="bg1">
                    <a:lumMod val="65000"/>
                  </a:schemeClr>
                </a:solidFill>
              </a:rPr>
              <a:t>Hematocrit</a:t>
            </a:r>
            <a:endParaRPr lang="en-SG" sz="1600" dirty="0">
              <a:solidFill>
                <a:schemeClr val="bg1">
                  <a:lumMod val="65000"/>
                </a:schemeClr>
              </a:solidFill>
            </a:endParaRPr>
          </a:p>
          <a:p>
            <a:r>
              <a:rPr lang="en-SG" sz="1600" dirty="0" err="1">
                <a:solidFill>
                  <a:schemeClr val="bg1">
                    <a:lumMod val="65000"/>
                  </a:schemeClr>
                </a:solidFill>
              </a:rPr>
              <a:t>wbc</a:t>
            </a:r>
            <a:endParaRPr lang="en-SG" sz="1600" dirty="0">
              <a:solidFill>
                <a:schemeClr val="bg1">
                  <a:lumMod val="65000"/>
                </a:schemeClr>
              </a:solidFill>
            </a:endParaRPr>
          </a:p>
          <a:p>
            <a:r>
              <a:rPr lang="en-SG" sz="1600" dirty="0" err="1">
                <a:solidFill>
                  <a:schemeClr val="bg1">
                    <a:lumMod val="65000"/>
                  </a:schemeClr>
                </a:solidFill>
              </a:rPr>
              <a:t>Inr</a:t>
            </a:r>
            <a:endParaRPr lang="en-SG" sz="1600" dirty="0">
              <a:solidFill>
                <a:schemeClr val="bg1">
                  <a:lumMod val="65000"/>
                </a:schemeClr>
              </a:solidFill>
            </a:endParaRPr>
          </a:p>
          <a:p>
            <a:r>
              <a:rPr lang="en-SG" sz="1600" dirty="0">
                <a:solidFill>
                  <a:schemeClr val="bg1">
                    <a:lumMod val="65000"/>
                  </a:schemeClr>
                </a:solidFill>
              </a:rPr>
              <a:t>Lactate</a:t>
            </a:r>
          </a:p>
          <a:p>
            <a:r>
              <a:rPr lang="en-SG" sz="1600" dirty="0">
                <a:solidFill>
                  <a:schemeClr val="bg1">
                    <a:lumMod val="65000"/>
                  </a:schemeClr>
                </a:solidFill>
              </a:rPr>
              <a:t>Platelets</a:t>
            </a:r>
          </a:p>
          <a:p>
            <a:r>
              <a:rPr lang="en-SG" sz="1600" dirty="0">
                <a:solidFill>
                  <a:schemeClr val="bg1">
                    <a:lumMod val="65000"/>
                  </a:schemeClr>
                </a:solidFill>
              </a:rPr>
              <a:t>Potassium</a:t>
            </a:r>
          </a:p>
          <a:p>
            <a:r>
              <a:rPr lang="en-SG" sz="1600" dirty="0">
                <a:solidFill>
                  <a:schemeClr val="bg1">
                    <a:lumMod val="65000"/>
                  </a:schemeClr>
                </a:solidFill>
              </a:rPr>
              <a:t>Sodium</a:t>
            </a:r>
          </a:p>
          <a:p>
            <a:r>
              <a:rPr lang="en-SG" sz="1600" dirty="0">
                <a:solidFill>
                  <a:schemeClr val="bg1">
                    <a:lumMod val="65000"/>
                  </a:schemeClr>
                </a:solidFill>
              </a:rPr>
              <a:t>Glucose</a:t>
            </a:r>
          </a:p>
          <a:p>
            <a:r>
              <a:rPr lang="en-SG" sz="1600" dirty="0">
                <a:solidFill>
                  <a:schemeClr val="bg1">
                    <a:lumMod val="65000"/>
                  </a:schemeClr>
                </a:solidFill>
              </a:rPr>
              <a:t>Calcium</a:t>
            </a:r>
          </a:p>
        </p:txBody>
      </p:sp>
      <p:sp>
        <p:nvSpPr>
          <p:cNvPr id="5" name="TextBox 4">
            <a:extLst>
              <a:ext uri="{FF2B5EF4-FFF2-40B4-BE49-F238E27FC236}">
                <a16:creationId xmlns:a16="http://schemas.microsoft.com/office/drawing/2014/main" id="{D5AD5FE1-AC11-4F77-B470-0E13E1FE414F}"/>
              </a:ext>
            </a:extLst>
          </p:cNvPr>
          <p:cNvSpPr txBox="1"/>
          <p:nvPr/>
        </p:nvSpPr>
        <p:spPr>
          <a:xfrm>
            <a:off x="10553858" y="1660705"/>
            <a:ext cx="1425455" cy="1077218"/>
          </a:xfrm>
          <a:prstGeom prst="rect">
            <a:avLst/>
          </a:prstGeom>
          <a:solidFill>
            <a:schemeClr val="tx2">
              <a:lumMod val="20000"/>
              <a:lumOff val="80000"/>
            </a:schemeClr>
          </a:solidFill>
        </p:spPr>
        <p:txBody>
          <a:bodyPr wrap="none" rtlCol="0">
            <a:spAutoFit/>
          </a:bodyPr>
          <a:lstStyle/>
          <a:p>
            <a:r>
              <a:rPr lang="en-SG" sz="1600" dirty="0">
                <a:solidFill>
                  <a:schemeClr val="bg1">
                    <a:lumMod val="65000"/>
                  </a:schemeClr>
                </a:solidFill>
              </a:rPr>
              <a:t>pCO2</a:t>
            </a:r>
          </a:p>
          <a:p>
            <a:r>
              <a:rPr lang="en-SG" sz="1600" dirty="0">
                <a:solidFill>
                  <a:schemeClr val="bg1">
                    <a:lumMod val="65000"/>
                  </a:schemeClr>
                </a:solidFill>
              </a:rPr>
              <a:t>pO2</a:t>
            </a:r>
          </a:p>
          <a:p>
            <a:r>
              <a:rPr lang="en-SG" sz="1600" dirty="0">
                <a:solidFill>
                  <a:schemeClr val="bg1">
                    <a:lumMod val="65000"/>
                  </a:schemeClr>
                </a:solidFill>
              </a:rPr>
              <a:t>pH</a:t>
            </a:r>
          </a:p>
          <a:p>
            <a:r>
              <a:rPr lang="en-SG" sz="1600" dirty="0">
                <a:solidFill>
                  <a:schemeClr val="bg1">
                    <a:lumMod val="65000"/>
                  </a:schemeClr>
                </a:solidFill>
              </a:rPr>
              <a:t>pao2fio2ratio</a:t>
            </a:r>
          </a:p>
        </p:txBody>
      </p:sp>
      <p:sp>
        <p:nvSpPr>
          <p:cNvPr id="6" name="TextBox 5">
            <a:extLst>
              <a:ext uri="{FF2B5EF4-FFF2-40B4-BE49-F238E27FC236}">
                <a16:creationId xmlns:a16="http://schemas.microsoft.com/office/drawing/2014/main" id="{DE4B3BA0-E2FC-4BFC-897D-DBF3704FC2B2}"/>
              </a:ext>
            </a:extLst>
          </p:cNvPr>
          <p:cNvSpPr txBox="1"/>
          <p:nvPr/>
        </p:nvSpPr>
        <p:spPr>
          <a:xfrm>
            <a:off x="7525656" y="1232775"/>
            <a:ext cx="779381" cy="369332"/>
          </a:xfrm>
          <a:prstGeom prst="rect">
            <a:avLst/>
          </a:prstGeom>
          <a:noFill/>
        </p:spPr>
        <p:txBody>
          <a:bodyPr wrap="none" rtlCol="0">
            <a:spAutoFit/>
          </a:bodyPr>
          <a:lstStyle/>
          <a:p>
            <a:r>
              <a:rPr lang="en-SG" dirty="0">
                <a:solidFill>
                  <a:srgbClr val="00B050"/>
                </a:solidFill>
              </a:rPr>
              <a:t>Vitals</a:t>
            </a:r>
          </a:p>
        </p:txBody>
      </p:sp>
      <p:sp>
        <p:nvSpPr>
          <p:cNvPr id="7" name="TextBox 6">
            <a:extLst>
              <a:ext uri="{FF2B5EF4-FFF2-40B4-BE49-F238E27FC236}">
                <a16:creationId xmlns:a16="http://schemas.microsoft.com/office/drawing/2014/main" id="{EF9C656A-FAF4-4338-8B27-79FB5C4223E1}"/>
              </a:ext>
            </a:extLst>
          </p:cNvPr>
          <p:cNvSpPr txBox="1"/>
          <p:nvPr/>
        </p:nvSpPr>
        <p:spPr>
          <a:xfrm>
            <a:off x="9290104" y="1223897"/>
            <a:ext cx="681597" cy="369332"/>
          </a:xfrm>
          <a:prstGeom prst="rect">
            <a:avLst/>
          </a:prstGeom>
          <a:noFill/>
        </p:spPr>
        <p:txBody>
          <a:bodyPr wrap="none" rtlCol="0">
            <a:spAutoFit/>
          </a:bodyPr>
          <a:lstStyle/>
          <a:p>
            <a:r>
              <a:rPr lang="en-SG" dirty="0">
                <a:solidFill>
                  <a:srgbClr val="00B050"/>
                </a:solidFill>
              </a:rPr>
              <a:t>Labs</a:t>
            </a:r>
          </a:p>
        </p:txBody>
      </p:sp>
      <p:sp>
        <p:nvSpPr>
          <p:cNvPr id="8" name="TextBox 7">
            <a:extLst>
              <a:ext uri="{FF2B5EF4-FFF2-40B4-BE49-F238E27FC236}">
                <a16:creationId xmlns:a16="http://schemas.microsoft.com/office/drawing/2014/main" id="{A2660A2E-043F-4AF5-B0BE-7BD13219E3BA}"/>
              </a:ext>
            </a:extLst>
          </p:cNvPr>
          <p:cNvSpPr txBox="1"/>
          <p:nvPr/>
        </p:nvSpPr>
        <p:spPr>
          <a:xfrm>
            <a:off x="10626547" y="1014374"/>
            <a:ext cx="1280075" cy="646331"/>
          </a:xfrm>
          <a:prstGeom prst="rect">
            <a:avLst/>
          </a:prstGeom>
          <a:noFill/>
        </p:spPr>
        <p:txBody>
          <a:bodyPr wrap="square" rtlCol="0">
            <a:spAutoFit/>
          </a:bodyPr>
          <a:lstStyle/>
          <a:p>
            <a:pPr algn="ctr"/>
            <a:r>
              <a:rPr lang="en-SG" dirty="0">
                <a:solidFill>
                  <a:srgbClr val="00B050"/>
                </a:solidFill>
              </a:rPr>
              <a:t>Arterial </a:t>
            </a:r>
          </a:p>
          <a:p>
            <a:pPr algn="ctr"/>
            <a:r>
              <a:rPr lang="en-SG" dirty="0">
                <a:solidFill>
                  <a:srgbClr val="00B050"/>
                </a:solidFill>
              </a:rPr>
              <a:t>Blood Gas</a:t>
            </a:r>
          </a:p>
        </p:txBody>
      </p:sp>
      <p:sp>
        <p:nvSpPr>
          <p:cNvPr id="13" name="TextBox 12">
            <a:extLst>
              <a:ext uri="{FF2B5EF4-FFF2-40B4-BE49-F238E27FC236}">
                <a16:creationId xmlns:a16="http://schemas.microsoft.com/office/drawing/2014/main" id="{5EC2EB0C-EEA5-48A5-A6FB-6682BF717055}"/>
              </a:ext>
            </a:extLst>
          </p:cNvPr>
          <p:cNvSpPr txBox="1"/>
          <p:nvPr/>
        </p:nvSpPr>
        <p:spPr>
          <a:xfrm>
            <a:off x="4650811" y="1679183"/>
            <a:ext cx="2347586" cy="3877985"/>
          </a:xfrm>
          <a:prstGeom prst="rect">
            <a:avLst/>
          </a:prstGeom>
          <a:solidFill>
            <a:schemeClr val="tx2">
              <a:lumMod val="20000"/>
              <a:lumOff val="80000"/>
            </a:schemeClr>
          </a:solidFill>
        </p:spPr>
        <p:txBody>
          <a:bodyPr wrap="square" rtlCol="0">
            <a:spAutoFit/>
          </a:bodyPr>
          <a:lstStyle/>
          <a:p>
            <a:r>
              <a:rPr lang="en-SG" sz="1600" dirty="0" err="1"/>
              <a:t>hospital_death</a:t>
            </a:r>
            <a:endParaRPr lang="en-SG" sz="1600" dirty="0"/>
          </a:p>
          <a:p>
            <a:r>
              <a:rPr lang="en-SG" sz="1600" dirty="0"/>
              <a:t>age</a:t>
            </a:r>
          </a:p>
          <a:p>
            <a:r>
              <a:rPr lang="en-SG" sz="1600" dirty="0"/>
              <a:t>gender</a:t>
            </a:r>
          </a:p>
          <a:p>
            <a:r>
              <a:rPr lang="en-SG" sz="1600" dirty="0"/>
              <a:t>ethnicity</a:t>
            </a:r>
          </a:p>
          <a:p>
            <a:r>
              <a:rPr lang="en-SG" sz="1600" dirty="0"/>
              <a:t>weight</a:t>
            </a:r>
          </a:p>
          <a:p>
            <a:r>
              <a:rPr lang="en-SG" sz="1600" dirty="0"/>
              <a:t>height</a:t>
            </a:r>
          </a:p>
          <a:p>
            <a:r>
              <a:rPr lang="en-SG" sz="1600" dirty="0" err="1"/>
              <a:t>bmi</a:t>
            </a:r>
            <a:endParaRPr lang="en-SG" sz="1600" dirty="0"/>
          </a:p>
          <a:p>
            <a:r>
              <a:rPr lang="en-SG" sz="1600" dirty="0" err="1"/>
              <a:t>elective_surgery</a:t>
            </a:r>
            <a:endParaRPr lang="en-SG" sz="1600" dirty="0"/>
          </a:p>
          <a:p>
            <a:r>
              <a:rPr lang="en-SG" sz="1600" dirty="0" err="1"/>
              <a:t>hospital_id</a:t>
            </a:r>
            <a:endParaRPr lang="en-SG" sz="1600" dirty="0"/>
          </a:p>
          <a:p>
            <a:r>
              <a:rPr lang="en-SG" sz="1600" dirty="0" err="1"/>
              <a:t>icu_id</a:t>
            </a:r>
            <a:endParaRPr lang="en-SG" sz="1600" dirty="0"/>
          </a:p>
          <a:p>
            <a:r>
              <a:rPr lang="en-SG" sz="1600" dirty="0" err="1"/>
              <a:t>hospital_admit_source</a:t>
            </a:r>
            <a:endParaRPr lang="en-SG" sz="1600" dirty="0"/>
          </a:p>
          <a:p>
            <a:r>
              <a:rPr lang="en-SG" sz="1600" dirty="0" err="1"/>
              <a:t>icu_admit_source</a:t>
            </a:r>
            <a:endParaRPr lang="en-SG" sz="1600" dirty="0"/>
          </a:p>
          <a:p>
            <a:r>
              <a:rPr lang="en-SG" sz="1600" dirty="0" err="1"/>
              <a:t>icu_stay_type</a:t>
            </a:r>
            <a:endParaRPr lang="en-SG" sz="1600" dirty="0"/>
          </a:p>
          <a:p>
            <a:r>
              <a:rPr lang="en-SG" sz="1600" dirty="0" err="1"/>
              <a:t>icu_type</a:t>
            </a:r>
            <a:endParaRPr lang="en-SG" sz="1600" dirty="0"/>
          </a:p>
          <a:p>
            <a:r>
              <a:rPr lang="en-SG" sz="1600" dirty="0" err="1"/>
              <a:t>pre_icu_los_days</a:t>
            </a:r>
            <a:endParaRPr lang="en-SG" sz="1600" dirty="0"/>
          </a:p>
        </p:txBody>
      </p:sp>
      <p:sp>
        <p:nvSpPr>
          <p:cNvPr id="14" name="TextBox 13">
            <a:extLst>
              <a:ext uri="{FF2B5EF4-FFF2-40B4-BE49-F238E27FC236}">
                <a16:creationId xmlns:a16="http://schemas.microsoft.com/office/drawing/2014/main" id="{52659309-0494-4098-B4F7-43E201747445}"/>
              </a:ext>
            </a:extLst>
          </p:cNvPr>
          <p:cNvSpPr txBox="1"/>
          <p:nvPr/>
        </p:nvSpPr>
        <p:spPr>
          <a:xfrm>
            <a:off x="4914668" y="1245499"/>
            <a:ext cx="1640834" cy="369332"/>
          </a:xfrm>
          <a:prstGeom prst="rect">
            <a:avLst/>
          </a:prstGeom>
          <a:noFill/>
        </p:spPr>
        <p:txBody>
          <a:bodyPr wrap="none" rtlCol="0">
            <a:spAutoFit/>
          </a:bodyPr>
          <a:lstStyle/>
          <a:p>
            <a:r>
              <a:rPr lang="en-SG" dirty="0">
                <a:solidFill>
                  <a:srgbClr val="00B050"/>
                </a:solidFill>
              </a:rPr>
              <a:t>Demographic</a:t>
            </a:r>
          </a:p>
        </p:txBody>
      </p:sp>
      <p:sp>
        <p:nvSpPr>
          <p:cNvPr id="12" name="TextBox 11">
            <a:extLst>
              <a:ext uri="{FF2B5EF4-FFF2-40B4-BE49-F238E27FC236}">
                <a16:creationId xmlns:a16="http://schemas.microsoft.com/office/drawing/2014/main" id="{2DDF36A0-4127-4FA8-8EF6-76E38614D647}"/>
              </a:ext>
            </a:extLst>
          </p:cNvPr>
          <p:cNvSpPr txBox="1"/>
          <p:nvPr/>
        </p:nvSpPr>
        <p:spPr>
          <a:xfrm>
            <a:off x="9047729" y="686699"/>
            <a:ext cx="1102033" cy="369332"/>
          </a:xfrm>
          <a:prstGeom prst="rect">
            <a:avLst/>
          </a:prstGeom>
          <a:noFill/>
        </p:spPr>
        <p:txBody>
          <a:bodyPr wrap="none" rtlCol="0">
            <a:spAutoFit/>
          </a:bodyPr>
          <a:lstStyle/>
          <a:p>
            <a:r>
              <a:rPr lang="en-SG" dirty="0">
                <a:solidFill>
                  <a:srgbClr val="00B050"/>
                </a:solidFill>
              </a:rPr>
              <a:t>APACHE</a:t>
            </a:r>
          </a:p>
        </p:txBody>
      </p:sp>
      <p:sp>
        <p:nvSpPr>
          <p:cNvPr id="15" name="TextBox 14">
            <a:extLst>
              <a:ext uri="{FF2B5EF4-FFF2-40B4-BE49-F238E27FC236}">
                <a16:creationId xmlns:a16="http://schemas.microsoft.com/office/drawing/2014/main" id="{7635BFDB-40CF-42AC-986A-DF445D05005E}"/>
              </a:ext>
            </a:extLst>
          </p:cNvPr>
          <p:cNvSpPr txBox="1"/>
          <p:nvPr/>
        </p:nvSpPr>
        <p:spPr>
          <a:xfrm>
            <a:off x="8169562" y="5634103"/>
            <a:ext cx="2922679" cy="584775"/>
          </a:xfrm>
          <a:prstGeom prst="rect">
            <a:avLst/>
          </a:prstGeom>
          <a:solidFill>
            <a:schemeClr val="tx2">
              <a:lumMod val="20000"/>
              <a:lumOff val="80000"/>
            </a:schemeClr>
          </a:solidFill>
        </p:spPr>
        <p:txBody>
          <a:bodyPr wrap="square" rtlCol="0">
            <a:spAutoFit/>
          </a:bodyPr>
          <a:lstStyle/>
          <a:p>
            <a:r>
              <a:rPr lang="en-SG" sz="1600" dirty="0"/>
              <a:t>Chronic disease</a:t>
            </a:r>
          </a:p>
          <a:p>
            <a:r>
              <a:rPr lang="en-SG" sz="1600" dirty="0"/>
              <a:t>Other physiological signals </a:t>
            </a:r>
          </a:p>
        </p:txBody>
      </p:sp>
    </p:spTree>
    <p:extLst>
      <p:ext uri="{BB962C8B-B14F-4D97-AF65-F5344CB8AC3E}">
        <p14:creationId xmlns:p14="http://schemas.microsoft.com/office/powerpoint/2010/main" val="42458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EA55A94-CC64-4164-8410-D2C32C3C7CF8}"/>
              </a:ext>
            </a:extLst>
          </p:cNvPr>
          <p:cNvGraphicFramePr>
            <a:graphicFrameLocks noGrp="1"/>
          </p:cNvGraphicFramePr>
          <p:nvPr>
            <p:extLst>
              <p:ext uri="{D42A27DB-BD31-4B8C-83A1-F6EECF244321}">
                <p14:modId xmlns:p14="http://schemas.microsoft.com/office/powerpoint/2010/main" val="2395735389"/>
              </p:ext>
            </p:extLst>
          </p:nvPr>
        </p:nvGraphicFramePr>
        <p:xfrm>
          <a:off x="2757395" y="522079"/>
          <a:ext cx="3401170" cy="4495748"/>
        </p:xfrm>
        <a:graphic>
          <a:graphicData uri="http://schemas.openxmlformats.org/drawingml/2006/table">
            <a:tbl>
              <a:tblPr>
                <a:tableStyleId>{5C22544A-7EE6-4342-B048-85BDC9FD1C3A}</a:tableStyleId>
              </a:tblPr>
              <a:tblGrid>
                <a:gridCol w="1700585">
                  <a:extLst>
                    <a:ext uri="{9D8B030D-6E8A-4147-A177-3AD203B41FA5}">
                      <a16:colId xmlns:a16="http://schemas.microsoft.com/office/drawing/2014/main" val="1786828255"/>
                    </a:ext>
                  </a:extLst>
                </a:gridCol>
                <a:gridCol w="1700585">
                  <a:extLst>
                    <a:ext uri="{9D8B030D-6E8A-4147-A177-3AD203B41FA5}">
                      <a16:colId xmlns:a16="http://schemas.microsoft.com/office/drawing/2014/main" val="1241726916"/>
                    </a:ext>
                  </a:extLst>
                </a:gridCol>
              </a:tblGrid>
              <a:tr h="167359">
                <a:tc>
                  <a:txBody>
                    <a:bodyPr/>
                    <a:lstStyle/>
                    <a:p>
                      <a:pPr algn="l" fontAlgn="b"/>
                      <a:r>
                        <a:rPr lang="en-SG" sz="1000" u="none" strike="noStrike">
                          <a:effectLst/>
                        </a:rPr>
                        <a:t>h1_diasbp_invasive_max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dirty="0">
                          <a:effectLst/>
                        </a:rPr>
                        <a:t>d1_diasbp_invasive_max</a:t>
                      </a:r>
                      <a:endParaRPr lang="en-SG" sz="1000" b="0" i="0" u="none" strike="noStrike" dirty="0">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812320007"/>
                  </a:ext>
                </a:extLst>
              </a:tr>
              <a:tr h="167359">
                <a:tc>
                  <a:txBody>
                    <a:bodyPr/>
                    <a:lstStyle/>
                    <a:p>
                      <a:pPr algn="l" fontAlgn="b"/>
                      <a:r>
                        <a:rPr lang="en-SG" sz="1000" u="none" strike="noStrike">
                          <a:effectLst/>
                        </a:rPr>
                        <a:t>h1_diasbp_invasive_min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d1_diasbp_invasive_min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2836247316"/>
                  </a:ext>
                </a:extLst>
              </a:tr>
              <a:tr h="167359">
                <a:tc>
                  <a:txBody>
                    <a:bodyPr/>
                    <a:lstStyle/>
                    <a:p>
                      <a:pPr algn="l" fontAlgn="b"/>
                      <a:r>
                        <a:rPr lang="en-SG" sz="1000" u="none" strike="noStrike">
                          <a:effectLst/>
                        </a:rPr>
                        <a:t>h1_diasbp_max</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dirty="0">
                          <a:effectLst/>
                        </a:rPr>
                        <a:t>d1_diasbp_max</a:t>
                      </a:r>
                      <a:endParaRPr lang="en-SG" sz="1000" b="0" i="0" u="none" strike="noStrike" dirty="0">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159599733"/>
                  </a:ext>
                </a:extLst>
              </a:tr>
              <a:tr h="167359">
                <a:tc>
                  <a:txBody>
                    <a:bodyPr/>
                    <a:lstStyle/>
                    <a:p>
                      <a:pPr algn="l" fontAlgn="b"/>
                      <a:r>
                        <a:rPr lang="en-SG" sz="1000" u="none" strike="noStrike">
                          <a:effectLst/>
                        </a:rPr>
                        <a:t>h1_diasbp_min</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d1_diasbp_min</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2301352052"/>
                  </a:ext>
                </a:extLst>
              </a:tr>
              <a:tr h="167359">
                <a:tc>
                  <a:txBody>
                    <a:bodyPr/>
                    <a:lstStyle/>
                    <a:p>
                      <a:pPr algn="l" fontAlgn="b"/>
                      <a:r>
                        <a:rPr lang="en-SG" sz="1000" u="none" strike="noStrike">
                          <a:effectLst/>
                        </a:rPr>
                        <a:t>h1_diasbp_noninvasive_max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dirty="0">
                          <a:effectLst/>
                        </a:rPr>
                        <a:t>d1_diasbp_noninvasive_max</a:t>
                      </a:r>
                      <a:endParaRPr lang="en-SG" sz="1000" b="0" i="0" u="none" strike="noStrike" dirty="0">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2532855786"/>
                  </a:ext>
                </a:extLst>
              </a:tr>
              <a:tr h="167359">
                <a:tc>
                  <a:txBody>
                    <a:bodyPr/>
                    <a:lstStyle/>
                    <a:p>
                      <a:pPr algn="l" fontAlgn="b"/>
                      <a:r>
                        <a:rPr lang="en-SG" sz="1000" u="none" strike="noStrike" dirty="0">
                          <a:effectLst/>
                        </a:rPr>
                        <a:t>h1_diasbp_noninvasive_min</a:t>
                      </a:r>
                      <a:endParaRPr lang="en-SG" sz="1000" b="0" i="0" u="none" strike="noStrike" dirty="0">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d1_diasbp_noninvasive_min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3110486039"/>
                  </a:ext>
                </a:extLst>
              </a:tr>
              <a:tr h="167359">
                <a:tc>
                  <a:txBody>
                    <a:bodyPr/>
                    <a:lstStyle/>
                    <a:p>
                      <a:pPr algn="l" fontAlgn="b"/>
                      <a:r>
                        <a:rPr lang="en-SG" sz="1000" u="none" strike="noStrike">
                          <a:effectLst/>
                        </a:rPr>
                        <a:t>h1_heartrate_max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d1_sysbp_invasive_max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3518258263"/>
                  </a:ext>
                </a:extLst>
              </a:tr>
              <a:tr h="167359">
                <a:tc>
                  <a:txBody>
                    <a:bodyPr/>
                    <a:lstStyle/>
                    <a:p>
                      <a:pPr algn="l" fontAlgn="b"/>
                      <a:r>
                        <a:rPr lang="en-SG" sz="1000" u="none" strike="noStrike">
                          <a:effectLst/>
                        </a:rPr>
                        <a:t>h1_heartrate_min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d1_sysbp_invasive_min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2781055249"/>
                  </a:ext>
                </a:extLst>
              </a:tr>
              <a:tr h="167359">
                <a:tc>
                  <a:txBody>
                    <a:bodyPr/>
                    <a:lstStyle/>
                    <a:p>
                      <a:pPr algn="l" fontAlgn="b"/>
                      <a:r>
                        <a:rPr lang="en-SG" sz="1000" u="none" strike="noStrike">
                          <a:effectLst/>
                        </a:rPr>
                        <a:t>h1_mbp_invasive_max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d1_sysbp_max</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41941322"/>
                  </a:ext>
                </a:extLst>
              </a:tr>
              <a:tr h="167359">
                <a:tc>
                  <a:txBody>
                    <a:bodyPr/>
                    <a:lstStyle/>
                    <a:p>
                      <a:pPr algn="l" fontAlgn="b"/>
                      <a:r>
                        <a:rPr lang="en-SG" sz="1000" u="none" strike="noStrike">
                          <a:effectLst/>
                        </a:rPr>
                        <a:t>h1_mbp_invasive_min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d1_sysbp_min</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3363013187"/>
                  </a:ext>
                </a:extLst>
              </a:tr>
              <a:tr h="167359">
                <a:tc>
                  <a:txBody>
                    <a:bodyPr/>
                    <a:lstStyle/>
                    <a:p>
                      <a:pPr algn="l" fontAlgn="b"/>
                      <a:r>
                        <a:rPr lang="en-SG" sz="1000" u="none" strike="noStrike">
                          <a:effectLst/>
                        </a:rPr>
                        <a:t>h1_mbp_max</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d1_sysbp_noninvasive_max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4247372520"/>
                  </a:ext>
                </a:extLst>
              </a:tr>
              <a:tr h="167359">
                <a:tc>
                  <a:txBody>
                    <a:bodyPr/>
                    <a:lstStyle/>
                    <a:p>
                      <a:pPr algn="l" fontAlgn="b"/>
                      <a:r>
                        <a:rPr lang="en-SG" sz="1000" u="none" strike="noStrike">
                          <a:effectLst/>
                        </a:rPr>
                        <a:t>h1_mbp_min</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d1_sysbp_noninvasive_min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3846167689"/>
                  </a:ext>
                </a:extLst>
              </a:tr>
              <a:tr h="167359">
                <a:tc>
                  <a:txBody>
                    <a:bodyPr/>
                    <a:lstStyle/>
                    <a:p>
                      <a:pPr algn="l" fontAlgn="b"/>
                      <a:r>
                        <a:rPr lang="en-SG" sz="1000" u="none" strike="noStrike">
                          <a:effectLst/>
                        </a:rPr>
                        <a:t>h1_mbp_noninvasive_max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d1_mbp_invasive_max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3053926273"/>
                  </a:ext>
                </a:extLst>
              </a:tr>
              <a:tr h="167359">
                <a:tc>
                  <a:txBody>
                    <a:bodyPr/>
                    <a:lstStyle/>
                    <a:p>
                      <a:pPr algn="l" fontAlgn="b"/>
                      <a:r>
                        <a:rPr lang="en-SG" sz="1000" u="none" strike="noStrike">
                          <a:effectLst/>
                        </a:rPr>
                        <a:t>h1_mbp_noninvasive_min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d1_mbp_invasive_min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198213464"/>
                  </a:ext>
                </a:extLst>
              </a:tr>
              <a:tr h="167359">
                <a:tc>
                  <a:txBody>
                    <a:bodyPr/>
                    <a:lstStyle/>
                    <a:p>
                      <a:pPr algn="l" fontAlgn="b"/>
                      <a:r>
                        <a:rPr lang="en-SG" sz="1000" u="none" strike="noStrike">
                          <a:effectLst/>
                        </a:rPr>
                        <a:t>h1_resprate_max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d1_mbp_max</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233942659"/>
                  </a:ext>
                </a:extLst>
              </a:tr>
              <a:tr h="167359">
                <a:tc>
                  <a:txBody>
                    <a:bodyPr/>
                    <a:lstStyle/>
                    <a:p>
                      <a:pPr algn="l" fontAlgn="b"/>
                      <a:r>
                        <a:rPr lang="en-SG" sz="1000" u="none" strike="noStrike">
                          <a:effectLst/>
                        </a:rPr>
                        <a:t>h1_resprate_min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d1_mbp_min</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4215840474"/>
                  </a:ext>
                </a:extLst>
              </a:tr>
              <a:tr h="167359">
                <a:tc>
                  <a:txBody>
                    <a:bodyPr/>
                    <a:lstStyle/>
                    <a:p>
                      <a:pPr algn="l" fontAlgn="b"/>
                      <a:r>
                        <a:rPr lang="en-SG" sz="1000" u="none" strike="noStrike">
                          <a:effectLst/>
                        </a:rPr>
                        <a:t>h1_spo2_max</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d1_mbp_noninvasive_max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3451711179"/>
                  </a:ext>
                </a:extLst>
              </a:tr>
              <a:tr h="167359">
                <a:tc>
                  <a:txBody>
                    <a:bodyPr/>
                    <a:lstStyle/>
                    <a:p>
                      <a:pPr algn="l" fontAlgn="b"/>
                      <a:r>
                        <a:rPr lang="en-SG" sz="1000" u="none" strike="noStrike">
                          <a:effectLst/>
                        </a:rPr>
                        <a:t>h1_spo2_min</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d1_mbp_noninvasive_min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2109976555"/>
                  </a:ext>
                </a:extLst>
              </a:tr>
              <a:tr h="167359">
                <a:tc>
                  <a:txBody>
                    <a:bodyPr/>
                    <a:lstStyle/>
                    <a:p>
                      <a:pPr algn="l" fontAlgn="b"/>
                      <a:r>
                        <a:rPr lang="en-SG" sz="1000" u="none" strike="noStrike">
                          <a:effectLst/>
                        </a:rPr>
                        <a:t>h1_sysbp_invasive_max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d1_heartrate_max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3951379145"/>
                  </a:ext>
                </a:extLst>
              </a:tr>
              <a:tr h="167359">
                <a:tc>
                  <a:txBody>
                    <a:bodyPr/>
                    <a:lstStyle/>
                    <a:p>
                      <a:pPr algn="l" fontAlgn="b"/>
                      <a:r>
                        <a:rPr lang="en-SG" sz="1000" u="none" strike="noStrike">
                          <a:effectLst/>
                        </a:rPr>
                        <a:t>h1_sysbp_invasive_min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d1_heartrate_min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530030726"/>
                  </a:ext>
                </a:extLst>
              </a:tr>
              <a:tr h="167359">
                <a:tc>
                  <a:txBody>
                    <a:bodyPr/>
                    <a:lstStyle/>
                    <a:p>
                      <a:pPr algn="l" fontAlgn="b"/>
                      <a:r>
                        <a:rPr lang="en-SG" sz="1000" u="none" strike="noStrike">
                          <a:effectLst/>
                        </a:rPr>
                        <a:t>h1_sysbp_max</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d1_resprate_max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2545943331"/>
                  </a:ext>
                </a:extLst>
              </a:tr>
              <a:tr h="167359">
                <a:tc>
                  <a:txBody>
                    <a:bodyPr/>
                    <a:lstStyle/>
                    <a:p>
                      <a:pPr algn="l" fontAlgn="b"/>
                      <a:r>
                        <a:rPr lang="en-SG" sz="1000" u="none" strike="noStrike">
                          <a:effectLst/>
                        </a:rPr>
                        <a:t>h1_sysbp_min</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d1_resprate_min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3467370143"/>
                  </a:ext>
                </a:extLst>
              </a:tr>
              <a:tr h="167359">
                <a:tc>
                  <a:txBody>
                    <a:bodyPr/>
                    <a:lstStyle/>
                    <a:p>
                      <a:pPr algn="l" fontAlgn="b"/>
                      <a:r>
                        <a:rPr lang="en-SG" sz="1000" u="none" strike="noStrike">
                          <a:effectLst/>
                        </a:rPr>
                        <a:t>h1_sysbp_noninvasive_max</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d1_spo2_max</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3584550897"/>
                  </a:ext>
                </a:extLst>
              </a:tr>
              <a:tr h="167359">
                <a:tc>
                  <a:txBody>
                    <a:bodyPr/>
                    <a:lstStyle/>
                    <a:p>
                      <a:pPr algn="l" fontAlgn="b"/>
                      <a:r>
                        <a:rPr lang="en-SG" sz="1000" u="none" strike="noStrike">
                          <a:effectLst/>
                        </a:rPr>
                        <a:t>h1_sysbp_noninvasive_min</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d1_spo2_min</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1771270472"/>
                  </a:ext>
                </a:extLst>
              </a:tr>
              <a:tr h="167359">
                <a:tc>
                  <a:txBody>
                    <a:bodyPr/>
                    <a:lstStyle/>
                    <a:p>
                      <a:pPr algn="l" fontAlgn="b"/>
                      <a:r>
                        <a:rPr lang="en-SG" sz="1000" u="none" strike="noStrike">
                          <a:effectLst/>
                        </a:rPr>
                        <a:t>h1_temp_max</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a:effectLst/>
                        </a:rPr>
                        <a:t>d1_temp_max</a:t>
                      </a:r>
                      <a:endParaRPr lang="en-SG" sz="1000" b="0" i="0" u="none" strike="noStrike">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3348823382"/>
                  </a:ext>
                </a:extLst>
              </a:tr>
              <a:tr h="167359">
                <a:tc>
                  <a:txBody>
                    <a:bodyPr/>
                    <a:lstStyle/>
                    <a:p>
                      <a:pPr algn="l" fontAlgn="b"/>
                      <a:r>
                        <a:rPr lang="en-SG" sz="1000" u="none" strike="noStrike">
                          <a:effectLst/>
                        </a:rPr>
                        <a:t>h1_temp_min</a:t>
                      </a:r>
                      <a:endParaRPr lang="en-SG" sz="1000" b="0" i="0" u="none" strike="noStrike">
                        <a:solidFill>
                          <a:srgbClr val="000000"/>
                        </a:solidFill>
                        <a:effectLst/>
                        <a:latin typeface="Calibri" panose="020F0502020204030204" pitchFamily="34" charset="0"/>
                      </a:endParaRPr>
                    </a:p>
                  </a:txBody>
                  <a:tcPr marL="6973" marR="6973" marT="6973" marB="0" anchor="b">
                    <a:noFill/>
                  </a:tcPr>
                </a:tc>
                <a:tc>
                  <a:txBody>
                    <a:bodyPr/>
                    <a:lstStyle/>
                    <a:p>
                      <a:pPr algn="l" fontAlgn="b"/>
                      <a:r>
                        <a:rPr lang="en-SG" sz="1000" u="none" strike="noStrike" dirty="0">
                          <a:effectLst/>
                        </a:rPr>
                        <a:t>d1_temp_min</a:t>
                      </a:r>
                      <a:endParaRPr lang="en-SG" sz="1000" b="0" i="0" u="none" strike="noStrike" dirty="0">
                        <a:solidFill>
                          <a:srgbClr val="000000"/>
                        </a:solidFill>
                        <a:effectLst/>
                        <a:latin typeface="Calibri" panose="020F0502020204030204" pitchFamily="34" charset="0"/>
                      </a:endParaRPr>
                    </a:p>
                  </a:txBody>
                  <a:tcPr marL="6973" marR="6973" marT="6973" marB="0" anchor="b">
                    <a:noFill/>
                  </a:tcPr>
                </a:tc>
                <a:extLst>
                  <a:ext uri="{0D108BD9-81ED-4DB2-BD59-A6C34878D82A}">
                    <a16:rowId xmlns:a16="http://schemas.microsoft.com/office/drawing/2014/main" val="157745653"/>
                  </a:ext>
                </a:extLst>
              </a:tr>
            </a:tbl>
          </a:graphicData>
        </a:graphic>
      </p:graphicFrame>
      <p:graphicFrame>
        <p:nvGraphicFramePr>
          <p:cNvPr id="4" name="Table 3">
            <a:extLst>
              <a:ext uri="{FF2B5EF4-FFF2-40B4-BE49-F238E27FC236}">
                <a16:creationId xmlns:a16="http://schemas.microsoft.com/office/drawing/2014/main" id="{BA285941-CB30-44CD-9501-AC18CD6DD5DB}"/>
              </a:ext>
            </a:extLst>
          </p:cNvPr>
          <p:cNvGraphicFramePr>
            <a:graphicFrameLocks noGrp="1"/>
          </p:cNvGraphicFramePr>
          <p:nvPr>
            <p:extLst>
              <p:ext uri="{D42A27DB-BD31-4B8C-83A1-F6EECF244321}">
                <p14:modId xmlns:p14="http://schemas.microsoft.com/office/powerpoint/2010/main" val="752776809"/>
              </p:ext>
            </p:extLst>
          </p:nvPr>
        </p:nvGraphicFramePr>
        <p:xfrm>
          <a:off x="6379324" y="522079"/>
          <a:ext cx="2558518" cy="4753320"/>
        </p:xfrm>
        <a:graphic>
          <a:graphicData uri="http://schemas.openxmlformats.org/drawingml/2006/table">
            <a:tbl>
              <a:tblPr>
                <a:tableStyleId>{5C22544A-7EE6-4342-B048-85BDC9FD1C3A}</a:tableStyleId>
              </a:tblPr>
              <a:tblGrid>
                <a:gridCol w="1279259">
                  <a:extLst>
                    <a:ext uri="{9D8B030D-6E8A-4147-A177-3AD203B41FA5}">
                      <a16:colId xmlns:a16="http://schemas.microsoft.com/office/drawing/2014/main" val="3853188231"/>
                    </a:ext>
                  </a:extLst>
                </a:gridCol>
                <a:gridCol w="1279259">
                  <a:extLst>
                    <a:ext uri="{9D8B030D-6E8A-4147-A177-3AD203B41FA5}">
                      <a16:colId xmlns:a16="http://schemas.microsoft.com/office/drawing/2014/main" val="576235100"/>
                    </a:ext>
                  </a:extLst>
                </a:gridCol>
              </a:tblGrid>
              <a:tr h="145045">
                <a:tc>
                  <a:txBody>
                    <a:bodyPr/>
                    <a:lstStyle/>
                    <a:p>
                      <a:pPr algn="l" fontAlgn="b"/>
                      <a:r>
                        <a:rPr lang="en-SG" sz="1000" u="none" strike="noStrike">
                          <a:effectLst/>
                        </a:rPr>
                        <a:t>h1_albumin_max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d1_albumin_max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1469537110"/>
                  </a:ext>
                </a:extLst>
              </a:tr>
              <a:tr h="145045">
                <a:tc>
                  <a:txBody>
                    <a:bodyPr/>
                    <a:lstStyle/>
                    <a:p>
                      <a:pPr algn="l" fontAlgn="b"/>
                      <a:r>
                        <a:rPr lang="en-SG" sz="1000" u="none" strike="noStrike">
                          <a:effectLst/>
                        </a:rPr>
                        <a:t>h1_albumin_min</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d1_albumin_min</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3189373343"/>
                  </a:ext>
                </a:extLst>
              </a:tr>
              <a:tr h="145045">
                <a:tc>
                  <a:txBody>
                    <a:bodyPr/>
                    <a:lstStyle/>
                    <a:p>
                      <a:pPr algn="l" fontAlgn="b"/>
                      <a:r>
                        <a:rPr lang="en-SG" sz="1000" u="none" strike="noStrike">
                          <a:effectLst/>
                        </a:rPr>
                        <a:t>h1_bilirubin_max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d1_bilirubin_max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3249297579"/>
                  </a:ext>
                </a:extLst>
              </a:tr>
              <a:tr h="145045">
                <a:tc>
                  <a:txBody>
                    <a:bodyPr/>
                    <a:lstStyle/>
                    <a:p>
                      <a:pPr algn="l" fontAlgn="b"/>
                      <a:r>
                        <a:rPr lang="en-SG" sz="1000" u="none" strike="noStrike">
                          <a:effectLst/>
                        </a:rPr>
                        <a:t>h1_bilirubin_min</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d1_bilirubin_min</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450371492"/>
                  </a:ext>
                </a:extLst>
              </a:tr>
              <a:tr h="145045">
                <a:tc>
                  <a:txBody>
                    <a:bodyPr/>
                    <a:lstStyle/>
                    <a:p>
                      <a:pPr algn="l" fontAlgn="b"/>
                      <a:r>
                        <a:rPr lang="en-SG" sz="1000" u="none" strike="noStrike">
                          <a:effectLst/>
                        </a:rPr>
                        <a:t>h1_bun_max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d1_bun_max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3478328387"/>
                  </a:ext>
                </a:extLst>
              </a:tr>
              <a:tr h="145045">
                <a:tc>
                  <a:txBody>
                    <a:bodyPr/>
                    <a:lstStyle/>
                    <a:p>
                      <a:pPr algn="l" fontAlgn="b"/>
                      <a:r>
                        <a:rPr lang="en-SG" sz="1000" u="none" strike="noStrike" dirty="0">
                          <a:effectLst/>
                        </a:rPr>
                        <a:t>h1_bun_min</a:t>
                      </a:r>
                      <a:endParaRPr lang="en-SG" sz="1000" b="0" i="0" u="none" strike="noStrike" dirty="0">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d1_bun_min</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4226964042"/>
                  </a:ext>
                </a:extLst>
              </a:tr>
              <a:tr h="145045">
                <a:tc>
                  <a:txBody>
                    <a:bodyPr/>
                    <a:lstStyle/>
                    <a:p>
                      <a:pPr algn="l" fontAlgn="b"/>
                      <a:r>
                        <a:rPr lang="en-SG" sz="1000" u="none" strike="noStrike">
                          <a:effectLst/>
                        </a:rPr>
                        <a:t>h1_calcium_max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d1_calcium_max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601007924"/>
                  </a:ext>
                </a:extLst>
              </a:tr>
              <a:tr h="145045">
                <a:tc>
                  <a:txBody>
                    <a:bodyPr/>
                    <a:lstStyle/>
                    <a:p>
                      <a:pPr algn="l" fontAlgn="b"/>
                      <a:r>
                        <a:rPr lang="en-SG" sz="1000" u="none" strike="noStrike">
                          <a:effectLst/>
                        </a:rPr>
                        <a:t>h1_calcium_min</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d1_calcium_min</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1783998392"/>
                  </a:ext>
                </a:extLst>
              </a:tr>
              <a:tr h="145045">
                <a:tc>
                  <a:txBody>
                    <a:bodyPr/>
                    <a:lstStyle/>
                    <a:p>
                      <a:pPr algn="l" fontAlgn="b"/>
                      <a:r>
                        <a:rPr lang="en-SG" sz="1000" u="none" strike="noStrike">
                          <a:effectLst/>
                        </a:rPr>
                        <a:t>h1_creatinine_max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d1_creatinine_max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2750481642"/>
                  </a:ext>
                </a:extLst>
              </a:tr>
              <a:tr h="145045">
                <a:tc>
                  <a:txBody>
                    <a:bodyPr/>
                    <a:lstStyle/>
                    <a:p>
                      <a:pPr algn="l" fontAlgn="b"/>
                      <a:r>
                        <a:rPr lang="en-SG" sz="1000" u="none" strike="noStrike">
                          <a:effectLst/>
                        </a:rPr>
                        <a:t>h1_creatinine_min</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dirty="0">
                          <a:effectLst/>
                        </a:rPr>
                        <a:t>d1_creatinine_min</a:t>
                      </a:r>
                      <a:endParaRPr lang="en-SG" sz="1000" b="0" i="0" u="none" strike="noStrike" dirty="0">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2139415167"/>
                  </a:ext>
                </a:extLst>
              </a:tr>
              <a:tr h="145045">
                <a:tc>
                  <a:txBody>
                    <a:bodyPr/>
                    <a:lstStyle/>
                    <a:p>
                      <a:pPr algn="l" fontAlgn="b"/>
                      <a:r>
                        <a:rPr lang="en-SG" sz="1000" u="none" strike="noStrike">
                          <a:effectLst/>
                        </a:rPr>
                        <a:t>h1_glucose_max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d1_glucose_max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1027308268"/>
                  </a:ext>
                </a:extLst>
              </a:tr>
              <a:tr h="145045">
                <a:tc>
                  <a:txBody>
                    <a:bodyPr/>
                    <a:lstStyle/>
                    <a:p>
                      <a:pPr algn="l" fontAlgn="b"/>
                      <a:r>
                        <a:rPr lang="en-SG" sz="1000" u="none" strike="noStrike" dirty="0">
                          <a:effectLst/>
                        </a:rPr>
                        <a:t>h1_glucose_min</a:t>
                      </a:r>
                      <a:endParaRPr lang="en-SG" sz="1000" b="0" i="0" u="none" strike="noStrike" dirty="0">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d1_glucose_min</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2704545427"/>
                  </a:ext>
                </a:extLst>
              </a:tr>
              <a:tr h="145045">
                <a:tc>
                  <a:txBody>
                    <a:bodyPr/>
                    <a:lstStyle/>
                    <a:p>
                      <a:pPr algn="l" fontAlgn="b"/>
                      <a:r>
                        <a:rPr lang="en-SG" sz="1000" u="none" strike="noStrike">
                          <a:effectLst/>
                        </a:rPr>
                        <a:t>h1_hco3_max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d1_hco3_max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2246859368"/>
                  </a:ext>
                </a:extLst>
              </a:tr>
              <a:tr h="145045">
                <a:tc>
                  <a:txBody>
                    <a:bodyPr/>
                    <a:lstStyle/>
                    <a:p>
                      <a:pPr algn="l" fontAlgn="b"/>
                      <a:r>
                        <a:rPr lang="en-SG" sz="1000" u="none" strike="noStrike">
                          <a:effectLst/>
                        </a:rPr>
                        <a:t>h1_hco3_min</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d1_hco3_min</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1472742103"/>
                  </a:ext>
                </a:extLst>
              </a:tr>
              <a:tr h="145045">
                <a:tc>
                  <a:txBody>
                    <a:bodyPr/>
                    <a:lstStyle/>
                    <a:p>
                      <a:pPr algn="l" fontAlgn="b"/>
                      <a:r>
                        <a:rPr lang="en-SG" sz="1000" u="none" strike="noStrike">
                          <a:effectLst/>
                        </a:rPr>
                        <a:t>h1_hemaglobin_max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d1_hemaglobin_max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1306827285"/>
                  </a:ext>
                </a:extLst>
              </a:tr>
              <a:tr h="145045">
                <a:tc>
                  <a:txBody>
                    <a:bodyPr/>
                    <a:lstStyle/>
                    <a:p>
                      <a:pPr algn="l" fontAlgn="b"/>
                      <a:r>
                        <a:rPr lang="en-SG" sz="1000" u="none" strike="noStrike" dirty="0">
                          <a:effectLst/>
                        </a:rPr>
                        <a:t>h1_hemaglobin_min</a:t>
                      </a:r>
                      <a:endParaRPr lang="en-SG" sz="1000" b="0" i="0" u="none" strike="noStrike" dirty="0">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d1_hemaglobin_min</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421518498"/>
                  </a:ext>
                </a:extLst>
              </a:tr>
              <a:tr h="145045">
                <a:tc>
                  <a:txBody>
                    <a:bodyPr/>
                    <a:lstStyle/>
                    <a:p>
                      <a:pPr algn="l" fontAlgn="b"/>
                      <a:r>
                        <a:rPr lang="en-SG" sz="1000" u="none" strike="noStrike">
                          <a:effectLst/>
                        </a:rPr>
                        <a:t>h1_hematocrit_max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d1_hematocrit_max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682084130"/>
                  </a:ext>
                </a:extLst>
              </a:tr>
              <a:tr h="145045">
                <a:tc>
                  <a:txBody>
                    <a:bodyPr/>
                    <a:lstStyle/>
                    <a:p>
                      <a:pPr algn="l" fontAlgn="b"/>
                      <a:r>
                        <a:rPr lang="en-SG" sz="1000" u="none" strike="noStrike" dirty="0">
                          <a:effectLst/>
                        </a:rPr>
                        <a:t>h1_hematocrit_min</a:t>
                      </a:r>
                      <a:endParaRPr lang="en-SG" sz="1000" b="0" i="0" u="none" strike="noStrike" dirty="0">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d1_hematocrit_min</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388848797"/>
                  </a:ext>
                </a:extLst>
              </a:tr>
              <a:tr h="145045">
                <a:tc>
                  <a:txBody>
                    <a:bodyPr/>
                    <a:lstStyle/>
                    <a:p>
                      <a:pPr algn="l" fontAlgn="b"/>
                      <a:r>
                        <a:rPr lang="en-SG" sz="1000" u="none" strike="noStrike">
                          <a:effectLst/>
                        </a:rPr>
                        <a:t>h1_inr_max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d1_inr_max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2309555527"/>
                  </a:ext>
                </a:extLst>
              </a:tr>
              <a:tr h="145045">
                <a:tc>
                  <a:txBody>
                    <a:bodyPr/>
                    <a:lstStyle/>
                    <a:p>
                      <a:pPr algn="l" fontAlgn="b"/>
                      <a:r>
                        <a:rPr lang="en-SG" sz="1000" u="none" strike="noStrike">
                          <a:effectLst/>
                        </a:rPr>
                        <a:t>h1_inr_min</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d1_inr_min</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3576241378"/>
                  </a:ext>
                </a:extLst>
              </a:tr>
              <a:tr h="145045">
                <a:tc>
                  <a:txBody>
                    <a:bodyPr/>
                    <a:lstStyle/>
                    <a:p>
                      <a:pPr algn="l" fontAlgn="b"/>
                      <a:r>
                        <a:rPr lang="en-SG" sz="1000" u="none" strike="noStrike">
                          <a:effectLst/>
                        </a:rPr>
                        <a:t>h1_lactate_max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d1_lactate_max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1854260770"/>
                  </a:ext>
                </a:extLst>
              </a:tr>
              <a:tr h="145045">
                <a:tc>
                  <a:txBody>
                    <a:bodyPr/>
                    <a:lstStyle/>
                    <a:p>
                      <a:pPr algn="l" fontAlgn="b"/>
                      <a:r>
                        <a:rPr lang="en-SG" sz="1000" u="none" strike="noStrike">
                          <a:effectLst/>
                        </a:rPr>
                        <a:t>h1_lactate_min</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d1_lactate_min</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3530433281"/>
                  </a:ext>
                </a:extLst>
              </a:tr>
              <a:tr h="145045">
                <a:tc>
                  <a:txBody>
                    <a:bodyPr/>
                    <a:lstStyle/>
                    <a:p>
                      <a:pPr algn="l" fontAlgn="b"/>
                      <a:r>
                        <a:rPr lang="en-SG" sz="1000" u="none" strike="noStrike">
                          <a:effectLst/>
                        </a:rPr>
                        <a:t>h1_platelets_max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d1_platelets_max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385862168"/>
                  </a:ext>
                </a:extLst>
              </a:tr>
              <a:tr h="145045">
                <a:tc>
                  <a:txBody>
                    <a:bodyPr/>
                    <a:lstStyle/>
                    <a:p>
                      <a:pPr algn="l" fontAlgn="b"/>
                      <a:r>
                        <a:rPr lang="en-SG" sz="1000" u="none" strike="noStrike">
                          <a:effectLst/>
                        </a:rPr>
                        <a:t>h1_platelets_min</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d1_platelets_min</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3033872927"/>
                  </a:ext>
                </a:extLst>
              </a:tr>
              <a:tr h="145045">
                <a:tc>
                  <a:txBody>
                    <a:bodyPr/>
                    <a:lstStyle/>
                    <a:p>
                      <a:pPr algn="l" fontAlgn="b"/>
                      <a:r>
                        <a:rPr lang="en-SG" sz="1000" u="none" strike="noStrike">
                          <a:effectLst/>
                        </a:rPr>
                        <a:t>h1_potassium_max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d1_potassium_max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1649474566"/>
                  </a:ext>
                </a:extLst>
              </a:tr>
              <a:tr h="145045">
                <a:tc>
                  <a:txBody>
                    <a:bodyPr/>
                    <a:lstStyle/>
                    <a:p>
                      <a:pPr algn="l" fontAlgn="b"/>
                      <a:r>
                        <a:rPr lang="en-SG" sz="1000" u="none" strike="noStrike">
                          <a:effectLst/>
                        </a:rPr>
                        <a:t>h1_potassium_min</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d1_potassium_min</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2585765936"/>
                  </a:ext>
                </a:extLst>
              </a:tr>
              <a:tr h="145045">
                <a:tc>
                  <a:txBody>
                    <a:bodyPr/>
                    <a:lstStyle/>
                    <a:p>
                      <a:pPr algn="l" fontAlgn="b"/>
                      <a:r>
                        <a:rPr lang="en-SG" sz="1000" u="none" strike="noStrike">
                          <a:effectLst/>
                        </a:rPr>
                        <a:t>h1_sodium_max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d1_sodium_max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3492277367"/>
                  </a:ext>
                </a:extLst>
              </a:tr>
              <a:tr h="145045">
                <a:tc>
                  <a:txBody>
                    <a:bodyPr/>
                    <a:lstStyle/>
                    <a:p>
                      <a:pPr algn="l" fontAlgn="b"/>
                      <a:r>
                        <a:rPr lang="en-SG" sz="1000" u="none" strike="noStrike">
                          <a:effectLst/>
                        </a:rPr>
                        <a:t>h1_sodium_min</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d1_sodium_min</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1659228311"/>
                  </a:ext>
                </a:extLst>
              </a:tr>
              <a:tr h="145045">
                <a:tc>
                  <a:txBody>
                    <a:bodyPr/>
                    <a:lstStyle/>
                    <a:p>
                      <a:pPr algn="l" fontAlgn="b"/>
                      <a:r>
                        <a:rPr lang="en-SG" sz="1000" u="none" strike="noStrike">
                          <a:effectLst/>
                        </a:rPr>
                        <a:t>h1_wbc_max</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a:effectLst/>
                        </a:rPr>
                        <a:t>d1_wbc_max</a:t>
                      </a:r>
                      <a:endParaRPr lang="en-SG" sz="1000" b="0" i="0" u="none" strike="noStrike">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264561503"/>
                  </a:ext>
                </a:extLst>
              </a:tr>
              <a:tr h="145045">
                <a:tc>
                  <a:txBody>
                    <a:bodyPr/>
                    <a:lstStyle/>
                    <a:p>
                      <a:pPr algn="l" fontAlgn="b"/>
                      <a:r>
                        <a:rPr lang="en-SG" sz="1000" u="none" strike="noStrike">
                          <a:effectLst/>
                        </a:rPr>
                        <a:t>h1_wbc_min</a:t>
                      </a:r>
                      <a:endParaRPr lang="en-SG" sz="1000" b="0" i="0" u="none" strike="noStrike">
                        <a:solidFill>
                          <a:srgbClr val="000000"/>
                        </a:solidFill>
                        <a:effectLst/>
                        <a:latin typeface="Calibri" panose="020F0502020204030204" pitchFamily="34" charset="0"/>
                      </a:endParaRPr>
                    </a:p>
                  </a:txBody>
                  <a:tcPr marL="6044" marR="6044" marT="6044" marB="0" anchor="b">
                    <a:noFill/>
                  </a:tcPr>
                </a:tc>
                <a:tc>
                  <a:txBody>
                    <a:bodyPr/>
                    <a:lstStyle/>
                    <a:p>
                      <a:pPr algn="l" fontAlgn="b"/>
                      <a:r>
                        <a:rPr lang="en-SG" sz="1000" u="none" strike="noStrike" dirty="0">
                          <a:effectLst/>
                        </a:rPr>
                        <a:t>d1_wbc_min</a:t>
                      </a:r>
                      <a:endParaRPr lang="en-SG" sz="1000" b="0" i="0" u="none" strike="noStrike" dirty="0">
                        <a:solidFill>
                          <a:srgbClr val="000000"/>
                        </a:solidFill>
                        <a:effectLst/>
                        <a:latin typeface="Calibri" panose="020F0502020204030204" pitchFamily="34" charset="0"/>
                      </a:endParaRPr>
                    </a:p>
                  </a:txBody>
                  <a:tcPr marL="6044" marR="6044" marT="6044" marB="0" anchor="b">
                    <a:noFill/>
                  </a:tcPr>
                </a:tc>
                <a:extLst>
                  <a:ext uri="{0D108BD9-81ED-4DB2-BD59-A6C34878D82A}">
                    <a16:rowId xmlns:a16="http://schemas.microsoft.com/office/drawing/2014/main" val="3023346416"/>
                  </a:ext>
                </a:extLst>
              </a:tr>
            </a:tbl>
          </a:graphicData>
        </a:graphic>
      </p:graphicFrame>
      <p:graphicFrame>
        <p:nvGraphicFramePr>
          <p:cNvPr id="5" name="Table 4">
            <a:extLst>
              <a:ext uri="{FF2B5EF4-FFF2-40B4-BE49-F238E27FC236}">
                <a16:creationId xmlns:a16="http://schemas.microsoft.com/office/drawing/2014/main" id="{1125F7DE-066A-4115-BD51-1BE52F751488}"/>
              </a:ext>
            </a:extLst>
          </p:cNvPr>
          <p:cNvGraphicFramePr>
            <a:graphicFrameLocks noGrp="1"/>
          </p:cNvGraphicFramePr>
          <p:nvPr>
            <p:extLst>
              <p:ext uri="{D42A27DB-BD31-4B8C-83A1-F6EECF244321}">
                <p14:modId xmlns:p14="http://schemas.microsoft.com/office/powerpoint/2010/main" val="3431886476"/>
              </p:ext>
            </p:extLst>
          </p:nvPr>
        </p:nvGraphicFramePr>
        <p:xfrm>
          <a:off x="9187496" y="522079"/>
          <a:ext cx="2661920" cy="1463040"/>
        </p:xfrm>
        <a:graphic>
          <a:graphicData uri="http://schemas.openxmlformats.org/drawingml/2006/table">
            <a:tbl>
              <a:tblPr>
                <a:tableStyleId>{5C22544A-7EE6-4342-B048-85BDC9FD1C3A}</a:tableStyleId>
              </a:tblPr>
              <a:tblGrid>
                <a:gridCol w="1350597">
                  <a:extLst>
                    <a:ext uri="{9D8B030D-6E8A-4147-A177-3AD203B41FA5}">
                      <a16:colId xmlns:a16="http://schemas.microsoft.com/office/drawing/2014/main" val="2318076171"/>
                    </a:ext>
                  </a:extLst>
                </a:gridCol>
                <a:gridCol w="1311323">
                  <a:extLst>
                    <a:ext uri="{9D8B030D-6E8A-4147-A177-3AD203B41FA5}">
                      <a16:colId xmlns:a16="http://schemas.microsoft.com/office/drawing/2014/main" val="3681126624"/>
                    </a:ext>
                  </a:extLst>
                </a:gridCol>
              </a:tblGrid>
              <a:tr h="182880">
                <a:tc>
                  <a:txBody>
                    <a:bodyPr/>
                    <a:lstStyle/>
                    <a:p>
                      <a:pPr algn="l" fontAlgn="b"/>
                      <a:r>
                        <a:rPr lang="en-SG" sz="1000" u="none" strike="noStrike">
                          <a:effectLst/>
                        </a:rPr>
                        <a:t>h1_arterial_pco2_max</a:t>
                      </a:r>
                      <a:endParaRPr lang="en-SG" sz="10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SG" sz="1000" u="none" strike="noStrike" dirty="0">
                          <a:effectLst/>
                        </a:rPr>
                        <a:t>d1_arterial_pco2_max</a:t>
                      </a:r>
                      <a:endParaRPr lang="en-SG" sz="10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1262250665"/>
                  </a:ext>
                </a:extLst>
              </a:tr>
              <a:tr h="182880">
                <a:tc>
                  <a:txBody>
                    <a:bodyPr/>
                    <a:lstStyle/>
                    <a:p>
                      <a:pPr algn="l" fontAlgn="b"/>
                      <a:r>
                        <a:rPr lang="en-SG" sz="1000" u="none" strike="noStrike">
                          <a:effectLst/>
                        </a:rPr>
                        <a:t>h1_arterial_pco2_min</a:t>
                      </a:r>
                      <a:endParaRPr lang="en-SG" sz="10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SG" sz="1000" u="none" strike="noStrike">
                          <a:effectLst/>
                        </a:rPr>
                        <a:t>d1_arterial_pco2_min</a:t>
                      </a:r>
                      <a:endParaRPr lang="en-SG" sz="1000" b="0" i="0" u="none" strike="noStrike">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2697853690"/>
                  </a:ext>
                </a:extLst>
              </a:tr>
              <a:tr h="182880">
                <a:tc>
                  <a:txBody>
                    <a:bodyPr/>
                    <a:lstStyle/>
                    <a:p>
                      <a:pPr algn="l" fontAlgn="b"/>
                      <a:r>
                        <a:rPr lang="en-SG" sz="1000" u="none" strike="noStrike">
                          <a:effectLst/>
                        </a:rPr>
                        <a:t>h1_arterial_ph_max</a:t>
                      </a:r>
                      <a:endParaRPr lang="en-SG" sz="10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SG" sz="1000" u="none" strike="noStrike">
                          <a:effectLst/>
                        </a:rPr>
                        <a:t>d1_arterial_ph_max</a:t>
                      </a:r>
                      <a:endParaRPr lang="en-SG" sz="1000" b="0" i="0" u="none" strike="noStrike">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1812883815"/>
                  </a:ext>
                </a:extLst>
              </a:tr>
              <a:tr h="182880">
                <a:tc>
                  <a:txBody>
                    <a:bodyPr/>
                    <a:lstStyle/>
                    <a:p>
                      <a:pPr algn="l" fontAlgn="b"/>
                      <a:r>
                        <a:rPr lang="en-SG" sz="1000" u="none" strike="noStrike">
                          <a:effectLst/>
                        </a:rPr>
                        <a:t>h1_arterial_ph_min</a:t>
                      </a:r>
                      <a:endParaRPr lang="en-SG" sz="10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SG" sz="1000" u="none" strike="noStrike">
                          <a:effectLst/>
                        </a:rPr>
                        <a:t>d1_arterial_ph_min</a:t>
                      </a:r>
                      <a:endParaRPr lang="en-SG" sz="1000" b="0" i="0" u="none" strike="noStrike">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1132901492"/>
                  </a:ext>
                </a:extLst>
              </a:tr>
              <a:tr h="182880">
                <a:tc>
                  <a:txBody>
                    <a:bodyPr/>
                    <a:lstStyle/>
                    <a:p>
                      <a:pPr algn="l" fontAlgn="b"/>
                      <a:r>
                        <a:rPr lang="en-SG" sz="1000" u="none" strike="noStrike" dirty="0">
                          <a:effectLst/>
                        </a:rPr>
                        <a:t>h1_arterial_po2_max</a:t>
                      </a:r>
                      <a:endParaRPr lang="en-SG" sz="10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SG" sz="1000" u="none" strike="noStrike">
                          <a:effectLst/>
                        </a:rPr>
                        <a:t>d1_arterial_po2_max</a:t>
                      </a:r>
                      <a:endParaRPr lang="en-SG" sz="1000" b="0" i="0" u="none" strike="noStrike">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3293184739"/>
                  </a:ext>
                </a:extLst>
              </a:tr>
              <a:tr h="182880">
                <a:tc>
                  <a:txBody>
                    <a:bodyPr/>
                    <a:lstStyle/>
                    <a:p>
                      <a:pPr algn="l" fontAlgn="b"/>
                      <a:r>
                        <a:rPr lang="en-SG" sz="1000" u="none" strike="noStrike">
                          <a:effectLst/>
                        </a:rPr>
                        <a:t>h1_arterial_po2_min</a:t>
                      </a:r>
                      <a:endParaRPr lang="en-SG" sz="10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SG" sz="1000" u="none" strike="noStrike" dirty="0">
                          <a:effectLst/>
                        </a:rPr>
                        <a:t>d1_arterial_po2_min</a:t>
                      </a:r>
                      <a:endParaRPr lang="en-SG" sz="10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603297252"/>
                  </a:ext>
                </a:extLst>
              </a:tr>
              <a:tr h="182880">
                <a:tc>
                  <a:txBody>
                    <a:bodyPr/>
                    <a:lstStyle/>
                    <a:p>
                      <a:pPr algn="l" fontAlgn="b"/>
                      <a:r>
                        <a:rPr lang="en-SG" sz="1000" u="none" strike="noStrike">
                          <a:effectLst/>
                        </a:rPr>
                        <a:t>h1_pao2fio2ratio_max</a:t>
                      </a:r>
                      <a:endParaRPr lang="en-SG" sz="10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SG" sz="1000" u="none" strike="noStrike">
                          <a:effectLst/>
                        </a:rPr>
                        <a:t>d1_pao2fio2ratio_max</a:t>
                      </a:r>
                      <a:endParaRPr lang="en-SG" sz="1000" b="0" i="0" u="none" strike="noStrike">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1581285701"/>
                  </a:ext>
                </a:extLst>
              </a:tr>
              <a:tr h="182880">
                <a:tc>
                  <a:txBody>
                    <a:bodyPr/>
                    <a:lstStyle/>
                    <a:p>
                      <a:pPr algn="l" fontAlgn="b"/>
                      <a:r>
                        <a:rPr lang="en-SG" sz="1000" u="none" strike="noStrike">
                          <a:effectLst/>
                        </a:rPr>
                        <a:t>h1_pao2fio2ratio_min</a:t>
                      </a:r>
                      <a:endParaRPr lang="en-SG" sz="10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SG" sz="1000" u="none" strike="noStrike" dirty="0">
                          <a:effectLst/>
                        </a:rPr>
                        <a:t>d1_pao2fio2ratio_min</a:t>
                      </a:r>
                      <a:endParaRPr lang="en-SG" sz="10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3612391011"/>
                  </a:ext>
                </a:extLst>
              </a:tr>
            </a:tbl>
          </a:graphicData>
        </a:graphic>
      </p:graphicFrame>
      <p:graphicFrame>
        <p:nvGraphicFramePr>
          <p:cNvPr id="6" name="Table 5">
            <a:extLst>
              <a:ext uri="{FF2B5EF4-FFF2-40B4-BE49-F238E27FC236}">
                <a16:creationId xmlns:a16="http://schemas.microsoft.com/office/drawing/2014/main" id="{762EB9F3-CEFD-4F1C-9577-81DC67C3E9BC}"/>
              </a:ext>
            </a:extLst>
          </p:cNvPr>
          <p:cNvGraphicFramePr>
            <a:graphicFrameLocks noGrp="1"/>
          </p:cNvGraphicFramePr>
          <p:nvPr>
            <p:extLst>
              <p:ext uri="{D42A27DB-BD31-4B8C-83A1-F6EECF244321}">
                <p14:modId xmlns:p14="http://schemas.microsoft.com/office/powerpoint/2010/main" val="2054705798"/>
              </p:ext>
            </p:extLst>
          </p:nvPr>
        </p:nvGraphicFramePr>
        <p:xfrm>
          <a:off x="725804" y="523292"/>
          <a:ext cx="1942629" cy="6277320"/>
        </p:xfrm>
        <a:graphic>
          <a:graphicData uri="http://schemas.openxmlformats.org/drawingml/2006/table">
            <a:tbl>
              <a:tblPr>
                <a:tableStyleId>{5C22544A-7EE6-4342-B048-85BDC9FD1C3A}</a:tableStyleId>
              </a:tblPr>
              <a:tblGrid>
                <a:gridCol w="1942629">
                  <a:extLst>
                    <a:ext uri="{9D8B030D-6E8A-4147-A177-3AD203B41FA5}">
                      <a16:colId xmlns:a16="http://schemas.microsoft.com/office/drawing/2014/main" val="1236992399"/>
                    </a:ext>
                  </a:extLst>
                </a:gridCol>
              </a:tblGrid>
              <a:tr h="108783">
                <a:tc>
                  <a:txBody>
                    <a:bodyPr/>
                    <a:lstStyle/>
                    <a:p>
                      <a:pPr algn="l" fontAlgn="b"/>
                      <a:r>
                        <a:rPr lang="en-SG" sz="1000" u="none" strike="noStrike">
                          <a:effectLst/>
                        </a:rPr>
                        <a:t>albumin_apache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600709815"/>
                  </a:ext>
                </a:extLst>
              </a:tr>
              <a:tr h="108783">
                <a:tc>
                  <a:txBody>
                    <a:bodyPr/>
                    <a:lstStyle/>
                    <a:p>
                      <a:pPr algn="l" fontAlgn="b"/>
                      <a:r>
                        <a:rPr lang="en-SG" sz="1000" u="none" strike="noStrike">
                          <a:effectLst/>
                        </a:rPr>
                        <a:t>bilirubin_apache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352906645"/>
                  </a:ext>
                </a:extLst>
              </a:tr>
              <a:tr h="108783">
                <a:tc>
                  <a:txBody>
                    <a:bodyPr/>
                    <a:lstStyle/>
                    <a:p>
                      <a:pPr algn="l" fontAlgn="b"/>
                      <a:r>
                        <a:rPr lang="en-SG" sz="1000" u="none" strike="noStrike">
                          <a:effectLst/>
                        </a:rPr>
                        <a:t>bun_apache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4004628223"/>
                  </a:ext>
                </a:extLst>
              </a:tr>
              <a:tr h="108783">
                <a:tc>
                  <a:txBody>
                    <a:bodyPr/>
                    <a:lstStyle/>
                    <a:p>
                      <a:pPr algn="l" fontAlgn="b"/>
                      <a:r>
                        <a:rPr lang="en-SG" sz="1000" u="none" strike="noStrike">
                          <a:effectLst/>
                        </a:rPr>
                        <a:t>creatinine_apache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766919895"/>
                  </a:ext>
                </a:extLst>
              </a:tr>
              <a:tr h="108783">
                <a:tc>
                  <a:txBody>
                    <a:bodyPr/>
                    <a:lstStyle/>
                    <a:p>
                      <a:pPr algn="l" fontAlgn="b"/>
                      <a:r>
                        <a:rPr lang="en-SG" sz="1000" u="none" strike="noStrike">
                          <a:effectLst/>
                        </a:rPr>
                        <a:t>glucose_apache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3568031230"/>
                  </a:ext>
                </a:extLst>
              </a:tr>
              <a:tr h="108783">
                <a:tc>
                  <a:txBody>
                    <a:bodyPr/>
                    <a:lstStyle/>
                    <a:p>
                      <a:pPr algn="l" fontAlgn="b"/>
                      <a:r>
                        <a:rPr lang="en-SG" sz="1000" u="none" strike="noStrike" dirty="0" err="1">
                          <a:effectLst/>
                        </a:rPr>
                        <a:t>heart_rate_apache</a:t>
                      </a:r>
                      <a:endParaRPr lang="en-SG" sz="1000" b="0" i="0" u="none" strike="noStrike" dirty="0">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1003932844"/>
                  </a:ext>
                </a:extLst>
              </a:tr>
              <a:tr h="108783">
                <a:tc>
                  <a:txBody>
                    <a:bodyPr/>
                    <a:lstStyle/>
                    <a:p>
                      <a:pPr algn="l" fontAlgn="b"/>
                      <a:r>
                        <a:rPr lang="en-SG" sz="1000" u="none" strike="noStrike">
                          <a:effectLst/>
                        </a:rPr>
                        <a:t>hematocrit_apache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3975966401"/>
                  </a:ext>
                </a:extLst>
              </a:tr>
              <a:tr h="108783">
                <a:tc>
                  <a:txBody>
                    <a:bodyPr/>
                    <a:lstStyle/>
                    <a:p>
                      <a:pPr algn="l" fontAlgn="b"/>
                      <a:r>
                        <a:rPr lang="en-SG" sz="1000" u="none" strike="noStrike">
                          <a:effectLst/>
                        </a:rPr>
                        <a:t>resprate_apache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3610670058"/>
                  </a:ext>
                </a:extLst>
              </a:tr>
              <a:tr h="108783">
                <a:tc>
                  <a:txBody>
                    <a:bodyPr/>
                    <a:lstStyle/>
                    <a:p>
                      <a:pPr algn="l" fontAlgn="b"/>
                      <a:r>
                        <a:rPr lang="en-SG" sz="1000" u="none" strike="noStrike">
                          <a:effectLst/>
                        </a:rPr>
                        <a:t>sodium_apache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2561881158"/>
                  </a:ext>
                </a:extLst>
              </a:tr>
              <a:tr h="108783">
                <a:tc>
                  <a:txBody>
                    <a:bodyPr/>
                    <a:lstStyle/>
                    <a:p>
                      <a:pPr algn="l" fontAlgn="b"/>
                      <a:r>
                        <a:rPr lang="en-SG" sz="1000" u="none" strike="noStrike">
                          <a:effectLst/>
                        </a:rPr>
                        <a:t>temp_apache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3090204896"/>
                  </a:ext>
                </a:extLst>
              </a:tr>
              <a:tr h="108783">
                <a:tc>
                  <a:txBody>
                    <a:bodyPr/>
                    <a:lstStyle/>
                    <a:p>
                      <a:pPr algn="l" fontAlgn="b"/>
                      <a:r>
                        <a:rPr lang="en-SG" sz="1000" u="none" strike="noStrike">
                          <a:effectLst/>
                        </a:rPr>
                        <a:t>urineoutput_apache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415810647"/>
                  </a:ext>
                </a:extLst>
              </a:tr>
              <a:tr h="108783">
                <a:tc>
                  <a:txBody>
                    <a:bodyPr/>
                    <a:lstStyle/>
                    <a:p>
                      <a:pPr algn="l" fontAlgn="b"/>
                      <a:r>
                        <a:rPr lang="en-SG" sz="1000" u="none" strike="noStrike">
                          <a:effectLst/>
                        </a:rPr>
                        <a:t>wbc_apache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2848220110"/>
                  </a:ext>
                </a:extLst>
              </a:tr>
              <a:tr h="108783">
                <a:tc>
                  <a:txBody>
                    <a:bodyPr/>
                    <a:lstStyle/>
                    <a:p>
                      <a:pPr algn="l" fontAlgn="b"/>
                      <a:r>
                        <a:rPr lang="en-SG" sz="1000" u="none" strike="noStrike">
                          <a:effectLst/>
                        </a:rPr>
                        <a:t>fio2_apache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1748275667"/>
                  </a:ext>
                </a:extLst>
              </a:tr>
              <a:tr h="108783">
                <a:tc>
                  <a:txBody>
                    <a:bodyPr/>
                    <a:lstStyle/>
                    <a:p>
                      <a:pPr algn="l" fontAlgn="b"/>
                      <a:r>
                        <a:rPr lang="en-SG" sz="1000" u="none" strike="noStrike">
                          <a:effectLst/>
                        </a:rPr>
                        <a:t>map_apache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2546377617"/>
                  </a:ext>
                </a:extLst>
              </a:tr>
              <a:tr h="108783">
                <a:tc>
                  <a:txBody>
                    <a:bodyPr/>
                    <a:lstStyle/>
                    <a:p>
                      <a:pPr algn="l" fontAlgn="b"/>
                      <a:r>
                        <a:rPr lang="en-SG" sz="1000" u="none" strike="noStrike">
                          <a:effectLst/>
                        </a:rPr>
                        <a:t>paco2_apache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99288876"/>
                  </a:ext>
                </a:extLst>
              </a:tr>
              <a:tr h="108783">
                <a:tc>
                  <a:txBody>
                    <a:bodyPr/>
                    <a:lstStyle/>
                    <a:p>
                      <a:pPr algn="l" fontAlgn="b"/>
                      <a:r>
                        <a:rPr lang="en-SG" sz="1000" u="none" strike="noStrike">
                          <a:effectLst/>
                        </a:rPr>
                        <a:t>paco2_for_ph_apache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2410488025"/>
                  </a:ext>
                </a:extLst>
              </a:tr>
              <a:tr h="108783">
                <a:tc>
                  <a:txBody>
                    <a:bodyPr/>
                    <a:lstStyle/>
                    <a:p>
                      <a:pPr algn="l" fontAlgn="b"/>
                      <a:r>
                        <a:rPr lang="en-SG" sz="1000" u="none" strike="noStrike">
                          <a:effectLst/>
                        </a:rPr>
                        <a:t>pao2_apache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1964984981"/>
                  </a:ext>
                </a:extLst>
              </a:tr>
              <a:tr h="108783">
                <a:tc>
                  <a:txBody>
                    <a:bodyPr/>
                    <a:lstStyle/>
                    <a:p>
                      <a:pPr algn="l" fontAlgn="b"/>
                      <a:r>
                        <a:rPr lang="en-SG" sz="1000" u="none" strike="noStrike">
                          <a:effectLst/>
                        </a:rPr>
                        <a:t>ph_apache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3046027621"/>
                  </a:ext>
                </a:extLst>
              </a:tr>
              <a:tr h="108783">
                <a:tc>
                  <a:txBody>
                    <a:bodyPr/>
                    <a:lstStyle/>
                    <a:p>
                      <a:pPr algn="l" fontAlgn="b"/>
                      <a:r>
                        <a:rPr lang="en-SG" sz="1000" u="none" strike="noStrike">
                          <a:effectLst/>
                        </a:rPr>
                        <a:t>gcs_eyes_apache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848186854"/>
                  </a:ext>
                </a:extLst>
              </a:tr>
              <a:tr h="108783">
                <a:tc>
                  <a:txBody>
                    <a:bodyPr/>
                    <a:lstStyle/>
                    <a:p>
                      <a:pPr algn="l" fontAlgn="b"/>
                      <a:r>
                        <a:rPr lang="en-SG" sz="1000" u="none" strike="noStrike">
                          <a:effectLst/>
                        </a:rPr>
                        <a:t>gcs_motor_apache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2175200320"/>
                  </a:ext>
                </a:extLst>
              </a:tr>
              <a:tr h="108783">
                <a:tc>
                  <a:txBody>
                    <a:bodyPr/>
                    <a:lstStyle/>
                    <a:p>
                      <a:pPr algn="l" fontAlgn="b"/>
                      <a:r>
                        <a:rPr lang="en-SG" sz="1000" u="none" strike="noStrike">
                          <a:effectLst/>
                        </a:rPr>
                        <a:t>gcs_unable_apache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1619707169"/>
                  </a:ext>
                </a:extLst>
              </a:tr>
              <a:tr h="108783">
                <a:tc>
                  <a:txBody>
                    <a:bodyPr/>
                    <a:lstStyle/>
                    <a:p>
                      <a:pPr algn="l" fontAlgn="b"/>
                      <a:r>
                        <a:rPr lang="en-SG" sz="1000" u="none" strike="noStrike">
                          <a:effectLst/>
                        </a:rPr>
                        <a:t>gcs_verbal_apache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824946779"/>
                  </a:ext>
                </a:extLst>
              </a:tr>
              <a:tr h="108783">
                <a:tc>
                  <a:txBody>
                    <a:bodyPr/>
                    <a:lstStyle/>
                    <a:p>
                      <a:pPr algn="l" fontAlgn="b"/>
                      <a:r>
                        <a:rPr lang="en-SG" sz="1000" u="none" strike="noStrike">
                          <a:effectLst/>
                        </a:rPr>
                        <a:t>apache_post_operative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3070568119"/>
                  </a:ext>
                </a:extLst>
              </a:tr>
              <a:tr h="108783">
                <a:tc>
                  <a:txBody>
                    <a:bodyPr/>
                    <a:lstStyle/>
                    <a:p>
                      <a:pPr algn="l" fontAlgn="b"/>
                      <a:r>
                        <a:rPr lang="en-SG" sz="1000" u="none" strike="noStrike">
                          <a:effectLst/>
                        </a:rPr>
                        <a:t>arf_apache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314027301"/>
                  </a:ext>
                </a:extLst>
              </a:tr>
              <a:tr h="108783">
                <a:tc>
                  <a:txBody>
                    <a:bodyPr/>
                    <a:lstStyle/>
                    <a:p>
                      <a:pPr algn="l" fontAlgn="b"/>
                      <a:r>
                        <a:rPr lang="en-SG" sz="1000" u="none" strike="noStrike">
                          <a:effectLst/>
                        </a:rPr>
                        <a:t>intubated_apache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4094056011"/>
                  </a:ext>
                </a:extLst>
              </a:tr>
              <a:tr h="108783">
                <a:tc>
                  <a:txBody>
                    <a:bodyPr/>
                    <a:lstStyle/>
                    <a:p>
                      <a:pPr algn="l" fontAlgn="b"/>
                      <a:r>
                        <a:rPr lang="en-SG" sz="1000" u="none" strike="noStrike">
                          <a:effectLst/>
                        </a:rPr>
                        <a:t>ventilated_apache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1992933713"/>
                  </a:ext>
                </a:extLst>
              </a:tr>
              <a:tr h="108783">
                <a:tc>
                  <a:txBody>
                    <a:bodyPr/>
                    <a:lstStyle/>
                    <a:p>
                      <a:pPr algn="l" fontAlgn="b"/>
                      <a:r>
                        <a:rPr lang="en-SG" sz="1000" u="none" strike="noStrike">
                          <a:effectLst/>
                        </a:rPr>
                        <a:t>apache_2_diagnosis</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196861682"/>
                  </a:ext>
                </a:extLst>
              </a:tr>
              <a:tr h="108783">
                <a:tc>
                  <a:txBody>
                    <a:bodyPr/>
                    <a:lstStyle/>
                    <a:p>
                      <a:pPr algn="l" fontAlgn="b"/>
                      <a:r>
                        <a:rPr lang="en-SG" sz="1000" u="none" strike="noStrike">
                          <a:effectLst/>
                        </a:rPr>
                        <a:t>apache_3j_diagnosis</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10433880"/>
                  </a:ext>
                </a:extLst>
              </a:tr>
              <a:tr h="108783">
                <a:tc>
                  <a:txBody>
                    <a:bodyPr/>
                    <a:lstStyle/>
                    <a:p>
                      <a:pPr algn="l" fontAlgn="b"/>
                      <a:r>
                        <a:rPr lang="en-SG" sz="1000" u="none" strike="noStrike">
                          <a:effectLst/>
                        </a:rPr>
                        <a:t>aids</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4106261700"/>
                  </a:ext>
                </a:extLst>
              </a:tr>
              <a:tr h="108783">
                <a:tc>
                  <a:txBody>
                    <a:bodyPr/>
                    <a:lstStyle/>
                    <a:p>
                      <a:pPr algn="l" fontAlgn="b"/>
                      <a:r>
                        <a:rPr lang="en-SG" sz="1000" u="none" strike="noStrike">
                          <a:effectLst/>
                        </a:rPr>
                        <a:t>cirrhosis</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143908790"/>
                  </a:ext>
                </a:extLst>
              </a:tr>
              <a:tr h="108783">
                <a:tc>
                  <a:txBody>
                    <a:bodyPr/>
                    <a:lstStyle/>
                    <a:p>
                      <a:pPr algn="l" fontAlgn="b"/>
                      <a:r>
                        <a:rPr lang="en-SG" sz="1000" u="none" strike="noStrike">
                          <a:effectLst/>
                        </a:rPr>
                        <a:t>diabetes_mellitus</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3086539783"/>
                  </a:ext>
                </a:extLst>
              </a:tr>
              <a:tr h="108783">
                <a:tc>
                  <a:txBody>
                    <a:bodyPr/>
                    <a:lstStyle/>
                    <a:p>
                      <a:pPr algn="l" fontAlgn="b"/>
                      <a:r>
                        <a:rPr lang="en-SG" sz="1000" u="none" strike="noStrike">
                          <a:effectLst/>
                        </a:rPr>
                        <a:t>hepatic_failure</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27067446"/>
                  </a:ext>
                </a:extLst>
              </a:tr>
              <a:tr h="108783">
                <a:tc>
                  <a:txBody>
                    <a:bodyPr/>
                    <a:lstStyle/>
                    <a:p>
                      <a:pPr algn="l" fontAlgn="b"/>
                      <a:r>
                        <a:rPr lang="en-SG" sz="1000" u="none" strike="noStrike">
                          <a:effectLst/>
                        </a:rPr>
                        <a:t>immunosuppression</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3418826937"/>
                  </a:ext>
                </a:extLst>
              </a:tr>
              <a:tr h="108783">
                <a:tc>
                  <a:txBody>
                    <a:bodyPr/>
                    <a:lstStyle/>
                    <a:p>
                      <a:pPr algn="l" fontAlgn="b"/>
                      <a:r>
                        <a:rPr lang="en-SG" sz="1000" u="none" strike="noStrike">
                          <a:effectLst/>
                        </a:rPr>
                        <a:t>leukemia</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2829521990"/>
                  </a:ext>
                </a:extLst>
              </a:tr>
              <a:tr h="108783">
                <a:tc>
                  <a:txBody>
                    <a:bodyPr/>
                    <a:lstStyle/>
                    <a:p>
                      <a:pPr algn="l" fontAlgn="b"/>
                      <a:r>
                        <a:rPr lang="en-SG" sz="1000" u="none" strike="noStrike">
                          <a:effectLst/>
                        </a:rPr>
                        <a:t>lymphoma</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506623297"/>
                  </a:ext>
                </a:extLst>
              </a:tr>
              <a:tr h="108783">
                <a:tc>
                  <a:txBody>
                    <a:bodyPr/>
                    <a:lstStyle/>
                    <a:p>
                      <a:pPr algn="l" fontAlgn="b"/>
                      <a:r>
                        <a:rPr lang="en-SG" sz="1000" u="none" strike="noStrike">
                          <a:effectLst/>
                        </a:rPr>
                        <a:t>solid_tumor_with_metastasis</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1146972638"/>
                  </a:ext>
                </a:extLst>
              </a:tr>
              <a:tr h="108783">
                <a:tc>
                  <a:txBody>
                    <a:bodyPr/>
                    <a:lstStyle/>
                    <a:p>
                      <a:pPr algn="l" fontAlgn="b"/>
                      <a:r>
                        <a:rPr lang="en-SG" sz="1000" u="none" strike="noStrike">
                          <a:effectLst/>
                        </a:rPr>
                        <a:t>apache_3j_bodysystem</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3559519057"/>
                  </a:ext>
                </a:extLst>
              </a:tr>
              <a:tr h="108783">
                <a:tc>
                  <a:txBody>
                    <a:bodyPr/>
                    <a:lstStyle/>
                    <a:p>
                      <a:pPr algn="l" fontAlgn="b"/>
                      <a:r>
                        <a:rPr lang="en-SG" sz="1000" u="none" strike="noStrike">
                          <a:effectLst/>
                        </a:rPr>
                        <a:t>apache_2_bodysystem</a:t>
                      </a:r>
                      <a:endParaRPr lang="en-SG"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3188192446"/>
                  </a:ext>
                </a:extLst>
              </a:tr>
              <a:tr h="108783">
                <a:tc>
                  <a:txBody>
                    <a:bodyPr/>
                    <a:lstStyle/>
                    <a:p>
                      <a:pPr algn="l" fontAlgn="b"/>
                      <a:r>
                        <a:rPr lang="en-US" sz="1000" u="none" strike="noStrike">
                          <a:effectLst/>
                        </a:rPr>
                        <a:t>apache_4a_hospital_death_prob</a:t>
                      </a:r>
                      <a:endParaRPr lang="en-US" sz="1000" b="0" i="0" u="none" strike="noStrike">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1371933842"/>
                  </a:ext>
                </a:extLst>
              </a:tr>
              <a:tr h="108783">
                <a:tc>
                  <a:txBody>
                    <a:bodyPr/>
                    <a:lstStyle/>
                    <a:p>
                      <a:pPr algn="l" fontAlgn="b"/>
                      <a:r>
                        <a:rPr lang="en-US" sz="1000" u="none" strike="noStrike" dirty="0">
                          <a:effectLst/>
                        </a:rPr>
                        <a:t>apache_4a_icu_death_prob</a:t>
                      </a:r>
                      <a:endParaRPr lang="en-US" sz="1000" b="0" i="0" u="none" strike="noStrike" dirty="0">
                        <a:solidFill>
                          <a:srgbClr val="000000"/>
                        </a:solidFill>
                        <a:effectLst/>
                        <a:latin typeface="Calibri" panose="020F0502020204030204" pitchFamily="34" charset="0"/>
                      </a:endParaRPr>
                    </a:p>
                  </a:txBody>
                  <a:tcPr marL="4533" marR="4533" marT="4533" marB="0" anchor="b">
                    <a:noFill/>
                  </a:tcPr>
                </a:tc>
                <a:extLst>
                  <a:ext uri="{0D108BD9-81ED-4DB2-BD59-A6C34878D82A}">
                    <a16:rowId xmlns:a16="http://schemas.microsoft.com/office/drawing/2014/main" val="612705665"/>
                  </a:ext>
                </a:extLst>
              </a:tr>
            </a:tbl>
          </a:graphicData>
        </a:graphic>
      </p:graphicFrame>
      <p:sp>
        <p:nvSpPr>
          <p:cNvPr id="7" name="TextBox 6">
            <a:extLst>
              <a:ext uri="{FF2B5EF4-FFF2-40B4-BE49-F238E27FC236}">
                <a16:creationId xmlns:a16="http://schemas.microsoft.com/office/drawing/2014/main" id="{89EA998C-68B4-4C40-9449-07CAFD8F6644}"/>
              </a:ext>
            </a:extLst>
          </p:cNvPr>
          <p:cNvSpPr txBox="1"/>
          <p:nvPr/>
        </p:nvSpPr>
        <p:spPr>
          <a:xfrm>
            <a:off x="3876712" y="152747"/>
            <a:ext cx="696409" cy="369332"/>
          </a:xfrm>
          <a:prstGeom prst="rect">
            <a:avLst/>
          </a:prstGeom>
          <a:noFill/>
        </p:spPr>
        <p:txBody>
          <a:bodyPr wrap="none" rtlCol="0">
            <a:spAutoFit/>
          </a:bodyPr>
          <a:lstStyle/>
          <a:p>
            <a:r>
              <a:rPr lang="en-SG" dirty="0"/>
              <a:t>Vitals</a:t>
            </a:r>
          </a:p>
        </p:txBody>
      </p:sp>
      <p:sp>
        <p:nvSpPr>
          <p:cNvPr id="8" name="TextBox 7">
            <a:extLst>
              <a:ext uri="{FF2B5EF4-FFF2-40B4-BE49-F238E27FC236}">
                <a16:creationId xmlns:a16="http://schemas.microsoft.com/office/drawing/2014/main" id="{B4E66CD1-086F-49DF-BADA-A21D85D99E78}"/>
              </a:ext>
            </a:extLst>
          </p:cNvPr>
          <p:cNvSpPr txBox="1"/>
          <p:nvPr/>
        </p:nvSpPr>
        <p:spPr>
          <a:xfrm>
            <a:off x="7317131" y="178442"/>
            <a:ext cx="603499" cy="369332"/>
          </a:xfrm>
          <a:prstGeom prst="rect">
            <a:avLst/>
          </a:prstGeom>
          <a:noFill/>
        </p:spPr>
        <p:txBody>
          <a:bodyPr wrap="none" rtlCol="0">
            <a:spAutoFit/>
          </a:bodyPr>
          <a:lstStyle/>
          <a:p>
            <a:r>
              <a:rPr lang="en-SG" dirty="0"/>
              <a:t>Labs</a:t>
            </a:r>
          </a:p>
        </p:txBody>
      </p:sp>
      <p:sp>
        <p:nvSpPr>
          <p:cNvPr id="9" name="TextBox 8">
            <a:extLst>
              <a:ext uri="{FF2B5EF4-FFF2-40B4-BE49-F238E27FC236}">
                <a16:creationId xmlns:a16="http://schemas.microsoft.com/office/drawing/2014/main" id="{C14BE271-AFA1-47A3-B5A4-B65FDB06E3E2}"/>
              </a:ext>
            </a:extLst>
          </p:cNvPr>
          <p:cNvSpPr txBox="1"/>
          <p:nvPr/>
        </p:nvSpPr>
        <p:spPr>
          <a:xfrm>
            <a:off x="9655713" y="178442"/>
            <a:ext cx="1955017" cy="369332"/>
          </a:xfrm>
          <a:prstGeom prst="rect">
            <a:avLst/>
          </a:prstGeom>
          <a:noFill/>
        </p:spPr>
        <p:txBody>
          <a:bodyPr wrap="square" rtlCol="0">
            <a:spAutoFit/>
          </a:bodyPr>
          <a:lstStyle/>
          <a:p>
            <a:r>
              <a:rPr lang="en-SG" dirty="0"/>
              <a:t>Lab blood Gas</a:t>
            </a:r>
          </a:p>
        </p:txBody>
      </p:sp>
      <p:sp>
        <p:nvSpPr>
          <p:cNvPr id="10" name="TextBox 9">
            <a:extLst>
              <a:ext uri="{FF2B5EF4-FFF2-40B4-BE49-F238E27FC236}">
                <a16:creationId xmlns:a16="http://schemas.microsoft.com/office/drawing/2014/main" id="{258A8313-1DC8-460D-9AC2-5E9D8BA095C8}"/>
              </a:ext>
            </a:extLst>
          </p:cNvPr>
          <p:cNvSpPr txBox="1"/>
          <p:nvPr/>
        </p:nvSpPr>
        <p:spPr>
          <a:xfrm>
            <a:off x="888949" y="152747"/>
            <a:ext cx="930639" cy="369332"/>
          </a:xfrm>
          <a:prstGeom prst="rect">
            <a:avLst/>
          </a:prstGeom>
          <a:noFill/>
        </p:spPr>
        <p:txBody>
          <a:bodyPr wrap="none" rtlCol="0">
            <a:spAutoFit/>
          </a:bodyPr>
          <a:lstStyle/>
          <a:p>
            <a:r>
              <a:rPr lang="en-SG" dirty="0"/>
              <a:t>APACHE</a:t>
            </a:r>
          </a:p>
        </p:txBody>
      </p:sp>
    </p:spTree>
    <p:extLst>
      <p:ext uri="{BB962C8B-B14F-4D97-AF65-F5344CB8AC3E}">
        <p14:creationId xmlns:p14="http://schemas.microsoft.com/office/powerpoint/2010/main" val="201121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BCA7-5E4F-4D16-9AA3-0B4FE6D8BA3F}"/>
              </a:ext>
            </a:extLst>
          </p:cNvPr>
          <p:cNvSpPr>
            <a:spLocks noGrp="1"/>
          </p:cNvSpPr>
          <p:nvPr>
            <p:ph type="title"/>
          </p:nvPr>
        </p:nvSpPr>
        <p:spPr/>
        <p:txBody>
          <a:bodyPr/>
          <a:lstStyle/>
          <a:p>
            <a:r>
              <a:rPr lang="en-SG" b="1" dirty="0"/>
              <a:t>Feature Engineering</a:t>
            </a:r>
            <a:endParaRPr lang="en-SG" dirty="0"/>
          </a:p>
        </p:txBody>
      </p:sp>
      <p:sp>
        <p:nvSpPr>
          <p:cNvPr id="3" name="Rectangle 2">
            <a:extLst>
              <a:ext uri="{FF2B5EF4-FFF2-40B4-BE49-F238E27FC236}">
                <a16:creationId xmlns:a16="http://schemas.microsoft.com/office/drawing/2014/main" id="{8D370DE0-B35D-41EA-8ADB-1B1CC1EF2BBF}"/>
              </a:ext>
            </a:extLst>
          </p:cNvPr>
          <p:cNvSpPr/>
          <p:nvPr/>
        </p:nvSpPr>
        <p:spPr>
          <a:xfrm>
            <a:off x="5036820" y="1602383"/>
            <a:ext cx="6840220" cy="2031325"/>
          </a:xfrm>
          <a:prstGeom prst="rect">
            <a:avLst/>
          </a:prstGeom>
        </p:spPr>
        <p:txBody>
          <a:bodyPr wrap="square">
            <a:spAutoFit/>
          </a:bodyPr>
          <a:lstStyle/>
          <a:p>
            <a:pPr marL="342900" indent="-342900">
              <a:buFont typeface="+mj-lt"/>
              <a:buAutoNum type="arabicPeriod"/>
            </a:pPr>
            <a:r>
              <a:rPr lang="en-SG" dirty="0" err="1"/>
              <a:t>critically_ill</a:t>
            </a:r>
            <a:r>
              <a:rPr lang="en-SG" dirty="0"/>
              <a:t>  - (binary)</a:t>
            </a:r>
          </a:p>
          <a:p>
            <a:pPr marL="342900" indent="-342900">
              <a:buFont typeface="+mj-lt"/>
              <a:buAutoNum type="arabicPeriod"/>
            </a:pPr>
            <a:r>
              <a:rPr lang="en-SG" dirty="0"/>
              <a:t>GCS score sum</a:t>
            </a:r>
          </a:p>
          <a:p>
            <a:pPr marL="342900" indent="-342900">
              <a:buFont typeface="+mj-lt"/>
              <a:buAutoNum type="arabicPeriod"/>
            </a:pPr>
            <a:r>
              <a:rPr lang="en-SG" dirty="0"/>
              <a:t>Bun-to-creatinine ratio</a:t>
            </a:r>
          </a:p>
          <a:p>
            <a:pPr marL="342900" indent="-342900">
              <a:buFont typeface="+mj-lt"/>
              <a:buAutoNum type="arabicPeriod"/>
            </a:pPr>
            <a:r>
              <a:rPr lang="en-SG" dirty="0"/>
              <a:t>Number of total test in h1, d1, and their difference</a:t>
            </a:r>
          </a:p>
          <a:p>
            <a:pPr marL="342900" indent="-342900">
              <a:buFont typeface="+mj-lt"/>
              <a:buAutoNum type="arabicPeriod"/>
            </a:pPr>
            <a:r>
              <a:rPr lang="en-SG" dirty="0"/>
              <a:t>Number of lab test in h1, d1, and their difference</a:t>
            </a:r>
          </a:p>
          <a:p>
            <a:pPr marL="342900" indent="-342900">
              <a:buFont typeface="+mj-lt"/>
              <a:buAutoNum type="arabicPeriod"/>
            </a:pPr>
            <a:r>
              <a:rPr lang="en-SG" dirty="0" err="1"/>
              <a:t>Chronic_diagnosis</a:t>
            </a:r>
            <a:endParaRPr lang="en-SG" dirty="0"/>
          </a:p>
          <a:p>
            <a:pPr marL="342900" indent="-342900">
              <a:buFont typeface="+mj-lt"/>
              <a:buAutoNum type="arabicPeriod"/>
            </a:pPr>
            <a:endParaRPr lang="en-SG" dirty="0"/>
          </a:p>
        </p:txBody>
      </p:sp>
    </p:spTree>
    <p:extLst>
      <p:ext uri="{BB962C8B-B14F-4D97-AF65-F5344CB8AC3E}">
        <p14:creationId xmlns:p14="http://schemas.microsoft.com/office/powerpoint/2010/main" val="56458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2D6032A-A42D-4809-8BBC-BC0EA60AA785}"/>
              </a:ext>
            </a:extLst>
          </p:cNvPr>
          <p:cNvGraphicFramePr>
            <a:graphicFrameLocks noGrp="1"/>
          </p:cNvGraphicFramePr>
          <p:nvPr>
            <p:extLst>
              <p:ext uri="{D42A27DB-BD31-4B8C-83A1-F6EECF244321}">
                <p14:modId xmlns:p14="http://schemas.microsoft.com/office/powerpoint/2010/main" val="2216218101"/>
              </p:ext>
            </p:extLst>
          </p:nvPr>
        </p:nvGraphicFramePr>
        <p:xfrm>
          <a:off x="495300" y="957580"/>
          <a:ext cx="11277600" cy="5515134"/>
        </p:xfrm>
        <a:graphic>
          <a:graphicData uri="http://schemas.openxmlformats.org/drawingml/2006/table">
            <a:tbl>
              <a:tblPr firstRow="1" bandRow="1">
                <a:tableStyleId>{5C22544A-7EE6-4342-B048-85BDC9FD1C3A}</a:tableStyleId>
              </a:tblPr>
              <a:tblGrid>
                <a:gridCol w="3882550">
                  <a:extLst>
                    <a:ext uri="{9D8B030D-6E8A-4147-A177-3AD203B41FA5}">
                      <a16:colId xmlns:a16="http://schemas.microsoft.com/office/drawing/2014/main" val="2732807142"/>
                    </a:ext>
                  </a:extLst>
                </a:gridCol>
                <a:gridCol w="7395050">
                  <a:extLst>
                    <a:ext uri="{9D8B030D-6E8A-4147-A177-3AD203B41FA5}">
                      <a16:colId xmlns:a16="http://schemas.microsoft.com/office/drawing/2014/main" val="3231687512"/>
                    </a:ext>
                  </a:extLst>
                </a:gridCol>
              </a:tblGrid>
              <a:tr h="323559">
                <a:tc>
                  <a:txBody>
                    <a:bodyPr/>
                    <a:lstStyle/>
                    <a:p>
                      <a:r>
                        <a:rPr lang="en-SG" sz="1400" dirty="0"/>
                        <a:t>Variable</a:t>
                      </a:r>
                    </a:p>
                  </a:txBody>
                  <a:tcPr/>
                </a:tc>
                <a:tc>
                  <a:txBody>
                    <a:bodyPr/>
                    <a:lstStyle/>
                    <a:p>
                      <a:r>
                        <a:rPr lang="en-SG" sz="1400" dirty="0"/>
                        <a:t>What is it</a:t>
                      </a:r>
                    </a:p>
                  </a:txBody>
                  <a:tcPr/>
                </a:tc>
                <a:extLst>
                  <a:ext uri="{0D108BD9-81ED-4DB2-BD59-A6C34878D82A}">
                    <a16:rowId xmlns:a16="http://schemas.microsoft.com/office/drawing/2014/main" val="1486203603"/>
                  </a:ext>
                </a:extLst>
              </a:tr>
              <a:tr h="323559">
                <a:tc>
                  <a:txBody>
                    <a:bodyPr/>
                    <a:lstStyle/>
                    <a:p>
                      <a:r>
                        <a:rPr lang="en-SG" sz="1400" dirty="0" err="1"/>
                        <a:t>critically_ill</a:t>
                      </a:r>
                      <a:r>
                        <a:rPr lang="en-SG" sz="14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If any of the h1 "_invasive_" columns is not null</a:t>
                      </a:r>
                      <a:endParaRPr lang="en-SG" sz="1400" dirty="0"/>
                    </a:p>
                  </a:txBody>
                  <a:tcPr/>
                </a:tc>
                <a:extLst>
                  <a:ext uri="{0D108BD9-81ED-4DB2-BD59-A6C34878D82A}">
                    <a16:rowId xmlns:a16="http://schemas.microsoft.com/office/drawing/2014/main" val="2157351077"/>
                  </a:ext>
                </a:extLst>
              </a:tr>
              <a:tr h="323559">
                <a:tc>
                  <a:txBody>
                    <a:bodyPr/>
                    <a:lstStyle/>
                    <a:p>
                      <a:r>
                        <a:rPr lang="en-SG" sz="1400" dirty="0"/>
                        <a:t>Acute Kidney Injury (AKI)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400" dirty="0"/>
                    </a:p>
                  </a:txBody>
                  <a:tcPr/>
                </a:tc>
                <a:extLst>
                  <a:ext uri="{0D108BD9-81ED-4DB2-BD59-A6C34878D82A}">
                    <a16:rowId xmlns:a16="http://schemas.microsoft.com/office/drawing/2014/main" val="1469495303"/>
                  </a:ext>
                </a:extLst>
              </a:tr>
              <a:tr h="238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GCS score sum</a:t>
                      </a:r>
                    </a:p>
                  </a:txBody>
                  <a:tcPr/>
                </a:tc>
                <a:tc>
                  <a:txBody>
                    <a:bodyPr/>
                    <a:lstStyle/>
                    <a:p>
                      <a:endParaRPr lang="en-SG" sz="1400" dirty="0"/>
                    </a:p>
                  </a:txBody>
                  <a:tcPr/>
                </a:tc>
                <a:extLst>
                  <a:ext uri="{0D108BD9-81ED-4DB2-BD59-A6C34878D82A}">
                    <a16:rowId xmlns:a16="http://schemas.microsoft.com/office/drawing/2014/main" val="3076621733"/>
                  </a:ext>
                </a:extLst>
              </a:tr>
              <a:tr h="9829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Bun-to-creatinine ratio</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solidFill>
                            <a:schemeClr val="bg1">
                              <a:lumMod val="65000"/>
                            </a:schemeClr>
                          </a:solidFill>
                        </a:rPr>
                        <a:t>High potassium/creatinine – kidney prob</a:t>
                      </a:r>
                      <a:r>
                        <a:rPr lang="en-SG" sz="1400" i="1" dirty="0">
                          <a:solidFill>
                            <a:schemeClr val="bg1">
                              <a:lumMod val="65000"/>
                            </a:schemeClr>
                          </a:solidFill>
                        </a:rPr>
                        <a:t>l</a:t>
                      </a:r>
                      <a:r>
                        <a:rPr lang="en-SG" sz="1400" dirty="0">
                          <a:solidFill>
                            <a:schemeClr val="bg1">
                              <a:lumMod val="65000"/>
                            </a:schemeClr>
                          </a:solidFill>
                        </a:rPr>
                        <a:t>em</a:t>
                      </a:r>
                    </a:p>
                  </a:txBody>
                  <a:tcPr/>
                </a:tc>
                <a:tc>
                  <a:txBody>
                    <a:bodyPr/>
                    <a:lstStyle/>
                    <a:p>
                      <a:r>
                        <a:rPr lang="en-US" sz="1400" dirty="0"/>
                        <a:t>d1_bun_max/d1_creatinine_max</a:t>
                      </a:r>
                      <a:endParaRPr lang="en-SG" sz="1400" dirty="0"/>
                    </a:p>
                  </a:txBody>
                  <a:tcPr/>
                </a:tc>
                <a:extLst>
                  <a:ext uri="{0D108BD9-81ED-4DB2-BD59-A6C34878D82A}">
                    <a16:rowId xmlns:a16="http://schemas.microsoft.com/office/drawing/2014/main" val="194848178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Respiratory / metabolic acidosis/alkalosis from ABG results</a:t>
                      </a:r>
                    </a:p>
                  </a:txBody>
                  <a:tcPr/>
                </a:tc>
                <a:tc>
                  <a:txBody>
                    <a:bodyPr/>
                    <a:lstStyle/>
                    <a:p>
                      <a:endParaRPr lang="en-SG" sz="1400" dirty="0"/>
                    </a:p>
                  </a:txBody>
                  <a:tcPr/>
                </a:tc>
                <a:extLst>
                  <a:ext uri="{0D108BD9-81ED-4DB2-BD59-A6C34878D82A}">
                    <a16:rowId xmlns:a16="http://schemas.microsoft.com/office/drawing/2014/main" val="3694128598"/>
                  </a:ext>
                </a:extLst>
              </a:tr>
              <a:tr h="0">
                <a:tc>
                  <a:txBody>
                    <a:bodyPr/>
                    <a:lstStyle/>
                    <a:p>
                      <a:r>
                        <a:rPr lang="en-SG" sz="1400" dirty="0"/>
                        <a:t>map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a:t>
                      </a:r>
                      <a:r>
                        <a:rPr lang="en-SG" sz="1400" dirty="0" err="1"/>
                        <a:t>sbp</a:t>
                      </a:r>
                      <a:r>
                        <a:rPr lang="en-SG" sz="1400" dirty="0"/>
                        <a:t> + 2*</a:t>
                      </a:r>
                      <a:r>
                        <a:rPr lang="en-SG" sz="1400" dirty="0" err="1"/>
                        <a:t>dbp</a:t>
                      </a:r>
                      <a:r>
                        <a:rPr lang="en-SG" sz="1400" dirty="0"/>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a:t>
                      </a:r>
                      <a:r>
                        <a:rPr lang="en-SG" sz="1400" kern="1200" dirty="0">
                          <a:solidFill>
                            <a:schemeClr val="dk1"/>
                          </a:solidFill>
                          <a:effectLst/>
                          <a:latin typeface="+mn-lt"/>
                          <a:ea typeface="+mn-ea"/>
                          <a:cs typeface="+mn-cs"/>
                        </a:rPr>
                        <a:t>d1_sysbp_max </a:t>
                      </a:r>
                      <a:r>
                        <a:rPr lang="en-SG" sz="1400" dirty="0"/>
                        <a:t>+ 2 * </a:t>
                      </a:r>
                      <a:r>
                        <a:rPr lang="en-SG" sz="1400" kern="1200" dirty="0">
                          <a:solidFill>
                            <a:schemeClr val="dk1"/>
                          </a:solidFill>
                          <a:effectLst/>
                          <a:latin typeface="+mn-lt"/>
                          <a:ea typeface="+mn-ea"/>
                          <a:cs typeface="+mn-cs"/>
                        </a:rPr>
                        <a:t>d1_diasbp_min</a:t>
                      </a:r>
                      <a:r>
                        <a:rPr lang="en-SG" sz="1400" dirty="0"/>
                        <a:t>)/3 </a:t>
                      </a:r>
                    </a:p>
                  </a:txBody>
                  <a:tcPr/>
                </a:tc>
                <a:extLst>
                  <a:ext uri="{0D108BD9-81ED-4DB2-BD59-A6C34878D82A}">
                    <a16:rowId xmlns:a16="http://schemas.microsoft.com/office/drawing/2014/main" val="531390113"/>
                  </a:ext>
                </a:extLst>
              </a:tr>
              <a:tr h="323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400" dirty="0"/>
                    </a:p>
                  </a:txBody>
                  <a:tcPr/>
                </a:tc>
                <a:extLst>
                  <a:ext uri="{0D108BD9-81ED-4DB2-BD59-A6C34878D82A}">
                    <a16:rowId xmlns:a16="http://schemas.microsoft.com/office/drawing/2014/main" val="253991458"/>
                  </a:ext>
                </a:extLst>
              </a:tr>
              <a:tr h="323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h1_ttl_tests, d1_ttl_tests, </a:t>
                      </a:r>
                      <a:r>
                        <a:rPr lang="en-SG" sz="1400" dirty="0" err="1"/>
                        <a:t>total_tests_increase</a:t>
                      </a:r>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Number of total test in h1, d1, and their difference</a:t>
                      </a:r>
                    </a:p>
                  </a:txBody>
                  <a:tcPr/>
                </a:tc>
                <a:extLst>
                  <a:ext uri="{0D108BD9-81ED-4DB2-BD59-A6C34878D82A}">
                    <a16:rowId xmlns:a16="http://schemas.microsoft.com/office/drawing/2014/main" val="1849967963"/>
                  </a:ext>
                </a:extLst>
              </a:tr>
              <a:tr h="323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h1_num_labs, d1_num_labs, </a:t>
                      </a:r>
                      <a:r>
                        <a:rPr lang="en-SG" sz="1400" dirty="0" err="1"/>
                        <a:t>num_labs_increase</a:t>
                      </a:r>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Number of lab test in h1, d1, and their difference</a:t>
                      </a:r>
                    </a:p>
                  </a:txBody>
                  <a:tcPr/>
                </a:tc>
                <a:extLst>
                  <a:ext uri="{0D108BD9-81ED-4DB2-BD59-A6C34878D82A}">
                    <a16:rowId xmlns:a16="http://schemas.microsoft.com/office/drawing/2014/main" val="2213455933"/>
                  </a:ext>
                </a:extLst>
              </a:tr>
              <a:tr h="323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h1_lbg, d1_lbg, </a:t>
                      </a:r>
                      <a:r>
                        <a:rPr lang="en-SG" sz="1400" dirty="0" err="1"/>
                        <a:t>added_lbg</a:t>
                      </a:r>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Whether a patient receive lab blood gas (</a:t>
                      </a:r>
                      <a:r>
                        <a:rPr lang="en-SG" sz="1400" dirty="0" err="1"/>
                        <a:t>lbg</a:t>
                      </a:r>
                      <a:r>
                        <a:rPr lang="en-SG" sz="1400" dirty="0"/>
                        <a:t>) in h1 and d1, and if its added only after h1</a:t>
                      </a:r>
                    </a:p>
                  </a:txBody>
                  <a:tcPr/>
                </a:tc>
                <a:extLst>
                  <a:ext uri="{0D108BD9-81ED-4DB2-BD59-A6C34878D82A}">
                    <a16:rowId xmlns:a16="http://schemas.microsoft.com/office/drawing/2014/main" val="140595776"/>
                  </a:ext>
                </a:extLst>
              </a:tr>
              <a:tr h="323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err="1"/>
                        <a:t>chronic_diagnosis</a:t>
                      </a:r>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The  number of chronic illness that a patient has (aids, cirrhosis, </a:t>
                      </a:r>
                      <a:r>
                        <a:rPr lang="en-SG" sz="1400" dirty="0" err="1"/>
                        <a:t>diabetes_mellitus</a:t>
                      </a:r>
                      <a:r>
                        <a:rPr lang="en-SG" sz="1400" dirty="0"/>
                        <a:t>, </a:t>
                      </a:r>
                      <a:r>
                        <a:rPr lang="en-SG" sz="1400" dirty="0" err="1"/>
                        <a:t>hepatic_failure</a:t>
                      </a:r>
                      <a:r>
                        <a:rPr lang="en-SG" sz="1400" dirty="0"/>
                        <a:t>, immunosuppression, </a:t>
                      </a:r>
                      <a:r>
                        <a:rPr lang="en-SG" sz="1400" dirty="0" err="1"/>
                        <a:t>leukemia</a:t>
                      </a:r>
                      <a:r>
                        <a:rPr lang="en-SG" sz="1400" dirty="0"/>
                        <a:t>, lymphoma, </a:t>
                      </a:r>
                      <a:r>
                        <a:rPr lang="en-SG" sz="1400" dirty="0" err="1"/>
                        <a:t>solid_tumor_with_metastasis</a:t>
                      </a:r>
                      <a:r>
                        <a:rPr lang="en-SG" sz="1400" dirty="0"/>
                        <a:t>)</a:t>
                      </a:r>
                    </a:p>
                  </a:txBody>
                  <a:tcPr/>
                </a:tc>
                <a:extLst>
                  <a:ext uri="{0D108BD9-81ED-4DB2-BD59-A6C34878D82A}">
                    <a16:rowId xmlns:a16="http://schemas.microsoft.com/office/drawing/2014/main" val="3907284592"/>
                  </a:ext>
                </a:extLst>
              </a:tr>
            </a:tbl>
          </a:graphicData>
        </a:graphic>
      </p:graphicFrame>
      <p:sp>
        <p:nvSpPr>
          <p:cNvPr id="6" name="TextBox 5">
            <a:extLst>
              <a:ext uri="{FF2B5EF4-FFF2-40B4-BE49-F238E27FC236}">
                <a16:creationId xmlns:a16="http://schemas.microsoft.com/office/drawing/2014/main" id="{31CB408D-6704-4FE2-9EB9-9A784D26030D}"/>
              </a:ext>
            </a:extLst>
          </p:cNvPr>
          <p:cNvSpPr txBox="1"/>
          <p:nvPr/>
        </p:nvSpPr>
        <p:spPr>
          <a:xfrm>
            <a:off x="132080" y="171688"/>
            <a:ext cx="3103222" cy="523220"/>
          </a:xfrm>
          <a:prstGeom prst="rect">
            <a:avLst/>
          </a:prstGeom>
          <a:noFill/>
        </p:spPr>
        <p:txBody>
          <a:bodyPr wrap="none" rtlCol="0">
            <a:spAutoFit/>
          </a:bodyPr>
          <a:lstStyle/>
          <a:p>
            <a:r>
              <a:rPr lang="en-SG" sz="2800" dirty="0"/>
              <a:t>Feature Engineering</a:t>
            </a:r>
          </a:p>
        </p:txBody>
      </p:sp>
    </p:spTree>
    <p:extLst>
      <p:ext uri="{BB962C8B-B14F-4D97-AF65-F5344CB8AC3E}">
        <p14:creationId xmlns:p14="http://schemas.microsoft.com/office/powerpoint/2010/main" val="3490259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3AE6-A828-42E8-AC49-3686312B7463}"/>
              </a:ext>
            </a:extLst>
          </p:cNvPr>
          <p:cNvSpPr>
            <a:spLocks noGrp="1"/>
          </p:cNvSpPr>
          <p:nvPr>
            <p:ph type="title"/>
          </p:nvPr>
        </p:nvSpPr>
        <p:spPr/>
        <p:txBody>
          <a:bodyPr/>
          <a:lstStyle/>
          <a:p>
            <a:r>
              <a:rPr lang="en-SG" dirty="0"/>
              <a:t>Modelling</a:t>
            </a:r>
          </a:p>
        </p:txBody>
      </p:sp>
      <p:sp>
        <p:nvSpPr>
          <p:cNvPr id="4" name="TextBox 3">
            <a:extLst>
              <a:ext uri="{FF2B5EF4-FFF2-40B4-BE49-F238E27FC236}">
                <a16:creationId xmlns:a16="http://schemas.microsoft.com/office/drawing/2014/main" id="{6F737BD8-3B6B-4DF4-BF1F-56C86E446F12}"/>
              </a:ext>
            </a:extLst>
          </p:cNvPr>
          <p:cNvSpPr txBox="1"/>
          <p:nvPr/>
        </p:nvSpPr>
        <p:spPr>
          <a:xfrm>
            <a:off x="5466080" y="1737361"/>
            <a:ext cx="3947535" cy="1938992"/>
          </a:xfrm>
          <a:prstGeom prst="rect">
            <a:avLst/>
          </a:prstGeom>
          <a:noFill/>
        </p:spPr>
        <p:txBody>
          <a:bodyPr wrap="square" rtlCol="0">
            <a:spAutoFit/>
          </a:bodyPr>
          <a:lstStyle/>
          <a:p>
            <a:pPr marL="285750" indent="-285750">
              <a:buFont typeface="Arial" panose="020B0604020202020204" pitchFamily="34" charset="0"/>
              <a:buChar char="•"/>
            </a:pPr>
            <a:r>
              <a:rPr lang="en-SG" sz="2400" dirty="0"/>
              <a:t>Linear Regression</a:t>
            </a:r>
          </a:p>
          <a:p>
            <a:pPr marL="285750" indent="-285750">
              <a:buFont typeface="Arial" panose="020B0604020202020204" pitchFamily="34" charset="0"/>
              <a:buChar char="•"/>
            </a:pPr>
            <a:r>
              <a:rPr lang="en-SG" sz="2400" dirty="0"/>
              <a:t>Decision Tree</a:t>
            </a:r>
          </a:p>
          <a:p>
            <a:pPr marL="285750" indent="-285750">
              <a:buFont typeface="Arial" panose="020B0604020202020204" pitchFamily="34" charset="0"/>
              <a:buChar char="•"/>
            </a:pPr>
            <a:r>
              <a:rPr lang="en-SG" sz="2400" dirty="0"/>
              <a:t>Random Forest</a:t>
            </a:r>
          </a:p>
          <a:p>
            <a:pPr marL="285750" indent="-285750">
              <a:buFont typeface="Arial" panose="020B0604020202020204" pitchFamily="34" charset="0"/>
              <a:buChar char="•"/>
            </a:pPr>
            <a:r>
              <a:rPr lang="en-SG" sz="2400" dirty="0" err="1"/>
              <a:t>GradientBoosting</a:t>
            </a:r>
            <a:endParaRPr lang="en-SG" sz="2400" dirty="0"/>
          </a:p>
          <a:p>
            <a:pPr marL="285750" indent="-285750">
              <a:buFont typeface="Arial" panose="020B0604020202020204" pitchFamily="34" charset="0"/>
              <a:buChar char="•"/>
            </a:pPr>
            <a:r>
              <a:rPr lang="en-SG" sz="2400" dirty="0" err="1"/>
              <a:t>CatBoost</a:t>
            </a:r>
            <a:endParaRPr lang="en-SG" sz="2400" dirty="0"/>
          </a:p>
        </p:txBody>
      </p:sp>
    </p:spTree>
    <p:extLst>
      <p:ext uri="{BB962C8B-B14F-4D97-AF65-F5344CB8AC3E}">
        <p14:creationId xmlns:p14="http://schemas.microsoft.com/office/powerpoint/2010/main" val="93849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14D4EEAD-05AC-453B-9D78-EA97F3ED0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45" y="1830704"/>
            <a:ext cx="3921125" cy="2824023"/>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8709AFC3-1DD4-44B2-84EC-BFA9D51B3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0795" y="1872067"/>
            <a:ext cx="3806260" cy="274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60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a:extLst>
              <a:ext uri="{FF2B5EF4-FFF2-40B4-BE49-F238E27FC236}">
                <a16:creationId xmlns:a16="http://schemas.microsoft.com/office/drawing/2014/main" id="{CE7A6612-9330-42CE-85E6-DE98A43AE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4110" y="433172"/>
            <a:ext cx="4356423" cy="20488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7C3D9AD-BE28-46C9-9442-C179FE554AEC}"/>
              </a:ext>
            </a:extLst>
          </p:cNvPr>
          <p:cNvPicPr>
            <a:picLocks noChangeAspect="1"/>
          </p:cNvPicPr>
          <p:nvPr/>
        </p:nvPicPr>
        <p:blipFill>
          <a:blip r:embed="rId4"/>
          <a:stretch>
            <a:fillRect/>
          </a:stretch>
        </p:blipFill>
        <p:spPr>
          <a:xfrm>
            <a:off x="1432542" y="1754289"/>
            <a:ext cx="3687887" cy="357044"/>
          </a:xfrm>
          <a:prstGeom prst="rect">
            <a:avLst/>
          </a:prstGeom>
        </p:spPr>
      </p:pic>
      <p:pic>
        <p:nvPicPr>
          <p:cNvPr id="3096" name="Picture 24">
            <a:extLst>
              <a:ext uri="{FF2B5EF4-FFF2-40B4-BE49-F238E27FC236}">
                <a16:creationId xmlns:a16="http://schemas.microsoft.com/office/drawing/2014/main" id="{2F51C0B1-DA70-40C7-B26F-422B27D38F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937" y="2485826"/>
            <a:ext cx="4100713" cy="197942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6">
            <a:extLst>
              <a:ext uri="{FF2B5EF4-FFF2-40B4-BE49-F238E27FC236}">
                <a16:creationId xmlns:a16="http://schemas.microsoft.com/office/drawing/2014/main" id="{2AE34A2A-8D85-43DA-BA1E-B0CFCD55D8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0582" y="2465975"/>
            <a:ext cx="4312617" cy="20479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3C52087-21D6-4C71-95D1-3D023B94CB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0375" y="4646927"/>
            <a:ext cx="4100712" cy="19794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6400F185-7132-4FD4-9B3C-B2539449D3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4720" y="4614427"/>
            <a:ext cx="4224342" cy="201192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8D5FC3C-EEB3-41A0-B6D1-F069102805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5577" y="420051"/>
            <a:ext cx="4100711" cy="1979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57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33FF17-3AB9-4705-B65C-9FC64F6E5D44}"/>
              </a:ext>
            </a:extLst>
          </p:cNvPr>
          <p:cNvPicPr>
            <a:picLocks noChangeAspect="1"/>
          </p:cNvPicPr>
          <p:nvPr/>
        </p:nvPicPr>
        <p:blipFill>
          <a:blip r:embed="rId2"/>
          <a:stretch>
            <a:fillRect/>
          </a:stretch>
        </p:blipFill>
        <p:spPr>
          <a:xfrm>
            <a:off x="558935" y="4514850"/>
            <a:ext cx="11074130" cy="1373536"/>
          </a:xfrm>
          <a:prstGeom prst="rect">
            <a:avLst/>
          </a:prstGeom>
        </p:spPr>
      </p:pic>
      <p:graphicFrame>
        <p:nvGraphicFramePr>
          <p:cNvPr id="3" name="Table 2">
            <a:extLst>
              <a:ext uri="{FF2B5EF4-FFF2-40B4-BE49-F238E27FC236}">
                <a16:creationId xmlns:a16="http://schemas.microsoft.com/office/drawing/2014/main" id="{BD7E7BB4-DE37-45E8-9B44-6207534C55FB}"/>
              </a:ext>
            </a:extLst>
          </p:cNvPr>
          <p:cNvGraphicFramePr>
            <a:graphicFrameLocks noGrp="1"/>
          </p:cNvGraphicFramePr>
          <p:nvPr>
            <p:extLst>
              <p:ext uri="{D42A27DB-BD31-4B8C-83A1-F6EECF244321}">
                <p14:modId xmlns:p14="http://schemas.microsoft.com/office/powerpoint/2010/main" val="3133137523"/>
              </p:ext>
            </p:extLst>
          </p:nvPr>
        </p:nvGraphicFramePr>
        <p:xfrm>
          <a:off x="130104" y="1297711"/>
          <a:ext cx="11665656" cy="2418081"/>
        </p:xfrm>
        <a:graphic>
          <a:graphicData uri="http://schemas.openxmlformats.org/drawingml/2006/table">
            <a:tbl>
              <a:tblPr/>
              <a:tblGrid>
                <a:gridCol w="399470">
                  <a:extLst>
                    <a:ext uri="{9D8B030D-6E8A-4147-A177-3AD203B41FA5}">
                      <a16:colId xmlns:a16="http://schemas.microsoft.com/office/drawing/2014/main" val="3821148007"/>
                    </a:ext>
                  </a:extLst>
                </a:gridCol>
                <a:gridCol w="2164949">
                  <a:extLst>
                    <a:ext uri="{9D8B030D-6E8A-4147-A177-3AD203B41FA5}">
                      <a16:colId xmlns:a16="http://schemas.microsoft.com/office/drawing/2014/main" val="4103917410"/>
                    </a:ext>
                  </a:extLst>
                </a:gridCol>
                <a:gridCol w="2474227">
                  <a:extLst>
                    <a:ext uri="{9D8B030D-6E8A-4147-A177-3AD203B41FA5}">
                      <a16:colId xmlns:a16="http://schemas.microsoft.com/office/drawing/2014/main" val="3572259733"/>
                    </a:ext>
                  </a:extLst>
                </a:gridCol>
                <a:gridCol w="1273701">
                  <a:extLst>
                    <a:ext uri="{9D8B030D-6E8A-4147-A177-3AD203B41FA5}">
                      <a16:colId xmlns:a16="http://schemas.microsoft.com/office/drawing/2014/main" val="981316871"/>
                    </a:ext>
                  </a:extLst>
                </a:gridCol>
                <a:gridCol w="1086310">
                  <a:extLst>
                    <a:ext uri="{9D8B030D-6E8A-4147-A177-3AD203B41FA5}">
                      <a16:colId xmlns:a16="http://schemas.microsoft.com/office/drawing/2014/main" val="1275676368"/>
                    </a:ext>
                  </a:extLst>
                </a:gridCol>
                <a:gridCol w="1145031">
                  <a:extLst>
                    <a:ext uri="{9D8B030D-6E8A-4147-A177-3AD203B41FA5}">
                      <a16:colId xmlns:a16="http://schemas.microsoft.com/office/drawing/2014/main" val="3045737962"/>
                    </a:ext>
                  </a:extLst>
                </a:gridCol>
                <a:gridCol w="1125457">
                  <a:extLst>
                    <a:ext uri="{9D8B030D-6E8A-4147-A177-3AD203B41FA5}">
                      <a16:colId xmlns:a16="http://schemas.microsoft.com/office/drawing/2014/main" val="1700461139"/>
                    </a:ext>
                  </a:extLst>
                </a:gridCol>
                <a:gridCol w="1162965">
                  <a:extLst>
                    <a:ext uri="{9D8B030D-6E8A-4147-A177-3AD203B41FA5}">
                      <a16:colId xmlns:a16="http://schemas.microsoft.com/office/drawing/2014/main" val="2694156941"/>
                    </a:ext>
                  </a:extLst>
                </a:gridCol>
                <a:gridCol w="833546">
                  <a:extLst>
                    <a:ext uri="{9D8B030D-6E8A-4147-A177-3AD203B41FA5}">
                      <a16:colId xmlns:a16="http://schemas.microsoft.com/office/drawing/2014/main" val="1906281128"/>
                    </a:ext>
                  </a:extLst>
                </a:gridCol>
              </a:tblGrid>
              <a:tr h="439742">
                <a:tc>
                  <a:txBody>
                    <a:bodyPr/>
                    <a:lstStyle/>
                    <a:p>
                      <a:endParaRPr lang="en-SG"/>
                    </a:p>
                  </a:txBody>
                  <a:tcPr marL="75023" marR="75023" marT="37512" marB="37512" anchor="ctr">
                    <a:lnL>
                      <a:noFill/>
                    </a:lnL>
                    <a:lnR>
                      <a:noFill/>
                    </a:lnR>
                    <a:lnT>
                      <a:noFill/>
                    </a:lnT>
                    <a:lnB>
                      <a:noFill/>
                    </a:lnB>
                  </a:tcPr>
                </a:tc>
                <a:tc>
                  <a:txBody>
                    <a:bodyPr/>
                    <a:lstStyle/>
                    <a:p>
                      <a:pPr algn="r" fontAlgn="ctr"/>
                      <a:r>
                        <a:rPr lang="en-SG" sz="1500" b="1" dirty="0">
                          <a:effectLst/>
                        </a:rPr>
                        <a:t>model</a:t>
                      </a:r>
                    </a:p>
                  </a:txBody>
                  <a:tcPr marL="75023" marR="75023" marT="37512" marB="37512" anchor="ctr">
                    <a:lnL>
                      <a:noFill/>
                    </a:lnL>
                    <a:lnR>
                      <a:noFill/>
                    </a:lnR>
                    <a:lnT>
                      <a:noFill/>
                    </a:lnT>
                    <a:lnB>
                      <a:noFill/>
                    </a:lnB>
                  </a:tcPr>
                </a:tc>
                <a:tc>
                  <a:txBody>
                    <a:bodyPr/>
                    <a:lstStyle/>
                    <a:p>
                      <a:pPr algn="r" fontAlgn="ctr"/>
                      <a:r>
                        <a:rPr lang="en-SG" sz="1500" b="1" dirty="0" err="1">
                          <a:effectLst/>
                        </a:rPr>
                        <a:t>model_name</a:t>
                      </a:r>
                      <a:endParaRPr lang="en-SG" sz="1500" b="1" dirty="0">
                        <a:effectLst/>
                      </a:endParaRPr>
                    </a:p>
                  </a:txBody>
                  <a:tcPr marL="75023" marR="75023" marT="37512" marB="37512" anchor="ctr">
                    <a:lnL>
                      <a:noFill/>
                    </a:lnL>
                    <a:lnR>
                      <a:noFill/>
                    </a:lnR>
                    <a:lnT>
                      <a:noFill/>
                    </a:lnT>
                    <a:lnB>
                      <a:noFill/>
                    </a:lnB>
                  </a:tcPr>
                </a:tc>
                <a:tc>
                  <a:txBody>
                    <a:bodyPr/>
                    <a:lstStyle/>
                    <a:p>
                      <a:pPr algn="r" fontAlgn="ctr"/>
                      <a:r>
                        <a:rPr lang="en-SG" sz="1500" b="1" dirty="0" err="1">
                          <a:effectLst/>
                        </a:rPr>
                        <a:t>roc_auc</a:t>
                      </a:r>
                      <a:endParaRPr lang="en-SG" sz="1500" b="1" dirty="0">
                        <a:effectLst/>
                      </a:endParaRPr>
                    </a:p>
                  </a:txBody>
                  <a:tcPr marL="75023" marR="75023" marT="37512" marB="37512" anchor="ctr">
                    <a:lnL>
                      <a:noFill/>
                    </a:lnL>
                    <a:lnR>
                      <a:noFill/>
                    </a:lnR>
                    <a:lnT>
                      <a:noFill/>
                    </a:lnT>
                    <a:lnB>
                      <a:noFill/>
                    </a:lnB>
                  </a:tcPr>
                </a:tc>
                <a:tc>
                  <a:txBody>
                    <a:bodyPr/>
                    <a:lstStyle/>
                    <a:p>
                      <a:pPr algn="r" fontAlgn="ctr"/>
                      <a:r>
                        <a:rPr lang="en-SG" sz="1500" b="1" dirty="0">
                          <a:effectLst/>
                        </a:rPr>
                        <a:t>accuracy</a:t>
                      </a:r>
                    </a:p>
                  </a:txBody>
                  <a:tcPr marL="75023" marR="75023" marT="37512" marB="37512" anchor="ctr">
                    <a:lnL>
                      <a:noFill/>
                    </a:lnL>
                    <a:lnR>
                      <a:noFill/>
                    </a:lnR>
                    <a:lnT>
                      <a:noFill/>
                    </a:lnT>
                    <a:lnB>
                      <a:noFill/>
                    </a:lnB>
                  </a:tcPr>
                </a:tc>
                <a:tc>
                  <a:txBody>
                    <a:bodyPr/>
                    <a:lstStyle/>
                    <a:p>
                      <a:pPr algn="r" fontAlgn="ctr"/>
                      <a:r>
                        <a:rPr lang="en-SG" sz="1500" b="1" dirty="0">
                          <a:effectLst/>
                        </a:rPr>
                        <a:t>recall</a:t>
                      </a:r>
                    </a:p>
                  </a:txBody>
                  <a:tcPr marL="75023" marR="75023" marT="37512" marB="37512" anchor="ctr">
                    <a:lnL>
                      <a:noFill/>
                    </a:lnL>
                    <a:lnR>
                      <a:noFill/>
                    </a:lnR>
                    <a:lnT>
                      <a:noFill/>
                    </a:lnT>
                    <a:lnB>
                      <a:noFill/>
                    </a:lnB>
                  </a:tcPr>
                </a:tc>
                <a:tc>
                  <a:txBody>
                    <a:bodyPr/>
                    <a:lstStyle/>
                    <a:p>
                      <a:pPr algn="r" fontAlgn="ctr"/>
                      <a:r>
                        <a:rPr lang="en-SG" sz="1500" b="1" dirty="0">
                          <a:effectLst/>
                        </a:rPr>
                        <a:t>specificity</a:t>
                      </a:r>
                    </a:p>
                  </a:txBody>
                  <a:tcPr marL="75023" marR="75023" marT="37512" marB="37512" anchor="ctr">
                    <a:lnL>
                      <a:noFill/>
                    </a:lnL>
                    <a:lnR>
                      <a:noFill/>
                    </a:lnR>
                    <a:lnT>
                      <a:noFill/>
                    </a:lnT>
                    <a:lnB>
                      <a:noFill/>
                    </a:lnB>
                  </a:tcPr>
                </a:tc>
                <a:tc>
                  <a:txBody>
                    <a:bodyPr/>
                    <a:lstStyle/>
                    <a:p>
                      <a:pPr algn="r" fontAlgn="ctr"/>
                      <a:r>
                        <a:rPr lang="en-SG" sz="1500" b="1" dirty="0">
                          <a:effectLst/>
                        </a:rPr>
                        <a:t>precision</a:t>
                      </a:r>
                    </a:p>
                  </a:txBody>
                  <a:tcPr marL="75023" marR="75023" marT="37512" marB="37512" anchor="ctr">
                    <a:lnL>
                      <a:noFill/>
                    </a:lnL>
                    <a:lnR>
                      <a:noFill/>
                    </a:lnR>
                    <a:lnT>
                      <a:noFill/>
                    </a:lnT>
                    <a:lnB>
                      <a:noFill/>
                    </a:lnB>
                  </a:tcPr>
                </a:tc>
                <a:tc>
                  <a:txBody>
                    <a:bodyPr/>
                    <a:lstStyle/>
                    <a:p>
                      <a:pPr algn="r" fontAlgn="ctr"/>
                      <a:r>
                        <a:rPr lang="en-SG" sz="1500" b="1" dirty="0">
                          <a:effectLst/>
                        </a:rPr>
                        <a:t>f1_score</a:t>
                      </a:r>
                    </a:p>
                  </a:txBody>
                  <a:tcPr marL="75023" marR="75023" marT="37512" marB="37512" anchor="ctr">
                    <a:lnL>
                      <a:noFill/>
                    </a:lnL>
                  </a:tcPr>
                </a:tc>
                <a:extLst>
                  <a:ext uri="{0D108BD9-81ED-4DB2-BD59-A6C34878D82A}">
                    <a16:rowId xmlns:a16="http://schemas.microsoft.com/office/drawing/2014/main" val="2690852958"/>
                  </a:ext>
                </a:extLst>
              </a:tr>
              <a:tr h="628619">
                <a:tc>
                  <a:txBody>
                    <a:bodyPr/>
                    <a:lstStyle/>
                    <a:p>
                      <a:pPr algn="r" fontAlgn="ctr"/>
                      <a:r>
                        <a:rPr lang="en-SG" sz="1500">
                          <a:effectLst/>
                        </a:rPr>
                        <a:t>0</a:t>
                      </a:r>
                    </a:p>
                  </a:txBody>
                  <a:tcPr marL="75023" marR="75023" marT="37512" marB="37512" anchor="ctr">
                    <a:lnL>
                      <a:noFill/>
                    </a:lnL>
                    <a:lnR>
                      <a:noFill/>
                    </a:lnR>
                    <a:lnT>
                      <a:noFill/>
                    </a:lnT>
                    <a:lnB>
                      <a:noFill/>
                    </a:lnB>
                    <a:solidFill>
                      <a:srgbClr val="F5F5F5"/>
                    </a:solidFill>
                  </a:tcPr>
                </a:tc>
                <a:tc>
                  <a:txBody>
                    <a:bodyPr/>
                    <a:lstStyle/>
                    <a:p>
                      <a:pPr algn="r" fontAlgn="ctr"/>
                      <a:r>
                        <a:rPr lang="en-SG" sz="1500">
                          <a:effectLst/>
                        </a:rPr>
                        <a:t>Optimized Logistic Regression</a:t>
                      </a:r>
                    </a:p>
                  </a:txBody>
                  <a:tcPr marL="75023" marR="75023" marT="37512" marB="37512" anchor="ctr">
                    <a:lnL>
                      <a:noFill/>
                    </a:lnL>
                    <a:lnR>
                      <a:noFill/>
                    </a:lnR>
                    <a:lnT>
                      <a:noFill/>
                    </a:lnT>
                    <a:lnB>
                      <a:noFill/>
                    </a:lnB>
                    <a:solidFill>
                      <a:srgbClr val="F5F5F5"/>
                    </a:solidFill>
                  </a:tcPr>
                </a:tc>
                <a:tc>
                  <a:txBody>
                    <a:bodyPr/>
                    <a:lstStyle/>
                    <a:p>
                      <a:pPr algn="r" fontAlgn="ctr"/>
                      <a:r>
                        <a:rPr lang="en-SG" sz="1500">
                          <a:effectLst/>
                        </a:rPr>
                        <a:t>RandomizedSearchCV(cv=StratifiedShuffleSplit(n...</a:t>
                      </a:r>
                    </a:p>
                  </a:txBody>
                  <a:tcPr marL="75023" marR="75023" marT="37512" marB="37512" anchor="ctr">
                    <a:lnL>
                      <a:noFill/>
                    </a:lnL>
                    <a:lnR>
                      <a:noFill/>
                    </a:lnR>
                    <a:lnT>
                      <a:noFill/>
                    </a:lnT>
                    <a:lnB>
                      <a:noFill/>
                    </a:lnB>
                    <a:solidFill>
                      <a:srgbClr val="F5F5F5"/>
                    </a:solidFill>
                  </a:tcPr>
                </a:tc>
                <a:tc>
                  <a:txBody>
                    <a:bodyPr/>
                    <a:lstStyle/>
                    <a:p>
                      <a:pPr algn="r" fontAlgn="ctr"/>
                      <a:r>
                        <a:rPr lang="en-SG" sz="1500">
                          <a:effectLst/>
                        </a:rPr>
                        <a:t>0.879223</a:t>
                      </a:r>
                    </a:p>
                  </a:txBody>
                  <a:tcPr marL="75023" marR="75023" marT="37512" marB="37512" anchor="ctr">
                    <a:lnL>
                      <a:noFill/>
                    </a:lnL>
                    <a:lnR>
                      <a:noFill/>
                    </a:lnR>
                    <a:lnT>
                      <a:noFill/>
                    </a:lnT>
                    <a:lnB>
                      <a:noFill/>
                    </a:lnB>
                    <a:solidFill>
                      <a:srgbClr val="F5F5F5"/>
                    </a:solidFill>
                  </a:tcPr>
                </a:tc>
                <a:tc>
                  <a:txBody>
                    <a:bodyPr/>
                    <a:lstStyle/>
                    <a:p>
                      <a:pPr algn="r" fontAlgn="ctr"/>
                      <a:r>
                        <a:rPr lang="en-SG" sz="1500" dirty="0">
                          <a:effectLst/>
                        </a:rPr>
                        <a:t>0.809412</a:t>
                      </a:r>
                    </a:p>
                  </a:txBody>
                  <a:tcPr marL="75023" marR="75023" marT="37512" marB="37512" anchor="ctr">
                    <a:lnL>
                      <a:noFill/>
                    </a:lnL>
                    <a:lnR>
                      <a:noFill/>
                    </a:lnR>
                    <a:lnT>
                      <a:noFill/>
                    </a:lnT>
                    <a:lnB>
                      <a:noFill/>
                    </a:lnB>
                    <a:solidFill>
                      <a:srgbClr val="F5F5F5"/>
                    </a:solidFill>
                  </a:tcPr>
                </a:tc>
                <a:tc>
                  <a:txBody>
                    <a:bodyPr/>
                    <a:lstStyle/>
                    <a:p>
                      <a:pPr algn="r" fontAlgn="ctr"/>
                      <a:r>
                        <a:rPr lang="en-SG" sz="1500" dirty="0">
                          <a:effectLst/>
                        </a:rPr>
                        <a:t>0.778676</a:t>
                      </a:r>
                    </a:p>
                  </a:txBody>
                  <a:tcPr marL="75023" marR="75023" marT="37512" marB="37512" anchor="ctr">
                    <a:lnL>
                      <a:noFill/>
                    </a:lnL>
                    <a:lnR>
                      <a:noFill/>
                    </a:lnR>
                    <a:lnT>
                      <a:noFill/>
                    </a:lnT>
                    <a:lnB>
                      <a:noFill/>
                    </a:lnB>
                    <a:solidFill>
                      <a:srgbClr val="F5F5F5"/>
                    </a:solidFill>
                  </a:tcPr>
                </a:tc>
                <a:tc>
                  <a:txBody>
                    <a:bodyPr/>
                    <a:lstStyle/>
                    <a:p>
                      <a:pPr algn="r" fontAlgn="ctr"/>
                      <a:r>
                        <a:rPr lang="en-SG" sz="1500" dirty="0">
                          <a:effectLst/>
                        </a:rPr>
                        <a:t>0.812315</a:t>
                      </a:r>
                    </a:p>
                  </a:txBody>
                  <a:tcPr marL="75023" marR="75023" marT="37512" marB="37512" anchor="ctr">
                    <a:lnL>
                      <a:noFill/>
                    </a:lnL>
                    <a:lnR>
                      <a:noFill/>
                    </a:lnR>
                    <a:lnT>
                      <a:noFill/>
                    </a:lnT>
                    <a:lnB>
                      <a:noFill/>
                    </a:lnB>
                    <a:solidFill>
                      <a:srgbClr val="F5F5F5"/>
                    </a:solidFill>
                  </a:tcPr>
                </a:tc>
                <a:tc>
                  <a:txBody>
                    <a:bodyPr/>
                    <a:lstStyle/>
                    <a:p>
                      <a:pPr algn="r" fontAlgn="ctr"/>
                      <a:r>
                        <a:rPr lang="en-SG" sz="1500" dirty="0">
                          <a:effectLst/>
                        </a:rPr>
                        <a:t>0.281564</a:t>
                      </a:r>
                    </a:p>
                  </a:txBody>
                  <a:tcPr marL="75023" marR="75023" marT="37512" marB="37512" anchor="ctr">
                    <a:lnL>
                      <a:noFill/>
                    </a:lnL>
                    <a:lnR>
                      <a:noFill/>
                    </a:lnR>
                    <a:lnT>
                      <a:noFill/>
                    </a:lnT>
                    <a:lnB>
                      <a:noFill/>
                    </a:lnB>
                    <a:solidFill>
                      <a:srgbClr val="F5F5F5"/>
                    </a:solidFill>
                  </a:tcPr>
                </a:tc>
                <a:tc>
                  <a:txBody>
                    <a:bodyPr/>
                    <a:lstStyle/>
                    <a:p>
                      <a:pPr algn="r" fontAlgn="ctr"/>
                      <a:r>
                        <a:rPr lang="en-SG" sz="1500" dirty="0">
                          <a:effectLst/>
                        </a:rPr>
                        <a:t>0.413580</a:t>
                      </a:r>
                    </a:p>
                  </a:txBody>
                  <a:tcPr marL="75023" marR="75023" marT="37512" marB="37512" anchor="ctr">
                    <a:lnL>
                      <a:noFill/>
                    </a:lnL>
                    <a:lnR>
                      <a:noFill/>
                    </a:lnR>
                    <a:lnB>
                      <a:noFill/>
                    </a:lnB>
                    <a:solidFill>
                      <a:srgbClr val="F5F5F5"/>
                    </a:solidFill>
                  </a:tcPr>
                </a:tc>
                <a:extLst>
                  <a:ext uri="{0D108BD9-81ED-4DB2-BD59-A6C34878D82A}">
                    <a16:rowId xmlns:a16="http://schemas.microsoft.com/office/drawing/2014/main" val="1779545000"/>
                  </a:ext>
                </a:extLst>
              </a:tr>
              <a:tr h="628619">
                <a:tc>
                  <a:txBody>
                    <a:bodyPr/>
                    <a:lstStyle/>
                    <a:p>
                      <a:pPr algn="r" fontAlgn="ctr"/>
                      <a:r>
                        <a:rPr lang="en-SG" sz="1500">
                          <a:effectLst/>
                        </a:rPr>
                        <a:t>1</a:t>
                      </a:r>
                    </a:p>
                  </a:txBody>
                  <a:tcPr marL="75023" marR="75023" marT="37512" marB="37512" anchor="ctr">
                    <a:lnL>
                      <a:noFill/>
                    </a:lnL>
                    <a:lnR>
                      <a:noFill/>
                    </a:lnR>
                    <a:lnT>
                      <a:noFill/>
                    </a:lnT>
                    <a:lnB>
                      <a:noFill/>
                    </a:lnB>
                  </a:tcPr>
                </a:tc>
                <a:tc>
                  <a:txBody>
                    <a:bodyPr/>
                    <a:lstStyle/>
                    <a:p>
                      <a:pPr algn="r" fontAlgn="ctr"/>
                      <a:r>
                        <a:rPr lang="en-SG" sz="1500">
                          <a:effectLst/>
                        </a:rPr>
                        <a:t>Optimized Logistic Regression</a:t>
                      </a:r>
                    </a:p>
                  </a:txBody>
                  <a:tcPr marL="75023" marR="75023" marT="37512" marB="37512" anchor="ctr">
                    <a:lnL>
                      <a:noFill/>
                    </a:lnL>
                    <a:lnR>
                      <a:noFill/>
                    </a:lnR>
                    <a:lnT>
                      <a:noFill/>
                    </a:lnT>
                    <a:lnB>
                      <a:noFill/>
                    </a:lnB>
                  </a:tcPr>
                </a:tc>
                <a:tc>
                  <a:txBody>
                    <a:bodyPr/>
                    <a:lstStyle/>
                    <a:p>
                      <a:pPr algn="r" fontAlgn="ctr"/>
                      <a:r>
                        <a:rPr lang="en-SG" sz="1500" dirty="0" err="1">
                          <a:effectLst/>
                        </a:rPr>
                        <a:t>RandomizedSearchCV</a:t>
                      </a:r>
                      <a:r>
                        <a:rPr lang="en-SG" sz="1500" dirty="0">
                          <a:effectLst/>
                        </a:rPr>
                        <a:t>(cv=</a:t>
                      </a:r>
                      <a:r>
                        <a:rPr lang="en-SG" sz="1500" dirty="0" err="1">
                          <a:effectLst/>
                        </a:rPr>
                        <a:t>StratifiedShuffleSplit</a:t>
                      </a:r>
                      <a:r>
                        <a:rPr lang="en-SG" sz="1500" dirty="0">
                          <a:effectLst/>
                        </a:rPr>
                        <a:t>(n...</a:t>
                      </a:r>
                    </a:p>
                  </a:txBody>
                  <a:tcPr marL="75023" marR="75023" marT="37512" marB="37512" anchor="ctr">
                    <a:lnL>
                      <a:noFill/>
                    </a:lnL>
                    <a:lnR>
                      <a:noFill/>
                    </a:lnR>
                    <a:lnT>
                      <a:noFill/>
                    </a:lnT>
                    <a:lnB>
                      <a:noFill/>
                    </a:lnB>
                  </a:tcPr>
                </a:tc>
                <a:tc>
                  <a:txBody>
                    <a:bodyPr/>
                    <a:lstStyle/>
                    <a:p>
                      <a:pPr algn="r" fontAlgn="ctr"/>
                      <a:r>
                        <a:rPr lang="en-SG" sz="1500" dirty="0">
                          <a:effectLst/>
                        </a:rPr>
                        <a:t>0.879306</a:t>
                      </a:r>
                    </a:p>
                  </a:txBody>
                  <a:tcPr marL="75023" marR="75023" marT="37512" marB="37512" anchor="ctr">
                    <a:lnL>
                      <a:noFill/>
                    </a:lnL>
                    <a:lnR>
                      <a:noFill/>
                    </a:lnR>
                    <a:lnT>
                      <a:noFill/>
                    </a:lnT>
                    <a:lnB>
                      <a:noFill/>
                    </a:lnB>
                  </a:tcPr>
                </a:tc>
                <a:tc>
                  <a:txBody>
                    <a:bodyPr/>
                    <a:lstStyle/>
                    <a:p>
                      <a:pPr algn="r" fontAlgn="ctr"/>
                      <a:r>
                        <a:rPr lang="en-SG" sz="1500">
                          <a:effectLst/>
                        </a:rPr>
                        <a:t>0.809324</a:t>
                      </a:r>
                    </a:p>
                  </a:txBody>
                  <a:tcPr marL="75023" marR="75023" marT="37512" marB="37512" anchor="ctr">
                    <a:lnL>
                      <a:noFill/>
                    </a:lnL>
                    <a:lnR>
                      <a:noFill/>
                    </a:lnR>
                    <a:lnT>
                      <a:noFill/>
                    </a:lnT>
                    <a:lnB>
                      <a:noFill/>
                    </a:lnB>
                  </a:tcPr>
                </a:tc>
                <a:tc>
                  <a:txBody>
                    <a:bodyPr/>
                    <a:lstStyle/>
                    <a:p>
                      <a:pPr algn="r" fontAlgn="ctr"/>
                      <a:r>
                        <a:rPr lang="en-SG" sz="1500">
                          <a:effectLst/>
                        </a:rPr>
                        <a:t>0.780192</a:t>
                      </a:r>
                    </a:p>
                  </a:txBody>
                  <a:tcPr marL="75023" marR="75023" marT="37512" marB="37512" anchor="ctr">
                    <a:lnL>
                      <a:noFill/>
                    </a:lnL>
                    <a:lnR>
                      <a:noFill/>
                    </a:lnR>
                    <a:lnT>
                      <a:noFill/>
                    </a:lnT>
                    <a:lnB>
                      <a:noFill/>
                    </a:lnB>
                  </a:tcPr>
                </a:tc>
                <a:tc>
                  <a:txBody>
                    <a:bodyPr/>
                    <a:lstStyle/>
                    <a:p>
                      <a:pPr algn="r" fontAlgn="ctr"/>
                      <a:r>
                        <a:rPr lang="en-SG" sz="1500">
                          <a:effectLst/>
                        </a:rPr>
                        <a:t>0.812076</a:t>
                      </a:r>
                    </a:p>
                  </a:txBody>
                  <a:tcPr marL="75023" marR="75023" marT="37512" marB="37512" anchor="ctr">
                    <a:lnL>
                      <a:noFill/>
                    </a:lnL>
                    <a:lnR>
                      <a:noFill/>
                    </a:lnR>
                    <a:lnT>
                      <a:noFill/>
                    </a:lnT>
                    <a:lnB>
                      <a:noFill/>
                    </a:lnB>
                  </a:tcPr>
                </a:tc>
                <a:tc>
                  <a:txBody>
                    <a:bodyPr/>
                    <a:lstStyle/>
                    <a:p>
                      <a:pPr algn="r" fontAlgn="ctr"/>
                      <a:r>
                        <a:rPr lang="en-SG" sz="1500" dirty="0">
                          <a:effectLst/>
                        </a:rPr>
                        <a:t>0.281700</a:t>
                      </a:r>
                    </a:p>
                  </a:txBody>
                  <a:tcPr marL="75023" marR="75023" marT="37512" marB="37512" anchor="ctr">
                    <a:lnL>
                      <a:noFill/>
                    </a:lnL>
                    <a:lnR>
                      <a:noFill/>
                    </a:lnR>
                    <a:lnT>
                      <a:noFill/>
                    </a:lnT>
                    <a:lnB>
                      <a:noFill/>
                    </a:lnB>
                  </a:tcPr>
                </a:tc>
                <a:tc>
                  <a:txBody>
                    <a:bodyPr/>
                    <a:lstStyle/>
                    <a:p>
                      <a:pPr algn="r" fontAlgn="ctr"/>
                      <a:r>
                        <a:rPr lang="en-SG" sz="1500" dirty="0">
                          <a:effectLst/>
                        </a:rPr>
                        <a:t>0.413941</a:t>
                      </a:r>
                    </a:p>
                  </a:txBody>
                  <a:tcPr marL="75023" marR="75023" marT="37512" marB="37512" anchor="ctr">
                    <a:lnL>
                      <a:noFill/>
                    </a:lnL>
                    <a:lnR>
                      <a:noFill/>
                    </a:lnR>
                    <a:lnT>
                      <a:noFill/>
                    </a:lnT>
                    <a:lnB>
                      <a:noFill/>
                    </a:lnB>
                  </a:tcPr>
                </a:tc>
                <a:extLst>
                  <a:ext uri="{0D108BD9-81ED-4DB2-BD59-A6C34878D82A}">
                    <a16:rowId xmlns:a16="http://schemas.microsoft.com/office/drawing/2014/main" val="3575349693"/>
                  </a:ext>
                </a:extLst>
              </a:tr>
              <a:tr h="628619">
                <a:tc>
                  <a:txBody>
                    <a:bodyPr/>
                    <a:lstStyle/>
                    <a:p>
                      <a:pPr algn="r" fontAlgn="ctr"/>
                      <a:r>
                        <a:rPr lang="en-SG" sz="1500">
                          <a:effectLst/>
                        </a:rPr>
                        <a:t>2</a:t>
                      </a:r>
                    </a:p>
                  </a:txBody>
                  <a:tcPr marL="75023" marR="75023" marT="37512" marB="37512" anchor="ctr">
                    <a:lnL>
                      <a:noFill/>
                    </a:lnL>
                    <a:lnR>
                      <a:noFill/>
                    </a:lnR>
                    <a:lnT>
                      <a:noFill/>
                    </a:lnT>
                    <a:lnB>
                      <a:noFill/>
                    </a:lnB>
                    <a:solidFill>
                      <a:srgbClr val="F5F5F5"/>
                    </a:solidFill>
                  </a:tcPr>
                </a:tc>
                <a:tc>
                  <a:txBody>
                    <a:bodyPr/>
                    <a:lstStyle/>
                    <a:p>
                      <a:pPr algn="r" fontAlgn="ctr"/>
                      <a:r>
                        <a:rPr lang="en-SG" sz="1500">
                          <a:effectLst/>
                        </a:rPr>
                        <a:t>Basic Logistic Regression</a:t>
                      </a:r>
                    </a:p>
                  </a:txBody>
                  <a:tcPr marL="75023" marR="75023" marT="37512" marB="37512" anchor="ctr">
                    <a:lnL>
                      <a:noFill/>
                    </a:lnL>
                    <a:lnR>
                      <a:noFill/>
                    </a:lnR>
                    <a:lnT>
                      <a:noFill/>
                    </a:lnT>
                    <a:lnB>
                      <a:noFill/>
                    </a:lnB>
                    <a:solidFill>
                      <a:srgbClr val="F5F5F5"/>
                    </a:solidFill>
                  </a:tcPr>
                </a:tc>
                <a:tc>
                  <a:txBody>
                    <a:bodyPr/>
                    <a:lstStyle/>
                    <a:p>
                      <a:pPr algn="r" fontAlgn="ctr"/>
                      <a:r>
                        <a:rPr lang="en-US" sz="1500" dirty="0" err="1">
                          <a:effectLst/>
                        </a:rPr>
                        <a:t>LogisticRegression</a:t>
                      </a:r>
                      <a:r>
                        <a:rPr lang="en-US" sz="1500" dirty="0">
                          <a:effectLst/>
                        </a:rPr>
                        <a:t>(C=1.0, </a:t>
                      </a:r>
                      <a:r>
                        <a:rPr lang="en-US" sz="1500" dirty="0" err="1">
                          <a:effectLst/>
                        </a:rPr>
                        <a:t>class_weight</a:t>
                      </a:r>
                      <a:r>
                        <a:rPr lang="en-US" sz="1500" dirty="0">
                          <a:effectLst/>
                        </a:rPr>
                        <a:t>=None, d...</a:t>
                      </a:r>
                    </a:p>
                  </a:txBody>
                  <a:tcPr marL="75023" marR="75023" marT="37512" marB="37512" anchor="ctr">
                    <a:lnL>
                      <a:noFill/>
                    </a:lnL>
                    <a:lnR>
                      <a:noFill/>
                    </a:lnR>
                    <a:lnT>
                      <a:noFill/>
                    </a:lnT>
                    <a:lnB>
                      <a:noFill/>
                    </a:lnB>
                    <a:solidFill>
                      <a:srgbClr val="F5F5F5"/>
                    </a:solidFill>
                  </a:tcPr>
                </a:tc>
                <a:tc>
                  <a:txBody>
                    <a:bodyPr/>
                    <a:lstStyle/>
                    <a:p>
                      <a:pPr algn="r" fontAlgn="ctr"/>
                      <a:r>
                        <a:rPr lang="en-SG" sz="1500">
                          <a:effectLst/>
                        </a:rPr>
                        <a:t>0.878997</a:t>
                      </a:r>
                    </a:p>
                  </a:txBody>
                  <a:tcPr marL="75023" marR="75023" marT="37512" marB="37512" anchor="ctr">
                    <a:lnL>
                      <a:noFill/>
                    </a:lnL>
                    <a:lnR>
                      <a:noFill/>
                    </a:lnR>
                    <a:lnT>
                      <a:noFill/>
                    </a:lnT>
                    <a:lnB>
                      <a:noFill/>
                    </a:lnB>
                    <a:solidFill>
                      <a:srgbClr val="F5F5F5"/>
                    </a:solidFill>
                  </a:tcPr>
                </a:tc>
                <a:tc>
                  <a:txBody>
                    <a:bodyPr/>
                    <a:lstStyle/>
                    <a:p>
                      <a:pPr algn="r" fontAlgn="ctr"/>
                      <a:r>
                        <a:rPr lang="en-SG" sz="1500">
                          <a:effectLst/>
                        </a:rPr>
                        <a:t>0.808278</a:t>
                      </a:r>
                    </a:p>
                  </a:txBody>
                  <a:tcPr marL="75023" marR="75023" marT="37512" marB="37512" anchor="ctr">
                    <a:lnL>
                      <a:noFill/>
                    </a:lnL>
                    <a:lnR>
                      <a:noFill/>
                    </a:lnR>
                    <a:lnT>
                      <a:noFill/>
                    </a:lnT>
                    <a:lnB>
                      <a:noFill/>
                    </a:lnB>
                    <a:solidFill>
                      <a:srgbClr val="F5F5F5"/>
                    </a:solidFill>
                  </a:tcPr>
                </a:tc>
                <a:tc>
                  <a:txBody>
                    <a:bodyPr/>
                    <a:lstStyle/>
                    <a:p>
                      <a:pPr algn="r" fontAlgn="ctr"/>
                      <a:r>
                        <a:rPr lang="en-SG" sz="1500">
                          <a:effectLst/>
                        </a:rPr>
                        <a:t>0.779687</a:t>
                      </a:r>
                    </a:p>
                  </a:txBody>
                  <a:tcPr marL="75023" marR="75023" marT="37512" marB="37512" anchor="ctr">
                    <a:lnL>
                      <a:noFill/>
                    </a:lnL>
                    <a:lnR>
                      <a:noFill/>
                    </a:lnR>
                    <a:lnT>
                      <a:noFill/>
                    </a:lnT>
                    <a:lnB>
                      <a:noFill/>
                    </a:lnB>
                    <a:solidFill>
                      <a:srgbClr val="F5F5F5"/>
                    </a:solidFill>
                  </a:tcPr>
                </a:tc>
                <a:tc>
                  <a:txBody>
                    <a:bodyPr/>
                    <a:lstStyle/>
                    <a:p>
                      <a:pPr algn="r" fontAlgn="ctr"/>
                      <a:r>
                        <a:rPr lang="en-SG" sz="1500">
                          <a:effectLst/>
                        </a:rPr>
                        <a:t>0.810979</a:t>
                      </a:r>
                    </a:p>
                  </a:txBody>
                  <a:tcPr marL="75023" marR="75023" marT="37512" marB="37512" anchor="ctr">
                    <a:lnL>
                      <a:noFill/>
                    </a:lnL>
                    <a:lnR>
                      <a:noFill/>
                    </a:lnR>
                    <a:lnT>
                      <a:noFill/>
                    </a:lnT>
                    <a:lnB>
                      <a:noFill/>
                    </a:lnB>
                    <a:solidFill>
                      <a:srgbClr val="F5F5F5"/>
                    </a:solidFill>
                  </a:tcPr>
                </a:tc>
                <a:tc>
                  <a:txBody>
                    <a:bodyPr/>
                    <a:lstStyle/>
                    <a:p>
                      <a:pPr algn="r" fontAlgn="ctr"/>
                      <a:r>
                        <a:rPr lang="en-SG" sz="1500">
                          <a:effectLst/>
                        </a:rPr>
                        <a:t>0.280393</a:t>
                      </a:r>
                    </a:p>
                  </a:txBody>
                  <a:tcPr marL="75023" marR="75023" marT="37512" marB="37512" anchor="ctr">
                    <a:lnL>
                      <a:noFill/>
                    </a:lnL>
                    <a:lnR>
                      <a:noFill/>
                    </a:lnR>
                    <a:lnT>
                      <a:noFill/>
                    </a:lnT>
                    <a:lnB>
                      <a:noFill/>
                    </a:lnB>
                    <a:solidFill>
                      <a:srgbClr val="F5F5F5"/>
                    </a:solidFill>
                  </a:tcPr>
                </a:tc>
                <a:tc>
                  <a:txBody>
                    <a:bodyPr/>
                    <a:lstStyle/>
                    <a:p>
                      <a:pPr algn="r" fontAlgn="ctr"/>
                      <a:r>
                        <a:rPr lang="en-SG" sz="1500" dirty="0">
                          <a:effectLst/>
                        </a:rPr>
                        <a:t>0.412457</a:t>
                      </a:r>
                    </a:p>
                  </a:txBody>
                  <a:tcPr marL="75023" marR="75023" marT="37512" marB="37512" anchor="ctr">
                    <a:lnL>
                      <a:noFill/>
                    </a:lnL>
                    <a:lnR>
                      <a:noFill/>
                    </a:lnR>
                    <a:lnT>
                      <a:noFill/>
                    </a:lnT>
                    <a:lnB>
                      <a:noFill/>
                    </a:lnB>
                    <a:solidFill>
                      <a:srgbClr val="F5F5F5"/>
                    </a:solidFill>
                  </a:tcPr>
                </a:tc>
                <a:extLst>
                  <a:ext uri="{0D108BD9-81ED-4DB2-BD59-A6C34878D82A}">
                    <a16:rowId xmlns:a16="http://schemas.microsoft.com/office/drawing/2014/main" val="3548600774"/>
                  </a:ext>
                </a:extLst>
              </a:tr>
            </a:tbl>
          </a:graphicData>
        </a:graphic>
      </p:graphicFrame>
    </p:spTree>
    <p:extLst>
      <p:ext uri="{BB962C8B-B14F-4D97-AF65-F5344CB8AC3E}">
        <p14:creationId xmlns:p14="http://schemas.microsoft.com/office/powerpoint/2010/main" val="391904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EE01149A-9819-4979-A468-588CB9403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791" y="1429408"/>
            <a:ext cx="9635958" cy="421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5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8492-AB7A-4820-A32A-009DB8834997}"/>
              </a:ext>
            </a:extLst>
          </p:cNvPr>
          <p:cNvSpPr>
            <a:spLocks noGrp="1"/>
          </p:cNvSpPr>
          <p:nvPr>
            <p:ph type="title"/>
          </p:nvPr>
        </p:nvSpPr>
        <p:spPr/>
        <p:txBody>
          <a:bodyPr/>
          <a:lstStyle/>
          <a:p>
            <a:r>
              <a:rPr lang="en-SG" dirty="0"/>
              <a:t>Inference</a:t>
            </a:r>
          </a:p>
        </p:txBody>
      </p:sp>
      <p:pic>
        <p:nvPicPr>
          <p:cNvPr id="11266" name="Picture 2">
            <a:extLst>
              <a:ext uri="{FF2B5EF4-FFF2-40B4-BE49-F238E27FC236}">
                <a16:creationId xmlns:a16="http://schemas.microsoft.com/office/drawing/2014/main" id="{9401FBB2-EA2E-4161-89FF-B3E5C8C75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281" y="79454"/>
            <a:ext cx="4810125" cy="57531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a:extLst>
              <a:ext uri="{FF2B5EF4-FFF2-40B4-BE49-F238E27FC236}">
                <a16:creationId xmlns:a16="http://schemas.microsoft.com/office/drawing/2014/main" id="{1264BCDB-C095-4293-AF7E-C7658AB74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9097" y="2601680"/>
            <a:ext cx="5053663" cy="417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90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intensive care">
            <a:extLst>
              <a:ext uri="{FF2B5EF4-FFF2-40B4-BE49-F238E27FC236}">
                <a16:creationId xmlns:a16="http://schemas.microsoft.com/office/drawing/2014/main" id="{09A99BBF-D340-48FA-83ED-5FB51F1FA4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91" b="-7390"/>
          <a:stretch/>
        </p:blipFill>
        <p:spPr bwMode="auto">
          <a:xfrm>
            <a:off x="7018020" y="1250694"/>
            <a:ext cx="4862201" cy="4647659"/>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7ED040A-FD60-4312-8978-9EE985EDA237}"/>
              </a:ext>
            </a:extLst>
          </p:cNvPr>
          <p:cNvSpPr>
            <a:spLocks noGrp="1"/>
          </p:cNvSpPr>
          <p:nvPr>
            <p:ph type="title"/>
          </p:nvPr>
        </p:nvSpPr>
        <p:spPr/>
        <p:txBody>
          <a:bodyPr/>
          <a:lstStyle/>
          <a:p>
            <a:r>
              <a:rPr lang="en-SG" dirty="0"/>
              <a:t>Problem Statement</a:t>
            </a:r>
          </a:p>
        </p:txBody>
      </p:sp>
      <p:sp>
        <p:nvSpPr>
          <p:cNvPr id="3" name="Content Placeholder 2">
            <a:extLst>
              <a:ext uri="{FF2B5EF4-FFF2-40B4-BE49-F238E27FC236}">
                <a16:creationId xmlns:a16="http://schemas.microsoft.com/office/drawing/2014/main" id="{F6BC705E-9458-4AAA-A1A0-5A85A5A1ABDC}"/>
              </a:ext>
            </a:extLst>
          </p:cNvPr>
          <p:cNvSpPr>
            <a:spLocks noGrp="1"/>
          </p:cNvSpPr>
          <p:nvPr>
            <p:ph type="body" sz="half" idx="2"/>
          </p:nvPr>
        </p:nvSpPr>
        <p:spPr/>
        <p:txBody>
          <a:bodyPr/>
          <a:lstStyle/>
          <a:p>
            <a:r>
              <a:rPr lang="en-US" dirty="0"/>
              <a:t>Using data from the first 24 hours of intensive care to predict patient mortality</a:t>
            </a:r>
          </a:p>
        </p:txBody>
      </p:sp>
    </p:spTree>
    <p:extLst>
      <p:ext uri="{BB962C8B-B14F-4D97-AF65-F5344CB8AC3E}">
        <p14:creationId xmlns:p14="http://schemas.microsoft.com/office/powerpoint/2010/main" val="2053141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674F-C527-4511-BF1D-C66C448E0526}"/>
              </a:ext>
            </a:extLst>
          </p:cNvPr>
          <p:cNvSpPr>
            <a:spLocks noGrp="1"/>
          </p:cNvSpPr>
          <p:nvPr>
            <p:ph type="title"/>
          </p:nvPr>
        </p:nvSpPr>
        <p:spPr/>
        <p:txBody>
          <a:bodyPr/>
          <a:lstStyle/>
          <a:p>
            <a:r>
              <a:rPr lang="en-SG" dirty="0"/>
              <a:t>Challenges</a:t>
            </a:r>
          </a:p>
        </p:txBody>
      </p:sp>
      <p:sp>
        <p:nvSpPr>
          <p:cNvPr id="3" name="Content Placeholder 2">
            <a:extLst>
              <a:ext uri="{FF2B5EF4-FFF2-40B4-BE49-F238E27FC236}">
                <a16:creationId xmlns:a16="http://schemas.microsoft.com/office/drawing/2014/main" id="{07CB8DAA-CAFC-4450-B11F-471917F50E98}"/>
              </a:ext>
            </a:extLst>
          </p:cNvPr>
          <p:cNvSpPr>
            <a:spLocks noGrp="1"/>
          </p:cNvSpPr>
          <p:nvPr>
            <p:ph idx="1"/>
          </p:nvPr>
        </p:nvSpPr>
        <p:spPr>
          <a:xfrm>
            <a:off x="5118447" y="803186"/>
            <a:ext cx="6791613" cy="5248622"/>
          </a:xfrm>
        </p:spPr>
        <p:txBody>
          <a:bodyPr/>
          <a:lstStyle/>
          <a:p>
            <a:pPr marL="0" indent="0">
              <a:buNone/>
            </a:pPr>
            <a:r>
              <a:rPr lang="en-SG" sz="3200" b="1" dirty="0"/>
              <a:t>3M</a:t>
            </a:r>
          </a:p>
          <a:p>
            <a:pPr marL="342900" indent="-342900">
              <a:buFont typeface="+mj-lt"/>
              <a:buAutoNum type="arabicPeriod"/>
            </a:pPr>
            <a:r>
              <a:rPr lang="en-SG" dirty="0"/>
              <a:t>The vast amount of missing data</a:t>
            </a:r>
          </a:p>
          <a:p>
            <a:pPr marL="342900" indent="-342900">
              <a:buFont typeface="+mj-lt"/>
              <a:buAutoNum type="arabicPeriod"/>
            </a:pPr>
            <a:r>
              <a:rPr lang="en-SG" dirty="0"/>
              <a:t>The truth of real life data science problem – messy data</a:t>
            </a:r>
          </a:p>
          <a:p>
            <a:pPr marL="342900" indent="-342900">
              <a:buFont typeface="+mj-lt"/>
              <a:buAutoNum type="arabicPeriod"/>
            </a:pPr>
            <a:r>
              <a:rPr lang="en-SG" dirty="0"/>
              <a:t>The lack of medical knowledge</a:t>
            </a:r>
          </a:p>
          <a:p>
            <a:pPr lvl="1"/>
            <a:endParaRPr lang="en-SG" dirty="0"/>
          </a:p>
        </p:txBody>
      </p:sp>
    </p:spTree>
    <p:extLst>
      <p:ext uri="{BB962C8B-B14F-4D97-AF65-F5344CB8AC3E}">
        <p14:creationId xmlns:p14="http://schemas.microsoft.com/office/powerpoint/2010/main" val="2550134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9189-01A3-4393-B436-460B0E62EA21}"/>
              </a:ext>
            </a:extLst>
          </p:cNvPr>
          <p:cNvSpPr>
            <a:spLocks noGrp="1"/>
          </p:cNvSpPr>
          <p:nvPr>
            <p:ph type="title"/>
          </p:nvPr>
        </p:nvSpPr>
        <p:spPr/>
        <p:txBody>
          <a:bodyPr/>
          <a:lstStyle/>
          <a:p>
            <a:r>
              <a:rPr lang="en-SG" dirty="0"/>
              <a:t>Conclusion/</a:t>
            </a:r>
            <a:br>
              <a:rPr lang="en-SG" dirty="0"/>
            </a:br>
            <a:r>
              <a:rPr lang="en-SG" dirty="0"/>
              <a:t>Suggestion</a:t>
            </a:r>
          </a:p>
        </p:txBody>
      </p:sp>
      <p:sp>
        <p:nvSpPr>
          <p:cNvPr id="3" name="Content Placeholder 2">
            <a:extLst>
              <a:ext uri="{FF2B5EF4-FFF2-40B4-BE49-F238E27FC236}">
                <a16:creationId xmlns:a16="http://schemas.microsoft.com/office/drawing/2014/main" id="{A5D484D8-2497-4EFB-B54B-DBC5986684DF}"/>
              </a:ext>
            </a:extLst>
          </p:cNvPr>
          <p:cNvSpPr>
            <a:spLocks noGrp="1"/>
          </p:cNvSpPr>
          <p:nvPr>
            <p:ph idx="1"/>
          </p:nvPr>
        </p:nvSpPr>
        <p:spPr/>
        <p:txBody>
          <a:bodyPr/>
          <a:lstStyle/>
          <a:p>
            <a:r>
              <a:rPr lang="en-US" dirty="0"/>
              <a:t>Automate APACHE recording</a:t>
            </a:r>
          </a:p>
          <a:p>
            <a:r>
              <a:rPr lang="en-US" dirty="0"/>
              <a:t>Medical knowledge to create better features</a:t>
            </a:r>
          </a:p>
          <a:p>
            <a:r>
              <a:rPr lang="en-US" dirty="0"/>
              <a:t>Explore other advanced models - </a:t>
            </a:r>
            <a:r>
              <a:rPr lang="en-US" dirty="0" err="1"/>
              <a:t>LightGBM</a:t>
            </a:r>
            <a:endParaRPr lang="en-US" dirty="0"/>
          </a:p>
          <a:p>
            <a:r>
              <a:rPr lang="en-US" dirty="0"/>
              <a:t>Age is one of the strongest predictor for hospital mortality.  For very elderly patients: Obtain/inquire about patient consensus if possible.</a:t>
            </a:r>
            <a:endParaRPr lang="en-SG" dirty="0"/>
          </a:p>
        </p:txBody>
      </p:sp>
    </p:spTree>
    <p:extLst>
      <p:ext uri="{BB962C8B-B14F-4D97-AF65-F5344CB8AC3E}">
        <p14:creationId xmlns:p14="http://schemas.microsoft.com/office/powerpoint/2010/main" val="160475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040A-FD60-4312-8978-9EE985EDA237}"/>
              </a:ext>
            </a:extLst>
          </p:cNvPr>
          <p:cNvSpPr>
            <a:spLocks noGrp="1"/>
          </p:cNvSpPr>
          <p:nvPr>
            <p:ph type="title"/>
          </p:nvPr>
        </p:nvSpPr>
        <p:spPr/>
        <p:txBody>
          <a:bodyPr/>
          <a:lstStyle/>
          <a:p>
            <a:r>
              <a:rPr lang="en-SG" dirty="0"/>
              <a:t>Problem Statement</a:t>
            </a:r>
          </a:p>
        </p:txBody>
      </p:sp>
      <p:sp>
        <p:nvSpPr>
          <p:cNvPr id="3" name="Content Placeholder 2">
            <a:extLst>
              <a:ext uri="{FF2B5EF4-FFF2-40B4-BE49-F238E27FC236}">
                <a16:creationId xmlns:a16="http://schemas.microsoft.com/office/drawing/2014/main" id="{F6BC705E-9458-4AAA-A1A0-5A85A5A1ABDC}"/>
              </a:ext>
            </a:extLst>
          </p:cNvPr>
          <p:cNvSpPr>
            <a:spLocks noGrp="1"/>
          </p:cNvSpPr>
          <p:nvPr>
            <p:ph type="body" sz="half" idx="2"/>
          </p:nvPr>
        </p:nvSpPr>
        <p:spPr/>
        <p:txBody>
          <a:bodyPr/>
          <a:lstStyle/>
          <a:p>
            <a:r>
              <a:rPr lang="en-US" dirty="0"/>
              <a:t>Using data from the first 24 hours of intensive care to predict patient mortality</a:t>
            </a:r>
          </a:p>
        </p:txBody>
      </p:sp>
      <p:pic>
        <p:nvPicPr>
          <p:cNvPr id="9" name="Graphic 8" descr="Stopwatch">
            <a:extLst>
              <a:ext uri="{FF2B5EF4-FFF2-40B4-BE49-F238E27FC236}">
                <a16:creationId xmlns:a16="http://schemas.microsoft.com/office/drawing/2014/main" id="{C5ADE761-2049-45C5-A353-5D43625A8C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15815" y="3336291"/>
            <a:ext cx="914400" cy="914400"/>
          </a:xfrm>
          <a:prstGeom prst="rect">
            <a:avLst/>
          </a:prstGeom>
        </p:spPr>
      </p:pic>
      <p:pic>
        <p:nvPicPr>
          <p:cNvPr id="11" name="Graphic 10" descr="Coins">
            <a:extLst>
              <a:ext uri="{FF2B5EF4-FFF2-40B4-BE49-F238E27FC236}">
                <a16:creationId xmlns:a16="http://schemas.microsoft.com/office/drawing/2014/main" id="{FC72B3BA-7DCA-4CC1-8D8A-5678593F52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63822" y="1873497"/>
            <a:ext cx="914400" cy="914400"/>
          </a:xfrm>
          <a:prstGeom prst="rect">
            <a:avLst/>
          </a:prstGeom>
        </p:spPr>
      </p:pic>
      <p:sp>
        <p:nvSpPr>
          <p:cNvPr id="14" name="Rectangle 13">
            <a:extLst>
              <a:ext uri="{FF2B5EF4-FFF2-40B4-BE49-F238E27FC236}">
                <a16:creationId xmlns:a16="http://schemas.microsoft.com/office/drawing/2014/main" id="{2113C987-8084-4BB5-81E7-3F40DDFF820C}"/>
              </a:ext>
            </a:extLst>
          </p:cNvPr>
          <p:cNvSpPr/>
          <p:nvPr/>
        </p:nvSpPr>
        <p:spPr>
          <a:xfrm>
            <a:off x="7188265" y="1677451"/>
            <a:ext cx="3300904" cy="523220"/>
          </a:xfrm>
          <a:prstGeom prst="rect">
            <a:avLst/>
          </a:prstGeom>
        </p:spPr>
        <p:txBody>
          <a:bodyPr wrap="none">
            <a:spAutoFit/>
          </a:bodyPr>
          <a:lstStyle/>
          <a:p>
            <a:r>
              <a:rPr lang="en-US" dirty="0"/>
              <a:t>US$ </a:t>
            </a:r>
            <a:r>
              <a:rPr lang="en-US" sz="2800" dirty="0"/>
              <a:t>31,574 ± 42,570 </a:t>
            </a:r>
            <a:endParaRPr lang="en-SG" sz="2400" dirty="0"/>
          </a:p>
        </p:txBody>
      </p:sp>
      <p:sp>
        <p:nvSpPr>
          <p:cNvPr id="15" name="Rectangle 14">
            <a:extLst>
              <a:ext uri="{FF2B5EF4-FFF2-40B4-BE49-F238E27FC236}">
                <a16:creationId xmlns:a16="http://schemas.microsoft.com/office/drawing/2014/main" id="{F8C6612E-BDD0-4FA2-8F7B-D576ABB98E33}"/>
              </a:ext>
            </a:extLst>
          </p:cNvPr>
          <p:cNvSpPr/>
          <p:nvPr/>
        </p:nvSpPr>
        <p:spPr>
          <a:xfrm>
            <a:off x="7431703" y="3312914"/>
            <a:ext cx="2840073" cy="523220"/>
          </a:xfrm>
          <a:prstGeom prst="rect">
            <a:avLst/>
          </a:prstGeom>
        </p:spPr>
        <p:txBody>
          <a:bodyPr wrap="none">
            <a:spAutoFit/>
          </a:bodyPr>
          <a:lstStyle/>
          <a:p>
            <a:r>
              <a:rPr lang="en-US" sz="2800" dirty="0"/>
              <a:t>14.4 days ± 15.8</a:t>
            </a:r>
            <a:endParaRPr lang="en-SG" sz="2800" dirty="0"/>
          </a:p>
        </p:txBody>
      </p:sp>
      <p:sp>
        <p:nvSpPr>
          <p:cNvPr id="16" name="Rectangle 15">
            <a:extLst>
              <a:ext uri="{FF2B5EF4-FFF2-40B4-BE49-F238E27FC236}">
                <a16:creationId xmlns:a16="http://schemas.microsoft.com/office/drawing/2014/main" id="{5D14B7AB-4279-424F-9F03-9B542A5A8DFF}"/>
              </a:ext>
            </a:extLst>
          </p:cNvPr>
          <p:cNvSpPr/>
          <p:nvPr/>
        </p:nvSpPr>
        <p:spPr>
          <a:xfrm>
            <a:off x="7199695" y="2296407"/>
            <a:ext cx="3300904" cy="523220"/>
          </a:xfrm>
          <a:prstGeom prst="rect">
            <a:avLst/>
          </a:prstGeom>
        </p:spPr>
        <p:txBody>
          <a:bodyPr wrap="none">
            <a:spAutoFit/>
          </a:bodyPr>
          <a:lstStyle/>
          <a:p>
            <a:r>
              <a:rPr lang="en-US" dirty="0"/>
              <a:t>US$ </a:t>
            </a:r>
            <a:r>
              <a:rPr lang="en-US" sz="2800" dirty="0"/>
              <a:t>12,931 ± 20,569 </a:t>
            </a:r>
            <a:endParaRPr lang="en-SG" sz="2400" dirty="0"/>
          </a:p>
        </p:txBody>
      </p:sp>
      <p:sp>
        <p:nvSpPr>
          <p:cNvPr id="17" name="Rectangle 16">
            <a:extLst>
              <a:ext uri="{FF2B5EF4-FFF2-40B4-BE49-F238E27FC236}">
                <a16:creationId xmlns:a16="http://schemas.microsoft.com/office/drawing/2014/main" id="{90495329-01A9-44CC-9CFE-9668B9D501EA}"/>
              </a:ext>
            </a:extLst>
          </p:cNvPr>
          <p:cNvSpPr/>
          <p:nvPr/>
        </p:nvSpPr>
        <p:spPr>
          <a:xfrm>
            <a:off x="7604813" y="3812779"/>
            <a:ext cx="2735877" cy="523220"/>
          </a:xfrm>
          <a:prstGeom prst="rect">
            <a:avLst/>
          </a:prstGeom>
        </p:spPr>
        <p:txBody>
          <a:bodyPr wrap="none">
            <a:spAutoFit/>
          </a:bodyPr>
          <a:lstStyle/>
          <a:p>
            <a:r>
              <a:rPr lang="en-US" sz="2800" dirty="0"/>
              <a:t>8.5 days ± 10.5 </a:t>
            </a:r>
            <a:endParaRPr lang="en-SG" sz="2800" dirty="0"/>
          </a:p>
        </p:txBody>
      </p:sp>
      <p:sp>
        <p:nvSpPr>
          <p:cNvPr id="4" name="TextBox 3">
            <a:extLst>
              <a:ext uri="{FF2B5EF4-FFF2-40B4-BE49-F238E27FC236}">
                <a16:creationId xmlns:a16="http://schemas.microsoft.com/office/drawing/2014/main" id="{CB522B53-EA94-4304-B57A-20CF9198C648}"/>
              </a:ext>
            </a:extLst>
          </p:cNvPr>
          <p:cNvSpPr txBox="1"/>
          <p:nvPr/>
        </p:nvSpPr>
        <p:spPr>
          <a:xfrm>
            <a:off x="6258560" y="5709920"/>
            <a:ext cx="5730736" cy="369332"/>
          </a:xfrm>
          <a:prstGeom prst="rect">
            <a:avLst/>
          </a:prstGeom>
          <a:noFill/>
        </p:spPr>
        <p:txBody>
          <a:bodyPr wrap="none" rtlCol="0">
            <a:spAutoFit/>
          </a:bodyPr>
          <a:lstStyle/>
          <a:p>
            <a:r>
              <a:rPr lang="en-SG" dirty="0"/>
              <a:t>Maximize medical resources – address ICU shortage</a:t>
            </a:r>
          </a:p>
        </p:txBody>
      </p:sp>
    </p:spTree>
    <p:extLst>
      <p:ext uri="{BB962C8B-B14F-4D97-AF65-F5344CB8AC3E}">
        <p14:creationId xmlns:p14="http://schemas.microsoft.com/office/powerpoint/2010/main" val="241819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EB2A-E936-4F8E-88F5-1CAD26C085A3}"/>
              </a:ext>
            </a:extLst>
          </p:cNvPr>
          <p:cNvSpPr>
            <a:spLocks noGrp="1"/>
          </p:cNvSpPr>
          <p:nvPr>
            <p:ph type="title"/>
          </p:nvPr>
        </p:nvSpPr>
        <p:spPr/>
        <p:txBody>
          <a:bodyPr/>
          <a:lstStyle/>
          <a:p>
            <a:r>
              <a:rPr lang="en-SG" dirty="0"/>
              <a:t>Data</a:t>
            </a:r>
          </a:p>
        </p:txBody>
      </p:sp>
      <p:sp>
        <p:nvSpPr>
          <p:cNvPr id="3" name="Content Placeholder 2">
            <a:extLst>
              <a:ext uri="{FF2B5EF4-FFF2-40B4-BE49-F238E27FC236}">
                <a16:creationId xmlns:a16="http://schemas.microsoft.com/office/drawing/2014/main" id="{253E310B-9146-4F8A-9649-EB779E8AE2EF}"/>
              </a:ext>
            </a:extLst>
          </p:cNvPr>
          <p:cNvSpPr>
            <a:spLocks noGrp="1"/>
          </p:cNvSpPr>
          <p:nvPr>
            <p:ph idx="1"/>
          </p:nvPr>
        </p:nvSpPr>
        <p:spPr/>
        <p:txBody>
          <a:bodyPr/>
          <a:lstStyle/>
          <a:p>
            <a:pPr marL="0" indent="0">
              <a:buNone/>
            </a:pPr>
            <a:r>
              <a:rPr lang="en-US" dirty="0"/>
              <a:t>A dataset of more than 130,000 hospital Intensive Care Unit (ICU) visits from patients from 200 hospitals in the United States spanning a one-year timeframe.</a:t>
            </a:r>
          </a:p>
          <a:p>
            <a:pPr marL="0" indent="0">
              <a:buNone/>
            </a:pPr>
            <a:endParaRPr lang="en-US" dirty="0"/>
          </a:p>
          <a:p>
            <a:pPr marL="342900" indent="-342900">
              <a:buFont typeface="+mj-lt"/>
              <a:buAutoNum type="arabicPeriod"/>
            </a:pPr>
            <a:r>
              <a:rPr lang="en-US" dirty="0"/>
              <a:t> Train set:  </a:t>
            </a:r>
            <a:r>
              <a:rPr lang="en-SG" sz="2400" b="1" dirty="0">
                <a:solidFill>
                  <a:srgbClr val="7030A0"/>
                </a:solidFill>
              </a:rPr>
              <a:t>91,713</a:t>
            </a:r>
            <a:r>
              <a:rPr lang="en-SG" dirty="0"/>
              <a:t> </a:t>
            </a:r>
            <a:r>
              <a:rPr lang="en-US" dirty="0"/>
              <a:t>patients, </a:t>
            </a:r>
            <a:r>
              <a:rPr lang="en-US" sz="2400" b="1" dirty="0">
                <a:solidFill>
                  <a:srgbClr val="7030A0"/>
                </a:solidFill>
              </a:rPr>
              <a:t>241 </a:t>
            </a:r>
            <a:r>
              <a:rPr lang="en-US" dirty="0"/>
              <a:t>ICUs and </a:t>
            </a:r>
            <a:r>
              <a:rPr lang="en-US" sz="2400" b="1" dirty="0">
                <a:solidFill>
                  <a:schemeClr val="accent6">
                    <a:lumMod val="75000"/>
                  </a:schemeClr>
                </a:solidFill>
              </a:rPr>
              <a:t>147 </a:t>
            </a:r>
            <a:r>
              <a:rPr lang="en-US" dirty="0"/>
              <a:t>hospitals</a:t>
            </a:r>
            <a:r>
              <a:rPr lang="en-US" sz="1400" dirty="0"/>
              <a:t>.</a:t>
            </a:r>
          </a:p>
          <a:p>
            <a:pPr marL="342900" indent="-342900">
              <a:buFont typeface="+mj-lt"/>
              <a:buAutoNum type="arabicPeriod"/>
            </a:pPr>
            <a:r>
              <a:rPr lang="en-SG" dirty="0" err="1"/>
              <a:t>Unlabeled</a:t>
            </a:r>
            <a:r>
              <a:rPr lang="en-SG" dirty="0"/>
              <a:t>:  </a:t>
            </a:r>
            <a:r>
              <a:rPr lang="en-SG" sz="2400" b="1" dirty="0">
                <a:solidFill>
                  <a:srgbClr val="7030A0"/>
                </a:solidFill>
              </a:rPr>
              <a:t>39,308</a:t>
            </a:r>
            <a:r>
              <a:rPr lang="en-SG" sz="2000" b="1" dirty="0">
                <a:solidFill>
                  <a:srgbClr val="00B050"/>
                </a:solidFill>
              </a:rPr>
              <a:t> </a:t>
            </a:r>
            <a:r>
              <a:rPr lang="en-SG" dirty="0"/>
              <a:t>patients</a:t>
            </a:r>
            <a:r>
              <a:rPr lang="en-SG" sz="2000" b="1" dirty="0">
                <a:solidFill>
                  <a:srgbClr val="002060"/>
                </a:solidFill>
              </a:rPr>
              <a:t>, </a:t>
            </a:r>
            <a:r>
              <a:rPr lang="en-SG" sz="2400" b="1" dirty="0">
                <a:solidFill>
                  <a:srgbClr val="7030A0"/>
                </a:solidFill>
              </a:rPr>
              <a:t>99 </a:t>
            </a:r>
            <a:r>
              <a:rPr lang="en-SG" dirty="0"/>
              <a:t>ICUs</a:t>
            </a:r>
            <a:r>
              <a:rPr lang="en-SG" sz="2400" b="1" dirty="0">
                <a:solidFill>
                  <a:srgbClr val="7030A0"/>
                </a:solidFill>
              </a:rPr>
              <a:t> </a:t>
            </a:r>
            <a:r>
              <a:rPr lang="en-SG" dirty="0"/>
              <a:t>and </a:t>
            </a:r>
            <a:r>
              <a:rPr lang="en-SG" sz="2400" b="1" dirty="0">
                <a:solidFill>
                  <a:srgbClr val="7030A0"/>
                </a:solidFill>
              </a:rPr>
              <a:t>66 </a:t>
            </a:r>
            <a:r>
              <a:rPr lang="en-SG" sz="2000" dirty="0"/>
              <a:t>hospitals</a:t>
            </a:r>
            <a:endParaRPr lang="en-SG" sz="1600" dirty="0"/>
          </a:p>
          <a:p>
            <a:endParaRPr lang="en-SG" dirty="0"/>
          </a:p>
        </p:txBody>
      </p:sp>
    </p:spTree>
    <p:extLst>
      <p:ext uri="{BB962C8B-B14F-4D97-AF65-F5344CB8AC3E}">
        <p14:creationId xmlns:p14="http://schemas.microsoft.com/office/powerpoint/2010/main" val="416578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C5EF7589-19C5-4935-A624-1A51F64C2DD0}"/>
              </a:ext>
            </a:extLst>
          </p:cNvPr>
          <p:cNvGraphicFramePr/>
          <p:nvPr>
            <p:extLst>
              <p:ext uri="{D42A27DB-BD31-4B8C-83A1-F6EECF244321}">
                <p14:modId xmlns:p14="http://schemas.microsoft.com/office/powerpoint/2010/main" val="882583070"/>
              </p:ext>
            </p:extLst>
          </p:nvPr>
        </p:nvGraphicFramePr>
        <p:xfrm>
          <a:off x="196492" y="535942"/>
          <a:ext cx="11754035" cy="2440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33F7E41F-3CE6-4A6D-A1B8-9AD39AEE1E13}"/>
              </a:ext>
            </a:extLst>
          </p:cNvPr>
          <p:cNvGrpSpPr/>
          <p:nvPr/>
        </p:nvGrpSpPr>
        <p:grpSpPr>
          <a:xfrm>
            <a:off x="792480" y="1329483"/>
            <a:ext cx="10737312" cy="849191"/>
            <a:chOff x="853440" y="679243"/>
            <a:chExt cx="10737312" cy="849191"/>
          </a:xfrm>
        </p:grpSpPr>
        <p:sp>
          <p:nvSpPr>
            <p:cNvPr id="9" name="Rectangle 8" descr="Bar chart">
              <a:extLst>
                <a:ext uri="{FF2B5EF4-FFF2-40B4-BE49-F238E27FC236}">
                  <a16:creationId xmlns:a16="http://schemas.microsoft.com/office/drawing/2014/main" id="{98E25B1D-D743-4C03-BA70-2C71B7550734}"/>
                </a:ext>
              </a:extLst>
            </p:cNvPr>
            <p:cNvSpPr/>
            <p:nvPr/>
          </p:nvSpPr>
          <p:spPr>
            <a:xfrm>
              <a:off x="1086981" y="1068858"/>
              <a:ext cx="455242" cy="44675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SG" dirty="0"/>
            </a:p>
          </p:txBody>
        </p:sp>
        <p:sp>
          <p:nvSpPr>
            <p:cNvPr id="10" name="Rectangle 9" descr="Gears">
              <a:extLst>
                <a:ext uri="{FF2B5EF4-FFF2-40B4-BE49-F238E27FC236}">
                  <a16:creationId xmlns:a16="http://schemas.microsoft.com/office/drawing/2014/main" id="{6AA17C2E-35BB-4669-8591-A4A27CEC4374}"/>
                </a:ext>
              </a:extLst>
            </p:cNvPr>
            <p:cNvSpPr/>
            <p:nvPr/>
          </p:nvSpPr>
          <p:spPr>
            <a:xfrm>
              <a:off x="4878242" y="1024434"/>
              <a:ext cx="504000" cy="504000"/>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n-SG" dirty="0"/>
            </a:p>
          </p:txBody>
        </p:sp>
        <p:sp>
          <p:nvSpPr>
            <p:cNvPr id="11" name="Rectangle 10" descr="Filter">
              <a:extLst>
                <a:ext uri="{FF2B5EF4-FFF2-40B4-BE49-F238E27FC236}">
                  <a16:creationId xmlns:a16="http://schemas.microsoft.com/office/drawing/2014/main" id="{7204E0AE-EFBC-4548-B74E-D3C691F68955}"/>
                </a:ext>
              </a:extLst>
            </p:cNvPr>
            <p:cNvSpPr/>
            <p:nvPr/>
          </p:nvSpPr>
          <p:spPr>
            <a:xfrm>
              <a:off x="6808027" y="1013301"/>
              <a:ext cx="504000" cy="504000"/>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6" name="Graphic 15" descr="Hourglass">
              <a:extLst>
                <a:ext uri="{FF2B5EF4-FFF2-40B4-BE49-F238E27FC236}">
                  <a16:creationId xmlns:a16="http://schemas.microsoft.com/office/drawing/2014/main" id="{DCCD10F4-5228-431D-95ED-80BA964D547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744363" y="1014052"/>
              <a:ext cx="504000" cy="504000"/>
            </a:xfrm>
            <a:prstGeom prst="rect">
              <a:avLst/>
            </a:prstGeom>
          </p:spPr>
        </p:pic>
        <p:pic>
          <p:nvPicPr>
            <p:cNvPr id="24" name="Graphic 23" descr="Checklist RTL">
              <a:extLst>
                <a:ext uri="{FF2B5EF4-FFF2-40B4-BE49-F238E27FC236}">
                  <a16:creationId xmlns:a16="http://schemas.microsoft.com/office/drawing/2014/main" id="{686AE09B-93A5-4F83-94BD-0FACC701621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678347" y="999816"/>
              <a:ext cx="504000" cy="504000"/>
            </a:xfrm>
            <a:prstGeom prst="rect">
              <a:avLst/>
            </a:prstGeom>
          </p:spPr>
        </p:pic>
        <p:pic>
          <p:nvPicPr>
            <p:cNvPr id="28" name="Graphic 27" descr="Mop and bucket">
              <a:extLst>
                <a:ext uri="{FF2B5EF4-FFF2-40B4-BE49-F238E27FC236}">
                  <a16:creationId xmlns:a16="http://schemas.microsoft.com/office/drawing/2014/main" id="{C3BC0CAC-9E72-4430-9DD8-C0A07A5500D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920753" y="1008094"/>
              <a:ext cx="504000" cy="504000"/>
            </a:xfrm>
            <a:prstGeom prst="rect">
              <a:avLst/>
            </a:prstGeom>
          </p:spPr>
        </p:pic>
        <p:sp>
          <p:nvSpPr>
            <p:cNvPr id="3" name="TextBox 2">
              <a:extLst>
                <a:ext uri="{FF2B5EF4-FFF2-40B4-BE49-F238E27FC236}">
                  <a16:creationId xmlns:a16="http://schemas.microsoft.com/office/drawing/2014/main" id="{204EE220-79D1-4C11-A177-0DCF2A0401B8}"/>
                </a:ext>
              </a:extLst>
            </p:cNvPr>
            <p:cNvSpPr txBox="1"/>
            <p:nvPr/>
          </p:nvSpPr>
          <p:spPr>
            <a:xfrm flipH="1">
              <a:off x="853440" y="682491"/>
              <a:ext cx="905282" cy="338554"/>
            </a:xfrm>
            <a:prstGeom prst="rect">
              <a:avLst/>
            </a:prstGeom>
            <a:noFill/>
          </p:spPr>
          <p:txBody>
            <a:bodyPr wrap="square" rtlCol="0">
              <a:spAutoFit/>
            </a:bodyPr>
            <a:lstStyle/>
            <a:p>
              <a:pPr algn="ctr"/>
              <a:r>
                <a:rPr lang="en-SG" sz="1600" b="1" dirty="0"/>
                <a:t>EDA</a:t>
              </a:r>
            </a:p>
          </p:txBody>
        </p:sp>
        <p:sp>
          <p:nvSpPr>
            <p:cNvPr id="14" name="TextBox 13">
              <a:extLst>
                <a:ext uri="{FF2B5EF4-FFF2-40B4-BE49-F238E27FC236}">
                  <a16:creationId xmlns:a16="http://schemas.microsoft.com/office/drawing/2014/main" id="{8F68744E-6629-4349-A39A-27AF47E834B7}"/>
                </a:ext>
              </a:extLst>
            </p:cNvPr>
            <p:cNvSpPr txBox="1"/>
            <p:nvPr/>
          </p:nvSpPr>
          <p:spPr>
            <a:xfrm flipH="1">
              <a:off x="2404786" y="679641"/>
              <a:ext cx="1643435" cy="338554"/>
            </a:xfrm>
            <a:prstGeom prst="rect">
              <a:avLst/>
            </a:prstGeom>
            <a:noFill/>
          </p:spPr>
          <p:txBody>
            <a:bodyPr wrap="square" rtlCol="0">
              <a:spAutoFit/>
            </a:bodyPr>
            <a:lstStyle/>
            <a:p>
              <a:pPr algn="ctr"/>
              <a:r>
                <a:rPr lang="en-SG" sz="1600" b="1" dirty="0"/>
                <a:t>Cleaning</a:t>
              </a:r>
            </a:p>
          </p:txBody>
        </p:sp>
        <p:sp>
          <p:nvSpPr>
            <p:cNvPr id="15" name="TextBox 14">
              <a:extLst>
                <a:ext uri="{FF2B5EF4-FFF2-40B4-BE49-F238E27FC236}">
                  <a16:creationId xmlns:a16="http://schemas.microsoft.com/office/drawing/2014/main" id="{72818F42-310C-497E-8F8E-B5F2755AEB48}"/>
                </a:ext>
              </a:extLst>
            </p:cNvPr>
            <p:cNvSpPr txBox="1"/>
            <p:nvPr/>
          </p:nvSpPr>
          <p:spPr>
            <a:xfrm flipH="1">
              <a:off x="4321364" y="681745"/>
              <a:ext cx="1643435" cy="338554"/>
            </a:xfrm>
            <a:prstGeom prst="rect">
              <a:avLst/>
            </a:prstGeom>
            <a:noFill/>
          </p:spPr>
          <p:txBody>
            <a:bodyPr wrap="square" rtlCol="0">
              <a:spAutoFit/>
            </a:bodyPr>
            <a:lstStyle/>
            <a:p>
              <a:pPr algn="ctr"/>
              <a:r>
                <a:rPr lang="en-SG" sz="1600" b="1" dirty="0"/>
                <a:t>Extraction</a:t>
              </a:r>
            </a:p>
          </p:txBody>
        </p:sp>
        <p:sp>
          <p:nvSpPr>
            <p:cNvPr id="17" name="TextBox 16">
              <a:extLst>
                <a:ext uri="{FF2B5EF4-FFF2-40B4-BE49-F238E27FC236}">
                  <a16:creationId xmlns:a16="http://schemas.microsoft.com/office/drawing/2014/main" id="{7A5FE922-96BD-4339-B896-A69C417F8178}"/>
                </a:ext>
              </a:extLst>
            </p:cNvPr>
            <p:cNvSpPr txBox="1"/>
            <p:nvPr/>
          </p:nvSpPr>
          <p:spPr>
            <a:xfrm flipH="1">
              <a:off x="6454256" y="682491"/>
              <a:ext cx="1248156" cy="338554"/>
            </a:xfrm>
            <a:prstGeom prst="rect">
              <a:avLst/>
            </a:prstGeom>
            <a:noFill/>
          </p:spPr>
          <p:txBody>
            <a:bodyPr wrap="square" rtlCol="0">
              <a:spAutoFit/>
            </a:bodyPr>
            <a:lstStyle/>
            <a:p>
              <a:pPr algn="ctr"/>
              <a:r>
                <a:rPr lang="en-SG" sz="1600" b="1" dirty="0"/>
                <a:t>Selection</a:t>
              </a:r>
            </a:p>
          </p:txBody>
        </p:sp>
        <p:sp>
          <p:nvSpPr>
            <p:cNvPr id="19" name="TextBox 18">
              <a:extLst>
                <a:ext uri="{FF2B5EF4-FFF2-40B4-BE49-F238E27FC236}">
                  <a16:creationId xmlns:a16="http://schemas.microsoft.com/office/drawing/2014/main" id="{9EDDE383-261A-4F36-B344-44C69B4BDAD4}"/>
                </a:ext>
              </a:extLst>
            </p:cNvPr>
            <p:cNvSpPr txBox="1"/>
            <p:nvPr/>
          </p:nvSpPr>
          <p:spPr>
            <a:xfrm flipH="1">
              <a:off x="8387413" y="679363"/>
              <a:ext cx="1248157" cy="338554"/>
            </a:xfrm>
            <a:prstGeom prst="rect">
              <a:avLst/>
            </a:prstGeom>
            <a:noFill/>
          </p:spPr>
          <p:txBody>
            <a:bodyPr wrap="square" rtlCol="0">
              <a:spAutoFit/>
            </a:bodyPr>
            <a:lstStyle/>
            <a:p>
              <a:pPr algn="ctr"/>
              <a:r>
                <a:rPr lang="en-SG" sz="1600" b="1" dirty="0"/>
                <a:t>Modelling</a:t>
              </a:r>
            </a:p>
          </p:txBody>
        </p:sp>
        <p:sp>
          <p:nvSpPr>
            <p:cNvPr id="20" name="TextBox 19">
              <a:extLst>
                <a:ext uri="{FF2B5EF4-FFF2-40B4-BE49-F238E27FC236}">
                  <a16:creationId xmlns:a16="http://schemas.microsoft.com/office/drawing/2014/main" id="{2863D31A-A1C2-441D-AF2F-4FB8E19A06A1}"/>
                </a:ext>
              </a:extLst>
            </p:cNvPr>
            <p:cNvSpPr txBox="1"/>
            <p:nvPr/>
          </p:nvSpPr>
          <p:spPr>
            <a:xfrm flipH="1">
              <a:off x="10214860" y="679243"/>
              <a:ext cx="1375892" cy="338554"/>
            </a:xfrm>
            <a:prstGeom prst="rect">
              <a:avLst/>
            </a:prstGeom>
            <a:noFill/>
          </p:spPr>
          <p:txBody>
            <a:bodyPr wrap="square" rtlCol="0">
              <a:spAutoFit/>
            </a:bodyPr>
            <a:lstStyle/>
            <a:p>
              <a:pPr algn="ctr"/>
              <a:r>
                <a:rPr lang="en-SG" sz="1600" b="1" dirty="0"/>
                <a:t>Evaluation</a:t>
              </a:r>
            </a:p>
          </p:txBody>
        </p:sp>
      </p:grpSp>
      <p:sp>
        <p:nvSpPr>
          <p:cNvPr id="5" name="TextBox 4">
            <a:extLst>
              <a:ext uri="{FF2B5EF4-FFF2-40B4-BE49-F238E27FC236}">
                <a16:creationId xmlns:a16="http://schemas.microsoft.com/office/drawing/2014/main" id="{FCDDA1B6-8326-4843-8A4D-C13C9E2BDA8E}"/>
              </a:ext>
            </a:extLst>
          </p:cNvPr>
          <p:cNvSpPr txBox="1"/>
          <p:nvPr/>
        </p:nvSpPr>
        <p:spPr>
          <a:xfrm>
            <a:off x="259942" y="2578127"/>
            <a:ext cx="1828657" cy="338554"/>
          </a:xfrm>
          <a:prstGeom prst="rect">
            <a:avLst/>
          </a:prstGeom>
          <a:noFill/>
        </p:spPr>
        <p:txBody>
          <a:bodyPr wrap="square" rtlCol="0">
            <a:spAutoFit/>
          </a:bodyPr>
          <a:lstStyle/>
          <a:p>
            <a:r>
              <a:rPr lang="en-SG" sz="1600" dirty="0"/>
              <a:t>Get acquaintance</a:t>
            </a:r>
          </a:p>
        </p:txBody>
      </p:sp>
      <p:sp>
        <p:nvSpPr>
          <p:cNvPr id="21" name="TextBox 20">
            <a:extLst>
              <a:ext uri="{FF2B5EF4-FFF2-40B4-BE49-F238E27FC236}">
                <a16:creationId xmlns:a16="http://schemas.microsoft.com/office/drawing/2014/main" id="{B3FFBF56-EF95-48E3-98AC-1DC4229DCFD3}"/>
              </a:ext>
            </a:extLst>
          </p:cNvPr>
          <p:cNvSpPr txBox="1"/>
          <p:nvPr/>
        </p:nvSpPr>
        <p:spPr>
          <a:xfrm>
            <a:off x="2125646" y="2558939"/>
            <a:ext cx="1972294" cy="2062103"/>
          </a:xfrm>
          <a:prstGeom prst="rect">
            <a:avLst/>
          </a:prstGeom>
          <a:noFill/>
        </p:spPr>
        <p:txBody>
          <a:bodyPr wrap="square" rtlCol="0">
            <a:spAutoFit/>
          </a:bodyPr>
          <a:lstStyle/>
          <a:p>
            <a:pPr marL="285750" indent="-285750">
              <a:buFont typeface="Arial" panose="020B0604020202020204" pitchFamily="34" charset="0"/>
              <a:buChar char="•"/>
            </a:pPr>
            <a:r>
              <a:rPr lang="en-SG" sz="1600" dirty="0"/>
              <a:t>Max &lt; Min</a:t>
            </a:r>
          </a:p>
          <a:p>
            <a:pPr marL="285750" indent="-285750">
              <a:buFont typeface="Arial" panose="020B0604020202020204" pitchFamily="34" charset="0"/>
              <a:buChar char="•"/>
            </a:pPr>
            <a:r>
              <a:rPr lang="en-SG" sz="1600" dirty="0"/>
              <a:t>By deduction</a:t>
            </a:r>
          </a:p>
          <a:p>
            <a:pPr marL="285750" indent="-285750">
              <a:buFont typeface="Arial" panose="020B0604020202020204" pitchFamily="34" charset="0"/>
              <a:buChar char="•"/>
            </a:pPr>
            <a:r>
              <a:rPr lang="en-SG" sz="1600" dirty="0"/>
              <a:t>Medical reasoning</a:t>
            </a:r>
          </a:p>
          <a:p>
            <a:pPr marL="285750" indent="-285750">
              <a:buFont typeface="Arial" panose="020B0604020202020204" pitchFamily="34" charset="0"/>
              <a:buChar char="•"/>
            </a:pPr>
            <a:r>
              <a:rPr lang="en-SG" sz="1600" dirty="0"/>
              <a:t>Domain Knowledge</a:t>
            </a:r>
          </a:p>
          <a:p>
            <a:pPr marL="285750" indent="-285750">
              <a:buFont typeface="Arial" panose="020B0604020202020204" pitchFamily="34" charset="0"/>
              <a:buChar char="•"/>
            </a:pPr>
            <a:r>
              <a:rPr lang="en-SG" sz="1600" dirty="0" err="1"/>
              <a:t>SimpleImputer</a:t>
            </a:r>
            <a:endParaRPr lang="en-SG" sz="1600" dirty="0"/>
          </a:p>
          <a:p>
            <a:pPr marL="285750" indent="-285750">
              <a:buFont typeface="Arial" panose="020B0604020202020204" pitchFamily="34" charset="0"/>
              <a:buChar char="•"/>
            </a:pPr>
            <a:endParaRPr lang="en-SG" sz="1600" dirty="0"/>
          </a:p>
        </p:txBody>
      </p:sp>
      <p:sp>
        <p:nvSpPr>
          <p:cNvPr id="25" name="TextBox 24">
            <a:extLst>
              <a:ext uri="{FF2B5EF4-FFF2-40B4-BE49-F238E27FC236}">
                <a16:creationId xmlns:a16="http://schemas.microsoft.com/office/drawing/2014/main" id="{410A87CB-4A54-4BC8-A991-EF0FA6A5A9AD}"/>
              </a:ext>
            </a:extLst>
          </p:cNvPr>
          <p:cNvSpPr txBox="1"/>
          <p:nvPr/>
        </p:nvSpPr>
        <p:spPr>
          <a:xfrm>
            <a:off x="4070595" y="2551827"/>
            <a:ext cx="1972294" cy="1077218"/>
          </a:xfrm>
          <a:prstGeom prst="rect">
            <a:avLst/>
          </a:prstGeom>
          <a:noFill/>
        </p:spPr>
        <p:txBody>
          <a:bodyPr wrap="square" rtlCol="0">
            <a:spAutoFit/>
          </a:bodyPr>
          <a:lstStyle/>
          <a:p>
            <a:r>
              <a:rPr lang="en-SG" sz="1600" dirty="0"/>
              <a:t>Medical Reasoning</a:t>
            </a:r>
          </a:p>
          <a:p>
            <a:r>
              <a:rPr lang="en-SG" sz="1600" dirty="0"/>
              <a:t>Target Encoding</a:t>
            </a:r>
          </a:p>
          <a:p>
            <a:r>
              <a:rPr lang="en-SG" sz="1600" dirty="0"/>
              <a:t>OHE</a:t>
            </a:r>
          </a:p>
          <a:p>
            <a:endParaRPr lang="en-SG" sz="1600" dirty="0"/>
          </a:p>
        </p:txBody>
      </p:sp>
      <p:sp>
        <p:nvSpPr>
          <p:cNvPr id="27" name="TextBox 26">
            <a:extLst>
              <a:ext uri="{FF2B5EF4-FFF2-40B4-BE49-F238E27FC236}">
                <a16:creationId xmlns:a16="http://schemas.microsoft.com/office/drawing/2014/main" id="{10FD72D3-571C-46B6-861D-E2CBE1BD6B60}"/>
              </a:ext>
            </a:extLst>
          </p:cNvPr>
          <p:cNvSpPr txBox="1"/>
          <p:nvPr/>
        </p:nvSpPr>
        <p:spPr>
          <a:xfrm>
            <a:off x="6027683" y="2565282"/>
            <a:ext cx="1972294" cy="2062103"/>
          </a:xfrm>
          <a:prstGeom prst="rect">
            <a:avLst/>
          </a:prstGeom>
          <a:noFill/>
        </p:spPr>
        <p:txBody>
          <a:bodyPr wrap="square" rtlCol="0">
            <a:spAutoFit/>
          </a:bodyPr>
          <a:lstStyle/>
          <a:p>
            <a:pPr marL="285750" indent="-285750">
              <a:buFont typeface="Arial" panose="020B0604020202020204" pitchFamily="34" charset="0"/>
              <a:buChar char="•"/>
            </a:pPr>
            <a:r>
              <a:rPr lang="en-SG" sz="1600" dirty="0"/>
              <a:t>STD = 0</a:t>
            </a:r>
          </a:p>
          <a:p>
            <a:pPr marL="285750" indent="-285750">
              <a:buFont typeface="Arial" panose="020B0604020202020204" pitchFamily="34" charset="0"/>
              <a:buChar char="•"/>
            </a:pPr>
            <a:r>
              <a:rPr lang="en-SG" sz="1600" dirty="0"/>
              <a:t>Collinearity</a:t>
            </a:r>
          </a:p>
          <a:p>
            <a:pPr marL="285750" indent="-285750">
              <a:buFont typeface="Arial" panose="020B0604020202020204" pitchFamily="34" charset="0"/>
              <a:buChar char="•"/>
            </a:pPr>
            <a:r>
              <a:rPr lang="en-SG" sz="1600" dirty="0"/>
              <a:t>RFE</a:t>
            </a:r>
          </a:p>
          <a:p>
            <a:pPr marL="285750" indent="-285750">
              <a:buFont typeface="Arial" panose="020B0604020202020204" pitchFamily="34" charset="0"/>
              <a:buChar char="•"/>
            </a:pPr>
            <a:r>
              <a:rPr lang="en-SG" sz="1600" dirty="0"/>
              <a:t>Feature Importance</a:t>
            </a:r>
          </a:p>
          <a:p>
            <a:pPr marL="285750" indent="-285750">
              <a:buFont typeface="Arial" panose="020B0604020202020204" pitchFamily="34" charset="0"/>
              <a:buChar char="•"/>
            </a:pPr>
            <a:r>
              <a:rPr lang="en-SG" sz="1600" dirty="0"/>
              <a:t>‘d1_’</a:t>
            </a:r>
          </a:p>
          <a:p>
            <a:r>
              <a:rPr lang="en-SG" sz="1600" dirty="0"/>
              <a:t> </a:t>
            </a:r>
          </a:p>
          <a:p>
            <a:pPr marL="285750" indent="-285750">
              <a:buFont typeface="Arial" panose="020B0604020202020204" pitchFamily="34" charset="0"/>
              <a:buChar char="•"/>
            </a:pPr>
            <a:endParaRPr lang="en-SG" sz="1600" dirty="0"/>
          </a:p>
        </p:txBody>
      </p:sp>
      <p:sp>
        <p:nvSpPr>
          <p:cNvPr id="29" name="TextBox 28">
            <a:extLst>
              <a:ext uri="{FF2B5EF4-FFF2-40B4-BE49-F238E27FC236}">
                <a16:creationId xmlns:a16="http://schemas.microsoft.com/office/drawing/2014/main" id="{700E62FC-CA2A-4AE1-99C4-1D8998C1C36A}"/>
              </a:ext>
            </a:extLst>
          </p:cNvPr>
          <p:cNvSpPr txBox="1"/>
          <p:nvPr/>
        </p:nvSpPr>
        <p:spPr>
          <a:xfrm>
            <a:off x="7979801" y="2551827"/>
            <a:ext cx="1972294" cy="1323439"/>
          </a:xfrm>
          <a:prstGeom prst="rect">
            <a:avLst/>
          </a:prstGeom>
          <a:noFill/>
        </p:spPr>
        <p:txBody>
          <a:bodyPr wrap="square" rtlCol="0">
            <a:spAutoFit/>
          </a:bodyPr>
          <a:lstStyle/>
          <a:p>
            <a:r>
              <a:rPr lang="en-SG" sz="1600" dirty="0"/>
              <a:t>Linear Regression</a:t>
            </a:r>
          </a:p>
          <a:p>
            <a:r>
              <a:rPr lang="en-SG" sz="1600" dirty="0"/>
              <a:t>Decision Tree</a:t>
            </a:r>
          </a:p>
          <a:p>
            <a:r>
              <a:rPr lang="en-SG" sz="1600" dirty="0"/>
              <a:t>Random Forest</a:t>
            </a:r>
          </a:p>
          <a:p>
            <a:r>
              <a:rPr lang="en-SG" sz="1600" dirty="0" err="1"/>
              <a:t>GradientBoosting</a:t>
            </a:r>
            <a:endParaRPr lang="en-SG" sz="1600" dirty="0"/>
          </a:p>
          <a:p>
            <a:r>
              <a:rPr lang="en-SG" sz="1600" dirty="0" err="1"/>
              <a:t>CatBoost</a:t>
            </a:r>
            <a:endParaRPr lang="en-SG" sz="1600" dirty="0"/>
          </a:p>
        </p:txBody>
      </p:sp>
      <p:sp>
        <p:nvSpPr>
          <p:cNvPr id="31" name="TextBox 30">
            <a:extLst>
              <a:ext uri="{FF2B5EF4-FFF2-40B4-BE49-F238E27FC236}">
                <a16:creationId xmlns:a16="http://schemas.microsoft.com/office/drawing/2014/main" id="{0AA79622-7620-4967-B239-F6929CCE6724}"/>
              </a:ext>
            </a:extLst>
          </p:cNvPr>
          <p:cNvSpPr txBox="1"/>
          <p:nvPr/>
        </p:nvSpPr>
        <p:spPr>
          <a:xfrm>
            <a:off x="10048240" y="2601249"/>
            <a:ext cx="1580390" cy="1077218"/>
          </a:xfrm>
          <a:prstGeom prst="rect">
            <a:avLst/>
          </a:prstGeom>
          <a:noFill/>
        </p:spPr>
        <p:txBody>
          <a:bodyPr wrap="square" rtlCol="0">
            <a:spAutoFit/>
          </a:bodyPr>
          <a:lstStyle/>
          <a:p>
            <a:pPr marL="285750" indent="-285750">
              <a:buFont typeface="Arial" panose="020B0604020202020204" pitchFamily="34" charset="0"/>
              <a:buChar char="•"/>
            </a:pPr>
            <a:r>
              <a:rPr lang="en-SG" sz="1600" dirty="0"/>
              <a:t>ROC AUC curve</a:t>
            </a:r>
          </a:p>
          <a:p>
            <a:pPr marL="285750" indent="-285750">
              <a:buFont typeface="Arial" panose="020B0604020202020204" pitchFamily="34" charset="0"/>
              <a:buChar char="•"/>
            </a:pPr>
            <a:r>
              <a:rPr lang="en-SG" sz="1600" dirty="0"/>
              <a:t>Probability Distribution</a:t>
            </a:r>
          </a:p>
        </p:txBody>
      </p:sp>
    </p:spTree>
    <p:extLst>
      <p:ext uri="{BB962C8B-B14F-4D97-AF65-F5344CB8AC3E}">
        <p14:creationId xmlns:p14="http://schemas.microsoft.com/office/powerpoint/2010/main" val="341549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ED9DE7A-DC16-4EA1-BFAB-7AB163216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869" y="145428"/>
            <a:ext cx="4900645" cy="22044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034E5C5-1EA3-44B7-8EE4-26A732859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868" y="2349925"/>
            <a:ext cx="4900645" cy="2204497"/>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B4D46C2D-5026-4B59-8E9F-1078EC02E6A1}"/>
              </a:ext>
            </a:extLst>
          </p:cNvPr>
          <p:cNvSpPr>
            <a:spLocks noGrp="1"/>
          </p:cNvSpPr>
          <p:nvPr>
            <p:ph type="title"/>
          </p:nvPr>
        </p:nvSpPr>
        <p:spPr/>
        <p:txBody>
          <a:bodyPr/>
          <a:lstStyle/>
          <a:p>
            <a:r>
              <a:rPr lang="en-SG" dirty="0"/>
              <a:t>EDA</a:t>
            </a:r>
          </a:p>
        </p:txBody>
      </p:sp>
      <p:pic>
        <p:nvPicPr>
          <p:cNvPr id="17" name="Picture 6">
            <a:extLst>
              <a:ext uri="{FF2B5EF4-FFF2-40B4-BE49-F238E27FC236}">
                <a16:creationId xmlns:a16="http://schemas.microsoft.com/office/drawing/2014/main" id="{F192A5B5-46B4-4C37-A9F5-0A94F2865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7327" y="4653503"/>
            <a:ext cx="4821346" cy="220449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5397C1E-6B70-4F13-B4D0-2B4C7197B367}"/>
              </a:ext>
            </a:extLst>
          </p:cNvPr>
          <p:cNvSpPr/>
          <p:nvPr/>
        </p:nvSpPr>
        <p:spPr>
          <a:xfrm>
            <a:off x="3714402" y="435819"/>
            <a:ext cx="1654235" cy="369332"/>
          </a:xfrm>
          <a:prstGeom prst="rect">
            <a:avLst/>
          </a:prstGeom>
        </p:spPr>
        <p:txBody>
          <a:bodyPr wrap="none">
            <a:spAutoFit/>
          </a:bodyPr>
          <a:lstStyle/>
          <a:p>
            <a:r>
              <a:rPr lang="en-SG" dirty="0"/>
              <a:t>Patient Profile</a:t>
            </a:r>
          </a:p>
        </p:txBody>
      </p:sp>
    </p:spTree>
    <p:extLst>
      <p:ext uri="{BB962C8B-B14F-4D97-AF65-F5344CB8AC3E}">
        <p14:creationId xmlns:p14="http://schemas.microsoft.com/office/powerpoint/2010/main" val="78535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135CFF30-39DA-499B-A037-07DE0B086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248" y="3324236"/>
            <a:ext cx="5556752" cy="30154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E9D3251-08D2-4071-BC73-A1B6D208C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00" y="3100186"/>
            <a:ext cx="5963920" cy="301546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2C25702-57E6-4AA5-B2E1-CE06E6A52F7A}"/>
              </a:ext>
            </a:extLst>
          </p:cNvPr>
          <p:cNvGrpSpPr/>
          <p:nvPr/>
        </p:nvGrpSpPr>
        <p:grpSpPr>
          <a:xfrm>
            <a:off x="926010" y="1133924"/>
            <a:ext cx="4815842" cy="1394040"/>
            <a:chOff x="952136" y="806237"/>
            <a:chExt cx="4815842" cy="1394040"/>
          </a:xfrm>
        </p:grpSpPr>
        <p:sp>
          <p:nvSpPr>
            <p:cNvPr id="3" name="Rectangle 2">
              <a:extLst>
                <a:ext uri="{FF2B5EF4-FFF2-40B4-BE49-F238E27FC236}">
                  <a16:creationId xmlns:a16="http://schemas.microsoft.com/office/drawing/2014/main" id="{FC65CC25-A6C2-4EE6-A323-B1122129CA01}"/>
                </a:ext>
              </a:extLst>
            </p:cNvPr>
            <p:cNvSpPr/>
            <p:nvPr/>
          </p:nvSpPr>
          <p:spPr>
            <a:xfrm>
              <a:off x="952136" y="1830945"/>
              <a:ext cx="4815839" cy="369332"/>
            </a:xfrm>
            <a:prstGeom prst="rect">
              <a:avLst/>
            </a:prstGeom>
            <a:solidFill>
              <a:srgbClr val="92D050"/>
            </a:solidFill>
          </p:spPr>
          <p:txBody>
            <a:bodyPr wrap="square">
              <a:spAutoFit/>
            </a:bodyPr>
            <a:lstStyle/>
            <a:p>
              <a:r>
                <a:rPr lang="en-SG" b="1" dirty="0">
                  <a:latin typeface="Helvetica Neue"/>
                </a:rPr>
                <a:t>Hospital death 					       8.6%</a:t>
              </a:r>
            </a:p>
          </p:txBody>
        </p:sp>
        <p:sp>
          <p:nvSpPr>
            <p:cNvPr id="4" name="Rectangle 3">
              <a:extLst>
                <a:ext uri="{FF2B5EF4-FFF2-40B4-BE49-F238E27FC236}">
                  <a16:creationId xmlns:a16="http://schemas.microsoft.com/office/drawing/2014/main" id="{1EF3FE0F-6014-4401-BFC2-16CE853F630B}"/>
                </a:ext>
              </a:extLst>
            </p:cNvPr>
            <p:cNvSpPr/>
            <p:nvPr/>
          </p:nvSpPr>
          <p:spPr>
            <a:xfrm>
              <a:off x="952137" y="1318591"/>
              <a:ext cx="4815840" cy="369332"/>
            </a:xfrm>
            <a:prstGeom prst="rect">
              <a:avLst/>
            </a:prstGeom>
            <a:solidFill>
              <a:srgbClr val="92D050"/>
            </a:solidFill>
          </p:spPr>
          <p:txBody>
            <a:bodyPr wrap="square">
              <a:spAutoFit/>
            </a:bodyPr>
            <a:lstStyle/>
            <a:p>
              <a:r>
                <a:rPr lang="en-US" b="1" dirty="0">
                  <a:solidFill>
                    <a:srgbClr val="000000"/>
                  </a:solidFill>
                  <a:latin typeface="Helvetica Neue"/>
                </a:rPr>
                <a:t>Percentage of Intubation 			15%</a:t>
              </a:r>
              <a:endParaRPr lang="en-US" b="1" i="0" dirty="0">
                <a:solidFill>
                  <a:srgbClr val="000000"/>
                </a:solidFill>
                <a:effectLst/>
                <a:latin typeface="Helvetica Neue"/>
              </a:endParaRPr>
            </a:p>
          </p:txBody>
        </p:sp>
        <p:sp>
          <p:nvSpPr>
            <p:cNvPr id="5" name="Rectangle 4">
              <a:extLst>
                <a:ext uri="{FF2B5EF4-FFF2-40B4-BE49-F238E27FC236}">
                  <a16:creationId xmlns:a16="http://schemas.microsoft.com/office/drawing/2014/main" id="{A17CF469-191D-4DE0-9557-1D59ABF1018F}"/>
                </a:ext>
              </a:extLst>
            </p:cNvPr>
            <p:cNvSpPr/>
            <p:nvPr/>
          </p:nvSpPr>
          <p:spPr>
            <a:xfrm>
              <a:off x="952137" y="806237"/>
              <a:ext cx="4815841" cy="369332"/>
            </a:xfrm>
            <a:prstGeom prst="rect">
              <a:avLst/>
            </a:prstGeom>
            <a:solidFill>
              <a:srgbClr val="92D050"/>
            </a:solidFill>
          </p:spPr>
          <p:txBody>
            <a:bodyPr wrap="square">
              <a:spAutoFit/>
            </a:bodyPr>
            <a:lstStyle/>
            <a:p>
              <a:r>
                <a:rPr lang="en-US" b="1" dirty="0">
                  <a:solidFill>
                    <a:srgbClr val="000000"/>
                  </a:solidFill>
                  <a:latin typeface="Helvetica Neue"/>
                </a:rPr>
                <a:t>Percentage of Invasive Ventilation  	32%</a:t>
              </a:r>
              <a:endParaRPr lang="en-US" b="1" i="0" dirty="0">
                <a:solidFill>
                  <a:srgbClr val="000000"/>
                </a:solidFill>
                <a:effectLst/>
                <a:latin typeface="Helvetica Neue"/>
              </a:endParaRPr>
            </a:p>
          </p:txBody>
        </p:sp>
      </p:grpSp>
      <p:grpSp>
        <p:nvGrpSpPr>
          <p:cNvPr id="7" name="Group 6">
            <a:extLst>
              <a:ext uri="{FF2B5EF4-FFF2-40B4-BE49-F238E27FC236}">
                <a16:creationId xmlns:a16="http://schemas.microsoft.com/office/drawing/2014/main" id="{340C52FE-BA18-4267-AC8D-CE4E9514404C}"/>
              </a:ext>
            </a:extLst>
          </p:cNvPr>
          <p:cNvGrpSpPr/>
          <p:nvPr/>
        </p:nvGrpSpPr>
        <p:grpSpPr>
          <a:xfrm>
            <a:off x="6096000" y="825900"/>
            <a:ext cx="5535033" cy="2379420"/>
            <a:chOff x="6213920" y="561703"/>
            <a:chExt cx="5535033" cy="2379420"/>
          </a:xfrm>
        </p:grpSpPr>
        <p:pic>
          <p:nvPicPr>
            <p:cNvPr id="9" name="Picture 6">
              <a:extLst>
                <a:ext uri="{FF2B5EF4-FFF2-40B4-BE49-F238E27FC236}">
                  <a16:creationId xmlns:a16="http://schemas.microsoft.com/office/drawing/2014/main" id="{C122A558-5E6A-48C4-925A-B7F937C1E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3920" y="720766"/>
              <a:ext cx="5535033" cy="22203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979ADC-FE51-4231-8EC5-AA2287768492}"/>
                </a:ext>
              </a:extLst>
            </p:cNvPr>
            <p:cNvSpPr txBox="1"/>
            <p:nvPr/>
          </p:nvSpPr>
          <p:spPr>
            <a:xfrm>
              <a:off x="8281849" y="561703"/>
              <a:ext cx="2238113" cy="307777"/>
            </a:xfrm>
            <a:prstGeom prst="rect">
              <a:avLst/>
            </a:prstGeom>
            <a:solidFill>
              <a:schemeClr val="bg1"/>
            </a:solidFill>
          </p:spPr>
          <p:txBody>
            <a:bodyPr wrap="none" rtlCol="0">
              <a:spAutoFit/>
            </a:bodyPr>
            <a:lstStyle/>
            <a:p>
              <a:r>
                <a:rPr lang="en-SG" sz="1400" dirty="0"/>
                <a:t>ICU admission Diagnosis</a:t>
              </a:r>
            </a:p>
          </p:txBody>
        </p:sp>
      </p:grpSp>
    </p:spTree>
    <p:extLst>
      <p:ext uri="{BB962C8B-B14F-4D97-AF65-F5344CB8AC3E}">
        <p14:creationId xmlns:p14="http://schemas.microsoft.com/office/powerpoint/2010/main" val="1277360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93BD13B-6CDD-4464-A639-AE5F522CE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80" y="944879"/>
            <a:ext cx="5277715" cy="57156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99BB0D7-5EC1-4FC3-9D71-1D9840A0F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539" y="944879"/>
            <a:ext cx="5277715" cy="57156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163345-387D-4DF5-BECA-DC8005F6F5F6}"/>
              </a:ext>
            </a:extLst>
          </p:cNvPr>
          <p:cNvSpPr txBox="1"/>
          <p:nvPr/>
        </p:nvSpPr>
        <p:spPr>
          <a:xfrm>
            <a:off x="2784090" y="3059668"/>
            <a:ext cx="643318" cy="369332"/>
          </a:xfrm>
          <a:prstGeom prst="rect">
            <a:avLst/>
          </a:prstGeom>
          <a:noFill/>
        </p:spPr>
        <p:txBody>
          <a:bodyPr wrap="none" rtlCol="0">
            <a:spAutoFit/>
          </a:bodyPr>
          <a:lstStyle/>
          <a:p>
            <a:r>
              <a:rPr lang="en-SG" dirty="0"/>
              <a:t>Train</a:t>
            </a:r>
          </a:p>
        </p:txBody>
      </p:sp>
      <p:sp>
        <p:nvSpPr>
          <p:cNvPr id="9" name="TextBox 8">
            <a:extLst>
              <a:ext uri="{FF2B5EF4-FFF2-40B4-BE49-F238E27FC236}">
                <a16:creationId xmlns:a16="http://schemas.microsoft.com/office/drawing/2014/main" id="{3050A28C-A91B-4287-8691-81022AB20D6C}"/>
              </a:ext>
            </a:extLst>
          </p:cNvPr>
          <p:cNvSpPr txBox="1"/>
          <p:nvPr/>
        </p:nvSpPr>
        <p:spPr>
          <a:xfrm>
            <a:off x="8707598" y="3049508"/>
            <a:ext cx="555921" cy="369332"/>
          </a:xfrm>
          <a:prstGeom prst="rect">
            <a:avLst/>
          </a:prstGeom>
          <a:noFill/>
        </p:spPr>
        <p:txBody>
          <a:bodyPr wrap="none" rtlCol="0">
            <a:spAutoFit/>
          </a:bodyPr>
          <a:lstStyle/>
          <a:p>
            <a:r>
              <a:rPr lang="en-SG" dirty="0"/>
              <a:t>Test</a:t>
            </a:r>
          </a:p>
        </p:txBody>
      </p:sp>
      <p:sp>
        <p:nvSpPr>
          <p:cNvPr id="5" name="Title 4">
            <a:extLst>
              <a:ext uri="{FF2B5EF4-FFF2-40B4-BE49-F238E27FC236}">
                <a16:creationId xmlns:a16="http://schemas.microsoft.com/office/drawing/2014/main" id="{0C09BF1F-9410-4257-ADEC-D8E7CD45E12A}"/>
              </a:ext>
            </a:extLst>
          </p:cNvPr>
          <p:cNvSpPr>
            <a:spLocks noGrp="1"/>
          </p:cNvSpPr>
          <p:nvPr>
            <p:ph type="title"/>
          </p:nvPr>
        </p:nvSpPr>
        <p:spPr>
          <a:xfrm>
            <a:off x="604520" y="111125"/>
            <a:ext cx="10515600" cy="996315"/>
          </a:xfrm>
        </p:spPr>
        <p:txBody>
          <a:bodyPr/>
          <a:lstStyle/>
          <a:p>
            <a:r>
              <a:rPr lang="en-SG" dirty="0"/>
              <a:t>Missingness</a:t>
            </a:r>
          </a:p>
        </p:txBody>
      </p:sp>
      <p:sp>
        <p:nvSpPr>
          <p:cNvPr id="2" name="TextBox 1">
            <a:extLst>
              <a:ext uri="{FF2B5EF4-FFF2-40B4-BE49-F238E27FC236}">
                <a16:creationId xmlns:a16="http://schemas.microsoft.com/office/drawing/2014/main" id="{2A79103F-F4D1-4A9F-93B4-2465CE989E25}"/>
              </a:ext>
            </a:extLst>
          </p:cNvPr>
          <p:cNvSpPr txBox="1"/>
          <p:nvPr/>
        </p:nvSpPr>
        <p:spPr>
          <a:xfrm>
            <a:off x="5209806" y="343336"/>
            <a:ext cx="1919115" cy="461665"/>
          </a:xfrm>
          <a:prstGeom prst="rect">
            <a:avLst/>
          </a:prstGeom>
          <a:noFill/>
        </p:spPr>
        <p:txBody>
          <a:bodyPr wrap="none" rtlCol="0">
            <a:spAutoFit/>
          </a:bodyPr>
          <a:lstStyle/>
          <a:p>
            <a:r>
              <a:rPr lang="en-SG" sz="2400" dirty="0"/>
              <a:t>Missingness</a:t>
            </a:r>
          </a:p>
        </p:txBody>
      </p:sp>
    </p:spTree>
    <p:extLst>
      <p:ext uri="{BB962C8B-B14F-4D97-AF65-F5344CB8AC3E}">
        <p14:creationId xmlns:p14="http://schemas.microsoft.com/office/powerpoint/2010/main" val="329352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B7B3-9DAF-4964-8F65-CC6D054CC2CE}"/>
              </a:ext>
            </a:extLst>
          </p:cNvPr>
          <p:cNvSpPr>
            <a:spLocks noGrp="1"/>
          </p:cNvSpPr>
          <p:nvPr>
            <p:ph type="title"/>
          </p:nvPr>
        </p:nvSpPr>
        <p:spPr/>
        <p:txBody>
          <a:bodyPr/>
          <a:lstStyle/>
          <a:p>
            <a:r>
              <a:rPr lang="en-SG" dirty="0"/>
              <a:t>Features</a:t>
            </a:r>
          </a:p>
        </p:txBody>
      </p:sp>
      <p:sp>
        <p:nvSpPr>
          <p:cNvPr id="3" name="TextBox 2">
            <a:extLst>
              <a:ext uri="{FF2B5EF4-FFF2-40B4-BE49-F238E27FC236}">
                <a16:creationId xmlns:a16="http://schemas.microsoft.com/office/drawing/2014/main" id="{57ADDED2-A46E-4001-8A2D-79B0FD6FFE9D}"/>
              </a:ext>
            </a:extLst>
          </p:cNvPr>
          <p:cNvSpPr txBox="1"/>
          <p:nvPr/>
        </p:nvSpPr>
        <p:spPr>
          <a:xfrm>
            <a:off x="7138419" y="1660705"/>
            <a:ext cx="1715213" cy="1354217"/>
          </a:xfrm>
          <a:prstGeom prst="rect">
            <a:avLst/>
          </a:prstGeom>
          <a:solidFill>
            <a:schemeClr val="tx2">
              <a:lumMod val="20000"/>
              <a:lumOff val="80000"/>
            </a:schemeClr>
          </a:solidFill>
        </p:spPr>
        <p:txBody>
          <a:bodyPr wrap="none" rtlCol="0">
            <a:spAutoFit/>
          </a:bodyPr>
          <a:lstStyle/>
          <a:p>
            <a:r>
              <a:rPr lang="en-SG" sz="1600" dirty="0"/>
              <a:t>Blood Pressure</a:t>
            </a:r>
          </a:p>
          <a:p>
            <a:r>
              <a:rPr lang="en-SG" sz="1600" dirty="0"/>
              <a:t>Heart Rate</a:t>
            </a:r>
          </a:p>
          <a:p>
            <a:r>
              <a:rPr lang="en-SG" sz="1600" dirty="0"/>
              <a:t>Temperature</a:t>
            </a:r>
          </a:p>
          <a:p>
            <a:r>
              <a:rPr lang="en-SG" sz="1600" dirty="0"/>
              <a:t>Respiration Rate</a:t>
            </a:r>
          </a:p>
          <a:p>
            <a:r>
              <a:rPr lang="en-SG" sz="1600" dirty="0"/>
              <a:t>SPO2</a:t>
            </a:r>
          </a:p>
        </p:txBody>
      </p:sp>
      <p:sp>
        <p:nvSpPr>
          <p:cNvPr id="4" name="TextBox 3">
            <a:extLst>
              <a:ext uri="{FF2B5EF4-FFF2-40B4-BE49-F238E27FC236}">
                <a16:creationId xmlns:a16="http://schemas.microsoft.com/office/drawing/2014/main" id="{5FC8A7AE-1640-4FE2-A8E6-CD849D80EF0F}"/>
              </a:ext>
            </a:extLst>
          </p:cNvPr>
          <p:cNvSpPr txBox="1"/>
          <p:nvPr/>
        </p:nvSpPr>
        <p:spPr>
          <a:xfrm>
            <a:off x="9029522" y="1660705"/>
            <a:ext cx="1348446" cy="3877985"/>
          </a:xfrm>
          <a:prstGeom prst="rect">
            <a:avLst/>
          </a:prstGeom>
          <a:solidFill>
            <a:schemeClr val="tx2">
              <a:lumMod val="20000"/>
              <a:lumOff val="80000"/>
            </a:schemeClr>
          </a:solidFill>
        </p:spPr>
        <p:txBody>
          <a:bodyPr wrap="none" rtlCol="0">
            <a:spAutoFit/>
          </a:bodyPr>
          <a:lstStyle/>
          <a:p>
            <a:r>
              <a:rPr lang="en-SG" sz="1600" dirty="0"/>
              <a:t>Albumin</a:t>
            </a:r>
          </a:p>
          <a:p>
            <a:r>
              <a:rPr lang="en-SG" sz="1600" dirty="0"/>
              <a:t>Bilirubin</a:t>
            </a:r>
          </a:p>
          <a:p>
            <a:r>
              <a:rPr lang="en-SG" sz="1600" dirty="0"/>
              <a:t>Bun</a:t>
            </a:r>
          </a:p>
          <a:p>
            <a:r>
              <a:rPr lang="en-SG" sz="1600" dirty="0"/>
              <a:t>Creatinine</a:t>
            </a:r>
          </a:p>
          <a:p>
            <a:r>
              <a:rPr lang="en-SG" sz="1600" dirty="0"/>
              <a:t>HCO3</a:t>
            </a:r>
          </a:p>
          <a:p>
            <a:r>
              <a:rPr lang="en-SG" sz="1600" dirty="0" err="1"/>
              <a:t>Hemaglobin</a:t>
            </a:r>
            <a:endParaRPr lang="en-SG" sz="1600" dirty="0"/>
          </a:p>
          <a:p>
            <a:r>
              <a:rPr lang="en-SG" sz="1600" dirty="0" err="1"/>
              <a:t>Hematocrit</a:t>
            </a:r>
            <a:endParaRPr lang="en-SG" sz="1600" dirty="0"/>
          </a:p>
          <a:p>
            <a:r>
              <a:rPr lang="en-SG" sz="1600" dirty="0" err="1"/>
              <a:t>wbc</a:t>
            </a:r>
            <a:endParaRPr lang="en-SG" sz="1600" dirty="0"/>
          </a:p>
          <a:p>
            <a:r>
              <a:rPr lang="en-SG" sz="1600" dirty="0" err="1"/>
              <a:t>Inr</a:t>
            </a:r>
            <a:endParaRPr lang="en-SG" sz="1600" dirty="0"/>
          </a:p>
          <a:p>
            <a:r>
              <a:rPr lang="en-SG" sz="1600" dirty="0"/>
              <a:t>Lactate</a:t>
            </a:r>
          </a:p>
          <a:p>
            <a:r>
              <a:rPr lang="en-SG" sz="1600" dirty="0"/>
              <a:t>Platelets</a:t>
            </a:r>
          </a:p>
          <a:p>
            <a:r>
              <a:rPr lang="en-SG" sz="1600" dirty="0"/>
              <a:t>Potassium</a:t>
            </a:r>
          </a:p>
          <a:p>
            <a:r>
              <a:rPr lang="en-SG" sz="1600" dirty="0"/>
              <a:t>Sodium</a:t>
            </a:r>
          </a:p>
          <a:p>
            <a:r>
              <a:rPr lang="en-SG" sz="1600" dirty="0"/>
              <a:t>Glucose</a:t>
            </a:r>
          </a:p>
          <a:p>
            <a:r>
              <a:rPr lang="en-SG" sz="1600" dirty="0"/>
              <a:t>Calcium</a:t>
            </a:r>
          </a:p>
        </p:txBody>
      </p:sp>
      <p:sp>
        <p:nvSpPr>
          <p:cNvPr id="5" name="TextBox 4">
            <a:extLst>
              <a:ext uri="{FF2B5EF4-FFF2-40B4-BE49-F238E27FC236}">
                <a16:creationId xmlns:a16="http://schemas.microsoft.com/office/drawing/2014/main" id="{D5AD5FE1-AC11-4F77-B470-0E13E1FE414F}"/>
              </a:ext>
            </a:extLst>
          </p:cNvPr>
          <p:cNvSpPr txBox="1"/>
          <p:nvPr/>
        </p:nvSpPr>
        <p:spPr>
          <a:xfrm>
            <a:off x="10553858" y="1660705"/>
            <a:ext cx="1425455" cy="1077218"/>
          </a:xfrm>
          <a:prstGeom prst="rect">
            <a:avLst/>
          </a:prstGeom>
          <a:solidFill>
            <a:schemeClr val="tx2">
              <a:lumMod val="20000"/>
              <a:lumOff val="80000"/>
            </a:schemeClr>
          </a:solidFill>
        </p:spPr>
        <p:txBody>
          <a:bodyPr wrap="none" rtlCol="0">
            <a:spAutoFit/>
          </a:bodyPr>
          <a:lstStyle/>
          <a:p>
            <a:r>
              <a:rPr lang="en-SG" sz="1600" dirty="0"/>
              <a:t>pCO2</a:t>
            </a:r>
          </a:p>
          <a:p>
            <a:r>
              <a:rPr lang="en-SG" sz="1600" dirty="0"/>
              <a:t>pO2</a:t>
            </a:r>
          </a:p>
          <a:p>
            <a:r>
              <a:rPr lang="en-SG" sz="1600" dirty="0"/>
              <a:t>pH</a:t>
            </a:r>
          </a:p>
          <a:p>
            <a:r>
              <a:rPr lang="en-SG" sz="1600" dirty="0"/>
              <a:t>pao2fio2ratio</a:t>
            </a:r>
          </a:p>
        </p:txBody>
      </p:sp>
      <p:sp>
        <p:nvSpPr>
          <p:cNvPr id="6" name="TextBox 5">
            <a:extLst>
              <a:ext uri="{FF2B5EF4-FFF2-40B4-BE49-F238E27FC236}">
                <a16:creationId xmlns:a16="http://schemas.microsoft.com/office/drawing/2014/main" id="{DE4B3BA0-E2FC-4BFC-897D-DBF3704FC2B2}"/>
              </a:ext>
            </a:extLst>
          </p:cNvPr>
          <p:cNvSpPr txBox="1"/>
          <p:nvPr/>
        </p:nvSpPr>
        <p:spPr>
          <a:xfrm>
            <a:off x="7525656" y="1232775"/>
            <a:ext cx="779381" cy="369332"/>
          </a:xfrm>
          <a:prstGeom prst="rect">
            <a:avLst/>
          </a:prstGeom>
          <a:noFill/>
        </p:spPr>
        <p:txBody>
          <a:bodyPr wrap="none" rtlCol="0">
            <a:spAutoFit/>
          </a:bodyPr>
          <a:lstStyle/>
          <a:p>
            <a:r>
              <a:rPr lang="en-SG" dirty="0">
                <a:solidFill>
                  <a:srgbClr val="00B050"/>
                </a:solidFill>
              </a:rPr>
              <a:t>Vitals</a:t>
            </a:r>
          </a:p>
        </p:txBody>
      </p:sp>
      <p:sp>
        <p:nvSpPr>
          <p:cNvPr id="7" name="TextBox 6">
            <a:extLst>
              <a:ext uri="{FF2B5EF4-FFF2-40B4-BE49-F238E27FC236}">
                <a16:creationId xmlns:a16="http://schemas.microsoft.com/office/drawing/2014/main" id="{EF9C656A-FAF4-4338-8B27-79FB5C4223E1}"/>
              </a:ext>
            </a:extLst>
          </p:cNvPr>
          <p:cNvSpPr txBox="1"/>
          <p:nvPr/>
        </p:nvSpPr>
        <p:spPr>
          <a:xfrm>
            <a:off x="9290104" y="1223897"/>
            <a:ext cx="681597" cy="369332"/>
          </a:xfrm>
          <a:prstGeom prst="rect">
            <a:avLst/>
          </a:prstGeom>
          <a:noFill/>
        </p:spPr>
        <p:txBody>
          <a:bodyPr wrap="none" rtlCol="0">
            <a:spAutoFit/>
          </a:bodyPr>
          <a:lstStyle/>
          <a:p>
            <a:r>
              <a:rPr lang="en-SG" dirty="0">
                <a:solidFill>
                  <a:srgbClr val="00B050"/>
                </a:solidFill>
              </a:rPr>
              <a:t>Labs</a:t>
            </a:r>
          </a:p>
        </p:txBody>
      </p:sp>
      <p:sp>
        <p:nvSpPr>
          <p:cNvPr id="8" name="TextBox 7">
            <a:extLst>
              <a:ext uri="{FF2B5EF4-FFF2-40B4-BE49-F238E27FC236}">
                <a16:creationId xmlns:a16="http://schemas.microsoft.com/office/drawing/2014/main" id="{A2660A2E-043F-4AF5-B0BE-7BD13219E3BA}"/>
              </a:ext>
            </a:extLst>
          </p:cNvPr>
          <p:cNvSpPr txBox="1"/>
          <p:nvPr/>
        </p:nvSpPr>
        <p:spPr>
          <a:xfrm>
            <a:off x="10626547" y="1014374"/>
            <a:ext cx="1280075" cy="646331"/>
          </a:xfrm>
          <a:prstGeom prst="rect">
            <a:avLst/>
          </a:prstGeom>
          <a:noFill/>
        </p:spPr>
        <p:txBody>
          <a:bodyPr wrap="square" rtlCol="0">
            <a:spAutoFit/>
          </a:bodyPr>
          <a:lstStyle/>
          <a:p>
            <a:pPr algn="ctr"/>
            <a:r>
              <a:rPr lang="en-SG" dirty="0">
                <a:solidFill>
                  <a:srgbClr val="00B050"/>
                </a:solidFill>
              </a:rPr>
              <a:t>Arterial </a:t>
            </a:r>
          </a:p>
          <a:p>
            <a:pPr algn="ctr"/>
            <a:r>
              <a:rPr lang="en-SG" dirty="0">
                <a:solidFill>
                  <a:srgbClr val="00B050"/>
                </a:solidFill>
              </a:rPr>
              <a:t>Blood Gas</a:t>
            </a:r>
          </a:p>
        </p:txBody>
      </p:sp>
      <p:grpSp>
        <p:nvGrpSpPr>
          <p:cNvPr id="16" name="Group 15">
            <a:extLst>
              <a:ext uri="{FF2B5EF4-FFF2-40B4-BE49-F238E27FC236}">
                <a16:creationId xmlns:a16="http://schemas.microsoft.com/office/drawing/2014/main" id="{85D8062B-01CE-4F27-8B1A-82638626CEC3}"/>
              </a:ext>
            </a:extLst>
          </p:cNvPr>
          <p:cNvGrpSpPr/>
          <p:nvPr/>
        </p:nvGrpSpPr>
        <p:grpSpPr>
          <a:xfrm>
            <a:off x="4650811" y="1245499"/>
            <a:ext cx="2347586" cy="4311669"/>
            <a:chOff x="4650811" y="1245499"/>
            <a:chExt cx="2347586" cy="4311669"/>
          </a:xfrm>
        </p:grpSpPr>
        <p:sp>
          <p:nvSpPr>
            <p:cNvPr id="13" name="TextBox 12">
              <a:extLst>
                <a:ext uri="{FF2B5EF4-FFF2-40B4-BE49-F238E27FC236}">
                  <a16:creationId xmlns:a16="http://schemas.microsoft.com/office/drawing/2014/main" id="{5EC2EB0C-EEA5-48A5-A6FB-6682BF717055}"/>
                </a:ext>
              </a:extLst>
            </p:cNvPr>
            <p:cNvSpPr txBox="1"/>
            <p:nvPr/>
          </p:nvSpPr>
          <p:spPr>
            <a:xfrm>
              <a:off x="4650811" y="1679183"/>
              <a:ext cx="2347586" cy="3877985"/>
            </a:xfrm>
            <a:prstGeom prst="rect">
              <a:avLst/>
            </a:prstGeom>
            <a:solidFill>
              <a:schemeClr val="tx2">
                <a:lumMod val="20000"/>
                <a:lumOff val="80000"/>
              </a:schemeClr>
            </a:solidFill>
          </p:spPr>
          <p:txBody>
            <a:bodyPr wrap="square" rtlCol="0">
              <a:spAutoFit/>
            </a:bodyPr>
            <a:lstStyle/>
            <a:p>
              <a:r>
                <a:rPr lang="en-SG" sz="1600" dirty="0" err="1"/>
                <a:t>hospital_death</a:t>
              </a:r>
              <a:endParaRPr lang="en-SG" sz="1600" dirty="0"/>
            </a:p>
            <a:p>
              <a:r>
                <a:rPr lang="en-SG" sz="1600" dirty="0"/>
                <a:t>age</a:t>
              </a:r>
            </a:p>
            <a:p>
              <a:r>
                <a:rPr lang="en-SG" sz="1600" dirty="0"/>
                <a:t>gender</a:t>
              </a:r>
            </a:p>
            <a:p>
              <a:r>
                <a:rPr lang="en-SG" sz="1600" dirty="0"/>
                <a:t>ethnicity</a:t>
              </a:r>
            </a:p>
            <a:p>
              <a:r>
                <a:rPr lang="en-SG" sz="1600" dirty="0"/>
                <a:t>weight</a:t>
              </a:r>
            </a:p>
            <a:p>
              <a:r>
                <a:rPr lang="en-SG" sz="1600" dirty="0"/>
                <a:t>height</a:t>
              </a:r>
            </a:p>
            <a:p>
              <a:r>
                <a:rPr lang="en-SG" sz="1600" dirty="0" err="1"/>
                <a:t>bmi</a:t>
              </a:r>
              <a:endParaRPr lang="en-SG" sz="1600" dirty="0"/>
            </a:p>
            <a:p>
              <a:r>
                <a:rPr lang="en-SG" sz="1600" dirty="0" err="1"/>
                <a:t>elective_surgery</a:t>
              </a:r>
              <a:endParaRPr lang="en-SG" sz="1600" dirty="0"/>
            </a:p>
            <a:p>
              <a:r>
                <a:rPr lang="en-SG" sz="1600" dirty="0" err="1"/>
                <a:t>hospital_id</a:t>
              </a:r>
              <a:endParaRPr lang="en-SG" sz="1600" dirty="0"/>
            </a:p>
            <a:p>
              <a:r>
                <a:rPr lang="en-SG" sz="1600" dirty="0" err="1"/>
                <a:t>icu_id</a:t>
              </a:r>
              <a:endParaRPr lang="en-SG" sz="1600" dirty="0"/>
            </a:p>
            <a:p>
              <a:r>
                <a:rPr lang="en-SG" sz="1600" dirty="0" err="1"/>
                <a:t>hospital_admit_source</a:t>
              </a:r>
              <a:endParaRPr lang="en-SG" sz="1600" dirty="0"/>
            </a:p>
            <a:p>
              <a:r>
                <a:rPr lang="en-SG" sz="1600" dirty="0" err="1"/>
                <a:t>icu_admit_source</a:t>
              </a:r>
              <a:endParaRPr lang="en-SG" sz="1600" dirty="0"/>
            </a:p>
            <a:p>
              <a:r>
                <a:rPr lang="en-SG" sz="1600" dirty="0" err="1"/>
                <a:t>icu_stay_type</a:t>
              </a:r>
              <a:endParaRPr lang="en-SG" sz="1600" dirty="0"/>
            </a:p>
            <a:p>
              <a:r>
                <a:rPr lang="en-SG" sz="1600" dirty="0" err="1"/>
                <a:t>icu_type</a:t>
              </a:r>
              <a:endParaRPr lang="en-SG" sz="1600" dirty="0"/>
            </a:p>
            <a:p>
              <a:r>
                <a:rPr lang="en-SG" sz="1600" dirty="0" err="1"/>
                <a:t>pre_icu_los_days</a:t>
              </a:r>
              <a:endParaRPr lang="en-SG" sz="1600" dirty="0"/>
            </a:p>
          </p:txBody>
        </p:sp>
        <p:sp>
          <p:nvSpPr>
            <p:cNvPr id="14" name="TextBox 13">
              <a:extLst>
                <a:ext uri="{FF2B5EF4-FFF2-40B4-BE49-F238E27FC236}">
                  <a16:creationId xmlns:a16="http://schemas.microsoft.com/office/drawing/2014/main" id="{52659309-0494-4098-B4F7-43E201747445}"/>
                </a:ext>
              </a:extLst>
            </p:cNvPr>
            <p:cNvSpPr txBox="1"/>
            <p:nvPr/>
          </p:nvSpPr>
          <p:spPr>
            <a:xfrm>
              <a:off x="4914668" y="1245499"/>
              <a:ext cx="1640834" cy="369332"/>
            </a:xfrm>
            <a:prstGeom prst="rect">
              <a:avLst/>
            </a:prstGeom>
            <a:noFill/>
          </p:spPr>
          <p:txBody>
            <a:bodyPr wrap="none" rtlCol="0">
              <a:spAutoFit/>
            </a:bodyPr>
            <a:lstStyle/>
            <a:p>
              <a:r>
                <a:rPr lang="en-SG" dirty="0">
                  <a:solidFill>
                    <a:srgbClr val="00B050"/>
                  </a:solidFill>
                </a:rPr>
                <a:t>Demographic</a:t>
              </a:r>
            </a:p>
          </p:txBody>
        </p:sp>
      </p:grpSp>
    </p:spTree>
    <p:extLst>
      <p:ext uri="{BB962C8B-B14F-4D97-AF65-F5344CB8AC3E}">
        <p14:creationId xmlns:p14="http://schemas.microsoft.com/office/powerpoint/2010/main" val="209115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8" grpId="0"/>
    </p:bld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17404</TotalTime>
  <Words>2198</Words>
  <Application>Microsoft Office PowerPoint</Application>
  <PresentationFormat>Widescreen</PresentationFormat>
  <Paragraphs>442</Paragraphs>
  <Slides>21</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Helvetica Neue</vt:lpstr>
      <vt:lpstr>Rockwell</vt:lpstr>
      <vt:lpstr>Wingdings</vt:lpstr>
      <vt:lpstr>Atlas</vt:lpstr>
      <vt:lpstr>ICU Mortality Prediction</vt:lpstr>
      <vt:lpstr>Problem Statement</vt:lpstr>
      <vt:lpstr>Problem Statement</vt:lpstr>
      <vt:lpstr>Data</vt:lpstr>
      <vt:lpstr>PowerPoint Presentation</vt:lpstr>
      <vt:lpstr>EDA</vt:lpstr>
      <vt:lpstr>PowerPoint Presentation</vt:lpstr>
      <vt:lpstr>Missingness</vt:lpstr>
      <vt:lpstr>Features</vt:lpstr>
      <vt:lpstr>Features</vt:lpstr>
      <vt:lpstr>PowerPoint Presentation</vt:lpstr>
      <vt:lpstr>Feature Engineering</vt:lpstr>
      <vt:lpstr>PowerPoint Presentation</vt:lpstr>
      <vt:lpstr>Modelling</vt:lpstr>
      <vt:lpstr>PowerPoint Presentation</vt:lpstr>
      <vt:lpstr>PowerPoint Presentation</vt:lpstr>
      <vt:lpstr>PowerPoint Presentation</vt:lpstr>
      <vt:lpstr>PowerPoint Presentation</vt:lpstr>
      <vt:lpstr>Inference</vt:lpstr>
      <vt:lpstr>Challenges</vt:lpstr>
      <vt:lpstr>Conclusion/ Suggestion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Dawn LUN</dc:creator>
  <cp:lastModifiedBy>Dawn LUN</cp:lastModifiedBy>
  <cp:revision>234</cp:revision>
  <dcterms:created xsi:type="dcterms:W3CDTF">2020-02-20T21:49:15Z</dcterms:created>
  <dcterms:modified xsi:type="dcterms:W3CDTF">2020-03-12T11:43:14Z</dcterms:modified>
</cp:coreProperties>
</file>