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46" r:id="rId3"/>
    <p:sldId id="257" r:id="rId4"/>
    <p:sldId id="285" r:id="rId5"/>
    <p:sldId id="340" r:id="rId6"/>
    <p:sldId id="311" r:id="rId7"/>
    <p:sldId id="321" r:id="rId8"/>
    <p:sldId id="347" r:id="rId9"/>
    <p:sldId id="339" r:id="rId10"/>
    <p:sldId id="341" r:id="rId11"/>
    <p:sldId id="348" r:id="rId12"/>
    <p:sldId id="342" r:id="rId13"/>
    <p:sldId id="343" r:id="rId14"/>
    <p:sldId id="344" r:id="rId15"/>
    <p:sldId id="286" r:id="rId16"/>
    <p:sldId id="345" r:id="rId17"/>
    <p:sldId id="258" r:id="rId18"/>
    <p:sldId id="259" r:id="rId19"/>
    <p:sldId id="260" r:id="rId20"/>
    <p:sldId id="299" r:id="rId21"/>
    <p:sldId id="261" r:id="rId22"/>
    <p:sldId id="262" r:id="rId23"/>
    <p:sldId id="265" r:id="rId24"/>
    <p:sldId id="263" r:id="rId25"/>
    <p:sldId id="264" r:id="rId26"/>
    <p:sldId id="267" r:id="rId27"/>
    <p:sldId id="268" r:id="rId28"/>
    <p:sldId id="266" r:id="rId29"/>
    <p:sldId id="269" r:id="rId30"/>
    <p:sldId id="270" r:id="rId31"/>
    <p:sldId id="271" r:id="rId32"/>
    <p:sldId id="272" r:id="rId33"/>
    <p:sldId id="273" r:id="rId34"/>
    <p:sldId id="274" r:id="rId35"/>
    <p:sldId id="282" r:id="rId36"/>
    <p:sldId id="283" r:id="rId37"/>
    <p:sldId id="275" r:id="rId38"/>
    <p:sldId id="276" r:id="rId39"/>
    <p:sldId id="279" r:id="rId40"/>
    <p:sldId id="278" r:id="rId41"/>
    <p:sldId id="280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81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魏 曙光" initials="魏" lastIdx="1" clrIdx="0">
    <p:extLst>
      <p:ext uri="{19B8F6BF-5375-455C-9EA6-DF929625EA0E}">
        <p15:presenceInfo xmlns:p15="http://schemas.microsoft.com/office/powerpoint/2012/main" userId="25306a1c15b14c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EC1D-F6ED-4BB8-A009-51E48CFEBD6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3011D-8626-4CFC-A28B-8B7BA352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1,4,5,7,9,12,183,184,187,188,189,190,192,193,194,197,198,199,240,241,242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88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prstClr val="black"/>
                </a:solidFill>
              </a:rPr>
              <a:t>4.</a:t>
            </a:r>
            <a:r>
              <a:rPr lang="zh-CN" altLang="en-US" sz="1800" b="1" dirty="0">
                <a:solidFill>
                  <a:prstClr val="black"/>
                </a:solidFill>
              </a:rPr>
              <a:t> 一个盘片启动关闭周期的统计值，只有硬盘从完全断电中启动或从睡眠模式恢复，盘片主轴电机被启动时才会记一次数。（越小越好）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prstClr val="black"/>
                </a:solidFill>
              </a:rPr>
              <a:t>9. </a:t>
            </a:r>
            <a:r>
              <a:rPr lang="zh-CN" altLang="en-US" sz="1800" b="1" dirty="0">
                <a:solidFill>
                  <a:prstClr val="black"/>
                </a:solidFill>
              </a:rPr>
              <a:t>硬盘自出厂以来加电启动的统计时间。（越小越好）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prstClr val="black"/>
                </a:solidFill>
              </a:rPr>
              <a:t>12.</a:t>
            </a:r>
            <a:r>
              <a:rPr lang="zh-CN" altLang="en-US" sz="1800" b="1" dirty="0">
                <a:solidFill>
                  <a:prstClr val="black"/>
                </a:solidFill>
              </a:rPr>
              <a:t> 硬盘电源充分开</a:t>
            </a:r>
            <a:r>
              <a:rPr lang="en-US" altLang="zh-CN" sz="1800" b="1" dirty="0">
                <a:solidFill>
                  <a:prstClr val="black"/>
                </a:solidFill>
              </a:rPr>
              <a:t>/</a:t>
            </a:r>
            <a:r>
              <a:rPr lang="zh-CN" altLang="en-US" sz="1800" b="1" dirty="0">
                <a:solidFill>
                  <a:prstClr val="black"/>
                </a:solidFill>
              </a:rPr>
              <a:t>关循环计数。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prstClr val="black"/>
                </a:solidFill>
              </a:rPr>
              <a:t>183. </a:t>
            </a:r>
            <a:r>
              <a:rPr lang="zh-CN" altLang="en-US" sz="1800" b="1" dirty="0">
                <a:solidFill>
                  <a:prstClr val="black"/>
                </a:solidFill>
              </a:rPr>
              <a:t>记录由于兼容问题导致降低</a:t>
            </a:r>
            <a:r>
              <a:rPr lang="en-US" altLang="zh-CN" sz="1800" b="1" dirty="0">
                <a:solidFill>
                  <a:prstClr val="black"/>
                </a:solidFill>
              </a:rPr>
              <a:t>SATA</a:t>
            </a:r>
            <a:r>
              <a:rPr lang="zh-CN" altLang="en-US" sz="1800" b="1" dirty="0">
                <a:solidFill>
                  <a:prstClr val="black"/>
                </a:solidFill>
              </a:rPr>
              <a:t>传输级别运行的计数。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prstClr val="black"/>
                </a:solidFill>
              </a:rPr>
              <a:t>192. </a:t>
            </a:r>
            <a:r>
              <a:rPr lang="zh-CN" altLang="en-US" sz="1800" b="1" dirty="0">
                <a:solidFill>
                  <a:prstClr val="black"/>
                </a:solidFill>
              </a:rPr>
              <a:t>计量磁头在没有加电时不移进硬盘的值。（越小越好）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prstClr val="black"/>
                </a:solidFill>
              </a:rPr>
              <a:t>199. </a:t>
            </a:r>
            <a:r>
              <a:rPr lang="zh-CN" altLang="en-US" sz="1800" b="1" dirty="0">
                <a:solidFill>
                  <a:prstClr val="black"/>
                </a:solidFill>
              </a:rPr>
              <a:t>记录硬盘通讯时发生的</a:t>
            </a:r>
            <a:r>
              <a:rPr lang="en-US" altLang="zh-CN" sz="1800" b="1" dirty="0">
                <a:solidFill>
                  <a:prstClr val="black"/>
                </a:solidFill>
              </a:rPr>
              <a:t>CRC</a:t>
            </a:r>
            <a:r>
              <a:rPr lang="zh-CN" altLang="en-US" sz="1800" b="1" dirty="0">
                <a:solidFill>
                  <a:prstClr val="black"/>
                </a:solidFill>
              </a:rPr>
              <a:t>错误。（越小越好）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1" dirty="0">
              <a:solidFill>
                <a:prstClr val="black"/>
              </a:solidFill>
            </a:endParaRPr>
          </a:p>
          <a:p>
            <a:pPr marL="0" marR="0" lvl="0" indent="0" defTabSz="13998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1" dirty="0">
              <a:solidFill>
                <a:prstClr val="black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18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3011D-8626-4CFC-A28B-8B7BA3524CB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E0F2-1C95-4766-B2C8-B610E4D3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3BC00-956F-4859-BCFC-50A64A0F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76F5-EDB0-4092-AD6E-8720328E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5DCF-5B5F-41E9-9757-A0A0A5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18A3-134F-4865-B9EA-3656D09D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29BD-FAFD-4227-BD1E-E8B634A3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E189A-C0DE-4F3B-A61A-AC41FA77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F7F2-C4E4-40F3-B91C-D01FF9D2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72C-6B08-472B-819D-A741A63B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41BD-4D93-4A77-99E5-609636A6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8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A681B-8D02-4840-BC37-1D5F8866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07A7-7836-47B3-99C1-3326DA7E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DA2B-D0FD-425E-A8E2-AE253CD4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BE98-3190-4739-AE5A-7C306490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1649-F1D5-4CF6-B6F7-A610E6FE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3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E019FD-CE07-834D-A23D-D4FE82372F26}"/>
              </a:ext>
            </a:extLst>
          </p:cNvPr>
          <p:cNvSpPr txBox="1"/>
          <p:nvPr userDrawn="1"/>
        </p:nvSpPr>
        <p:spPr>
          <a:xfrm flipH="1">
            <a:off x="436479" y="245486"/>
            <a:ext cx="2852243" cy="281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842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28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4262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E628-FBA4-4ADC-8642-ABCE28B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E476-78DC-40E1-8278-07F60A6E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3B9B-EB48-4570-9E1D-116FE6B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E700-F29A-4957-8B85-04E3F9F1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A578-5CC0-480C-82C1-A496222F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64AE-DD71-4317-9708-C0943C57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FC98-4F48-4BBA-8F0B-2D832AE7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2643-11BA-4ED2-8BA6-388E7DBB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5895-CE8E-4F19-9FAF-A76D7CC1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5EAD-E84A-4474-99E3-B6161245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B84E-9530-4716-9033-CE155A8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3CEF-376E-4525-9A2E-5DA21A8D7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92C9-10AE-4802-BCB5-EF4BFFBE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C56C-7B10-4EC2-8F42-D7C6C623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F4A2-A890-45BF-9091-60657BBB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BAD94-4E34-4A0F-8553-3D9E2AFA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A82B-4E56-4F04-BA0C-2729A1D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B89E-B2D1-40D5-B191-3A444185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F20B6-D665-467B-9115-5F6A4C82F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E8D58-1150-45D9-A8FF-60EB6AA4B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1D0BC-14F6-4893-876B-B50AADA42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00E6D-48CC-4B76-82BB-DF04C902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BBFFA-3A09-42C0-8B88-783BEC45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9F0C0-3988-4EC7-943D-7D71848E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1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AAA2-2659-434B-8E30-183EBAC2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E69BC-7FFC-4A99-A881-19C3F0E5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11A92-9CB9-42AC-865C-C5D0BED7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2C6E3-0E26-471C-A0B3-A817E482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4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F0EF3-119C-47FD-A979-F4E335AF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0BB60-D015-4390-A882-226FD460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C7CAE-1B0D-4A7B-9BAD-0B5F503B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3A75-F455-44AE-92B9-074399A5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D845-3DFF-4FBE-B808-5DC12FD7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C01A-9351-4E67-BE2E-49D10544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9DF3-17AA-4F71-A9F0-0057A5F5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C78D-2F3D-44BA-88C1-1BA2FB8A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FB5C2-4307-46F4-8DF5-09E5832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50F9-26E8-4E47-ADC5-9BD46F97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B6C9E-EAFF-4550-AB5D-384601B0B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4080B-69B3-46C7-BA61-49A95B41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F7F2E-B7EE-447B-8345-22FA0DA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9BE9-DD6D-4F61-A8A0-D64B55CC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31C7-4101-4CB8-9DA4-EF5C004E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E4D3A-43B7-4981-925A-D664DB99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EE63B-2211-4E17-8812-74D377FA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F9A4-3E1E-4BB2-B1F0-17B84FF91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90B-43FE-4A3E-A8D0-C0489B48125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0975-01A3-4D5E-8352-5AD4681B4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802F-2599-4553-90C4-B15248EF0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3B4C-9F83-4610-B814-190653A8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ustqb/article/details/7864855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C410-35F8-4808-B909-EA4B2C77A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18856-8074-4B29-B9AC-225C0CDB2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AC5C-55E8-4CBD-97CD-27B061DC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二分类最终选用特征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4477-0247-4F93-BA5E-6CB1D1B8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SMART </a:t>
            </a:r>
            <a:r>
              <a:rPr lang="zh-CN" altLang="en-US" dirty="0"/>
              <a:t>原始值：</a:t>
            </a:r>
            <a:endParaRPr lang="en-US" altLang="zh-CN" dirty="0"/>
          </a:p>
          <a:p>
            <a:pPr lvl="1"/>
            <a:r>
              <a:rPr lang="zh-CN" altLang="en-US" dirty="0"/>
              <a:t>根据属性间的相关性剔除</a:t>
            </a:r>
            <a:r>
              <a:rPr lang="en-US" altLang="zh-CN" dirty="0"/>
              <a:t>2</a:t>
            </a:r>
            <a:r>
              <a:rPr lang="zh-CN" altLang="en-US" dirty="0"/>
              <a:t>个特征：</a:t>
            </a:r>
            <a:r>
              <a:rPr lang="en-US" altLang="zh-CN" dirty="0"/>
              <a:t>194</a:t>
            </a:r>
            <a:r>
              <a:rPr lang="zh-CN" altLang="en-US" dirty="0"/>
              <a:t>、</a:t>
            </a:r>
            <a:r>
              <a:rPr lang="en-US" altLang="zh-CN" dirty="0"/>
              <a:t>198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最终选择：</a:t>
            </a:r>
            <a:r>
              <a:rPr lang="en-US" altLang="zh-CN" dirty="0"/>
              <a:t>1,4,5,7,9,12,183,184,187,188,189,190,192,193,197,199,240,241,242</a:t>
            </a:r>
          </a:p>
        </p:txBody>
      </p:sp>
    </p:spTree>
    <p:extLst>
      <p:ext uri="{BB962C8B-B14F-4D97-AF65-F5344CB8AC3E}">
        <p14:creationId xmlns:p14="http://schemas.microsoft.com/office/powerpoint/2010/main" val="13774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31B0-4B32-4DCC-A82B-55A4C564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639D-9E0A-471E-A98A-42955017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D65A7F06-B37A-459D-8D72-53C0383B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9940"/>
            <a:ext cx="7005421" cy="6858000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56DD245C-BFB4-4B3E-B135-511D6AAA7B64}"/>
              </a:ext>
            </a:extLst>
          </p:cNvPr>
          <p:cNvSpPr txBox="1"/>
          <p:nvPr/>
        </p:nvSpPr>
        <p:spPr>
          <a:xfrm>
            <a:off x="8529421" y="1298996"/>
            <a:ext cx="3206950" cy="1846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984215" hangingPunct="0"/>
            <a:r>
              <a:rPr lang="zh-CN" alt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其中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190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194</a:t>
            </a:r>
            <a:r>
              <a:rPr lang="zh-CN" altLang="en-US" sz="2400" dirty="0"/>
              <a:t> 、</a:t>
            </a:r>
            <a:r>
              <a:rPr lang="en-US" altLang="zh-CN" sz="2400" dirty="0"/>
              <a:t>197</a:t>
            </a:r>
            <a:r>
              <a:rPr lang="zh-CN" altLang="en-US" sz="2400" dirty="0"/>
              <a:t>和</a:t>
            </a:r>
            <a:r>
              <a:rPr lang="en-US" altLang="zh-CN" sz="2400" dirty="0"/>
              <a:t>198</a:t>
            </a:r>
            <a:r>
              <a:rPr lang="zh-CN" altLang="en-US" sz="2400" dirty="0"/>
              <a:t>这两组</a:t>
            </a:r>
            <a:r>
              <a:rPr lang="en-US" altLang="zh-CN" sz="2400" dirty="0"/>
              <a:t>smart</a:t>
            </a:r>
            <a:r>
              <a:rPr lang="zh-CN" altLang="en-US" sz="2400" dirty="0"/>
              <a:t>属性，相关系数为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，可以去掉其中一个</a:t>
            </a:r>
            <a:endParaRPr lang="en-US" altLang="zh-CN" sz="2400" dirty="0"/>
          </a:p>
          <a:p>
            <a:pPr defTabSz="984215" hangingPunct="0"/>
            <a:r>
              <a:rPr lang="zh-CN" alt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去了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194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198</a:t>
            </a:r>
            <a:endParaRPr lang="zh-CN" altLang="en-US" sz="24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95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AC5C-55E8-4CBD-97CD-27B061DC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的二分类最终选用特征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4477-0247-4F93-BA5E-6CB1D1B8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SMART </a:t>
            </a:r>
            <a:r>
              <a:rPr lang="zh-CN" altLang="en-US" dirty="0"/>
              <a:t>原始值 </a:t>
            </a:r>
            <a:r>
              <a:rPr lang="en-US" altLang="zh-CN" dirty="0"/>
              <a:t>+ </a:t>
            </a:r>
            <a:r>
              <a:rPr lang="zh-CN" altLang="en-US" dirty="0"/>
              <a:t>归一化值</a:t>
            </a:r>
            <a:endParaRPr lang="en-US" altLang="zh-CN" dirty="0"/>
          </a:p>
          <a:p>
            <a:pPr lvl="1"/>
            <a:r>
              <a:rPr lang="en-US" altLang="zh-CN" dirty="0"/>
              <a:t>1, 3, 4, 5, 7, 9, 10, 12, 183, 184, 187, 188, 189, 190, 191, 192, 193, 194, 197, 198, 199, 240, 241, 242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21</a:t>
            </a:r>
            <a:r>
              <a:rPr lang="zh-CN" altLang="en-US" dirty="0"/>
              <a:t>个特征的基础上添加了</a:t>
            </a:r>
            <a:r>
              <a:rPr lang="en-US" altLang="zh-CN" dirty="0"/>
              <a:t>3</a:t>
            </a:r>
            <a:r>
              <a:rPr lang="zh-CN" altLang="en-US" dirty="0"/>
              <a:t>个特征</a:t>
            </a:r>
            <a:endParaRPr lang="en-US" altLang="zh-CN" dirty="0"/>
          </a:p>
          <a:p>
            <a:pPr lvl="1"/>
            <a:r>
              <a:rPr lang="zh-CN" altLang="en-US" dirty="0"/>
              <a:t>原因：参考论文</a:t>
            </a:r>
            <a:r>
              <a:rPr lang="en-US" altLang="zh-CN" dirty="0"/>
              <a:t>《Predicting Failures in Hard Drives with LSTM》</a:t>
            </a:r>
          </a:p>
        </p:txBody>
      </p:sp>
    </p:spTree>
    <p:extLst>
      <p:ext uri="{BB962C8B-B14F-4D97-AF65-F5344CB8AC3E}">
        <p14:creationId xmlns:p14="http://schemas.microsoft.com/office/powerpoint/2010/main" val="273768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AC5C-55E8-4CBD-97CD-27B061DC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预测故障时间选用特征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4477-0247-4F93-BA5E-6CB1D1B8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SMART </a:t>
            </a:r>
            <a:r>
              <a:rPr lang="zh-CN" altLang="en-US" dirty="0"/>
              <a:t>原始值：</a:t>
            </a:r>
            <a:endParaRPr lang="en-US" altLang="zh-CN" dirty="0"/>
          </a:p>
          <a:p>
            <a:pPr lvl="1"/>
            <a:r>
              <a:rPr lang="en-US" altLang="zh-CN" dirty="0" err="1"/>
              <a:t>ibm</a:t>
            </a:r>
            <a:r>
              <a:rPr lang="en-US" altLang="zh-CN" dirty="0"/>
              <a:t> </a:t>
            </a:r>
            <a:r>
              <a:rPr lang="zh-CN" altLang="en-US" dirty="0"/>
              <a:t>选出的</a:t>
            </a:r>
            <a:r>
              <a:rPr lang="en-US" altLang="zh-CN" dirty="0"/>
              <a:t>15</a:t>
            </a:r>
            <a:r>
              <a:rPr lang="zh-CN" altLang="en-US" dirty="0"/>
              <a:t>个特征</a:t>
            </a:r>
            <a:endParaRPr lang="en-US" altLang="zh-CN" dirty="0"/>
          </a:p>
          <a:p>
            <a:pPr lvl="1"/>
            <a:r>
              <a:rPr lang="zh-CN" altLang="en-US" dirty="0"/>
              <a:t>原因：</a:t>
            </a:r>
            <a:endParaRPr lang="en-US" altLang="zh-CN" dirty="0"/>
          </a:p>
          <a:p>
            <a:pPr lvl="2"/>
            <a:r>
              <a:rPr lang="zh-CN" altLang="en-US" dirty="0"/>
              <a:t>先基于此</a:t>
            </a:r>
            <a:r>
              <a:rPr lang="en-US" altLang="zh-CN" dirty="0"/>
              <a:t>15</a:t>
            </a:r>
            <a:r>
              <a:rPr lang="zh-CN" altLang="en-US" dirty="0"/>
              <a:t>个重要特征观测实验结果，选择最优的</a:t>
            </a:r>
            <a:r>
              <a:rPr lang="en-US" altLang="zh-CN" dirty="0"/>
              <a:t>RUL</a:t>
            </a:r>
            <a:r>
              <a:rPr lang="zh-CN" altLang="en-US" dirty="0"/>
              <a:t>、时间窗口；</a:t>
            </a:r>
            <a:endParaRPr lang="en-US" altLang="zh-CN" dirty="0"/>
          </a:p>
          <a:p>
            <a:pPr lvl="2"/>
            <a:r>
              <a:rPr lang="zh-CN" altLang="en-US" dirty="0"/>
              <a:t>在此基础上再进行特征变换。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5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C410-35F8-4808-B909-EA4B2C77A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故障时间预测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18856-8074-4B29-B9AC-225C0CDB2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8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3EE9-D94A-4164-B9E6-25C8EE56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48C6-7468-4A43-8DB1-00A4BD6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确定训练集、测试集</a:t>
            </a:r>
            <a:endParaRPr lang="en-US" altLang="zh-CN" dirty="0"/>
          </a:p>
          <a:p>
            <a:r>
              <a:rPr lang="zh-CN" altLang="en-US" dirty="0"/>
              <a:t>模型训练、结果分析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的回归预测</a:t>
            </a:r>
            <a:endParaRPr lang="en-US" altLang="zh-CN" dirty="0"/>
          </a:p>
          <a:p>
            <a:pPr lvl="2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10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3…30</a:t>
            </a:r>
          </a:p>
          <a:p>
            <a:pPr lvl="2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15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3…30</a:t>
            </a:r>
          </a:p>
          <a:p>
            <a:pPr lvl="2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20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3…30</a:t>
            </a:r>
          </a:p>
          <a:p>
            <a:pPr lvl="2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5</a:t>
            </a:r>
            <a:r>
              <a:rPr lang="zh-CN" altLang="en-US" dirty="0"/>
              <a:t>、</a:t>
            </a:r>
            <a:r>
              <a:rPr lang="en-US" altLang="zh-CN" dirty="0"/>
              <a:t>   label = 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3…30</a:t>
            </a:r>
          </a:p>
          <a:p>
            <a:pPr lvl="2"/>
            <a:r>
              <a:rPr lang="en-US" altLang="zh-CN" dirty="0"/>
              <a:t>RUL=40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10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3…40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的回归分析：</a:t>
            </a:r>
            <a:endParaRPr lang="en-US" altLang="zh-CN" dirty="0"/>
          </a:p>
          <a:p>
            <a:pPr lvl="2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10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20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98944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25F-A61A-4DB3-9C9D-596A61DD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A542-B6ED-4FAA-8EC5-FD8F35FE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的分类预测</a:t>
            </a:r>
            <a:endParaRPr lang="en-US" altLang="zh-CN" dirty="0"/>
          </a:p>
          <a:p>
            <a:pPr lvl="1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10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</a:p>
          <a:p>
            <a:pPr lvl="1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15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</a:p>
          <a:p>
            <a:pPr lvl="1"/>
            <a:r>
              <a:rPr lang="en-US" altLang="zh-CN" dirty="0"/>
              <a:t>RUL=30</a:t>
            </a:r>
            <a:r>
              <a:rPr lang="zh-CN" altLang="en-US" dirty="0"/>
              <a:t>、</a:t>
            </a:r>
            <a:r>
              <a:rPr lang="en-US" altLang="zh-CN" dirty="0" err="1"/>
              <a:t>Time_window</a:t>
            </a:r>
            <a:r>
              <a:rPr lang="en-US" altLang="zh-CN" dirty="0"/>
              <a:t> = 20</a:t>
            </a:r>
            <a:r>
              <a:rPr lang="zh-CN" altLang="en-US" dirty="0"/>
              <a:t>、</a:t>
            </a:r>
            <a:r>
              <a:rPr lang="en-US" altLang="zh-CN" dirty="0"/>
              <a:t> label =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67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AC5C-55E8-4CBD-97CD-27B061DC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划分数据集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4477-0247-4F93-BA5E-6CB1D1B8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训练集：测试集 </a:t>
            </a:r>
            <a:r>
              <a:rPr lang="en-US" altLang="zh-CN" dirty="0"/>
              <a:t>= 9 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训练集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1738</a:t>
            </a:r>
          </a:p>
          <a:p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193</a:t>
            </a:r>
          </a:p>
          <a:p>
            <a:r>
              <a:rPr lang="zh-CN" altLang="en-US" dirty="0"/>
              <a:t>未使用好盘数据的原因：</a:t>
            </a:r>
            <a:endParaRPr lang="en-US" altLang="zh-CN" dirty="0"/>
          </a:p>
          <a:p>
            <a:pPr lvl="1"/>
            <a:r>
              <a:rPr lang="zh-CN" altLang="en-US" dirty="0"/>
              <a:t>如果在坏盘数据下训练出的模型能够对坏盘进行较好的预测，可以再考虑向数据集加入好盘样本，将好盘数据的标签指定为</a:t>
            </a:r>
            <a:r>
              <a:rPr lang="en-US" altLang="zh-CN" dirty="0"/>
              <a:t>RUL</a:t>
            </a:r>
            <a:r>
              <a:rPr lang="zh-CN" altLang="en-US" dirty="0"/>
              <a:t>的最大值（</a:t>
            </a:r>
            <a:r>
              <a:rPr lang="en-US" altLang="zh-CN" dirty="0"/>
              <a:t>30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227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/>
              <a:t>Time window: 10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时间窗口内归一化</a:t>
            </a:r>
            <a:endParaRPr lang="en-US" altLang="zh-CN" dirty="0"/>
          </a:p>
          <a:p>
            <a:pPr lvl="1"/>
            <a:r>
              <a:rPr lang="en-US" altLang="zh-CN" dirty="0"/>
              <a:t>50137 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– 30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/>
              <a:t>Time window: 10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时间窗口内归一化</a:t>
            </a:r>
            <a:endParaRPr lang="en-US" altLang="zh-CN" dirty="0"/>
          </a:p>
          <a:p>
            <a:pPr lvl="1"/>
            <a:r>
              <a:rPr lang="en-US" altLang="zh-CN" dirty="0"/>
              <a:t>5603 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1 - 30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22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01FED-49B8-41A9-87B5-7595780B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99026"/>
            <a:ext cx="4603866" cy="511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17EF7-0A92-4FF7-B872-66B476DA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98" y="1962812"/>
            <a:ext cx="4712482" cy="3164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17C595-659B-4BAD-866D-8AF2DE4EC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736" y="2101311"/>
            <a:ext cx="4121066" cy="28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C6CF-3D59-4222-B35B-75C40813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348C-BBC4-40E9-AAEC-67374C71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确定数据集</a:t>
            </a:r>
            <a:endParaRPr lang="en-US" altLang="zh-CN" dirty="0"/>
          </a:p>
          <a:p>
            <a:r>
              <a:rPr lang="zh-CN" altLang="en-US" dirty="0"/>
              <a:t>数据预处理</a:t>
            </a:r>
            <a:endParaRPr lang="en-US" altLang="zh-CN" dirty="0"/>
          </a:p>
          <a:p>
            <a:pPr lvl="1"/>
            <a:r>
              <a:rPr lang="zh-CN" altLang="en-US" dirty="0"/>
              <a:t>缺失值填充</a:t>
            </a:r>
            <a:endParaRPr lang="en-US" altLang="zh-CN" dirty="0"/>
          </a:p>
          <a:p>
            <a:pPr lvl="1"/>
            <a:r>
              <a:rPr lang="zh-CN" altLang="en-US" dirty="0"/>
              <a:t>特征选择</a:t>
            </a:r>
            <a:endParaRPr lang="en-US" altLang="zh-CN" dirty="0"/>
          </a:p>
          <a:p>
            <a:pPr lvl="1"/>
            <a:r>
              <a:rPr lang="zh-CN" altLang="en-US" dirty="0"/>
              <a:t>特征归一化</a:t>
            </a:r>
            <a:endParaRPr lang="en-US" altLang="zh-CN" dirty="0"/>
          </a:p>
          <a:p>
            <a:r>
              <a:rPr lang="zh-CN" altLang="en-US" dirty="0"/>
              <a:t>基于机器学习的二分类预测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的二分类预测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的故障时间预测</a:t>
            </a:r>
          </a:p>
        </p:txBody>
      </p:sp>
    </p:spTree>
    <p:extLst>
      <p:ext uri="{BB962C8B-B14F-4D97-AF65-F5344CB8AC3E}">
        <p14:creationId xmlns:p14="http://schemas.microsoft.com/office/powerpoint/2010/main" val="166460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5F58-D1CE-4C79-AFB0-41807E64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在训练集上的拟合情况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DADB4-31DD-4D37-B091-4FEB9330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145" y="2632591"/>
            <a:ext cx="4999855" cy="3592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25E31-DA09-4333-9080-B33E1AA85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58" y="2982643"/>
            <a:ext cx="3942293" cy="45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07448-D016-49B6-8862-47FC2F714845}"/>
              </a:ext>
            </a:extLst>
          </p:cNvPr>
          <p:cNvSpPr/>
          <p:nvPr/>
        </p:nvSpPr>
        <p:spPr>
          <a:xfrm>
            <a:off x="2303283" y="1986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任取训练集中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B4FCA-1239-413B-9D0B-1B96B91A44DE}"/>
              </a:ext>
            </a:extLst>
          </p:cNvPr>
          <p:cNvSpPr/>
          <p:nvPr/>
        </p:nvSpPr>
        <p:spPr>
          <a:xfrm>
            <a:off x="7751152" y="21348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训练集上的平均误差天数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4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/>
              <a:t>Time window: 10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特征选择：</a:t>
            </a:r>
            <a:r>
              <a:rPr lang="en-US" altLang="zh-CN" dirty="0" err="1">
                <a:solidFill>
                  <a:srgbClr val="FF0000"/>
                </a:solidFill>
              </a:rPr>
              <a:t>ibm</a:t>
            </a:r>
            <a:r>
              <a:rPr lang="en-US" altLang="zh-CN" dirty="0">
                <a:solidFill>
                  <a:srgbClr val="FF0000"/>
                </a:solidFill>
              </a:rPr>
              <a:t> 15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normalized</a:t>
            </a:r>
            <a:r>
              <a:rPr lang="zh-CN" altLang="en-US" dirty="0">
                <a:solidFill>
                  <a:srgbClr val="FF0000"/>
                </a:solidFill>
              </a:rPr>
              <a:t>特征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50137 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– 30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/>
              <a:t>Time window: 10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特征选择：</a:t>
            </a:r>
            <a:r>
              <a:rPr lang="en-US" altLang="zh-CN" dirty="0" err="1">
                <a:solidFill>
                  <a:srgbClr val="FF0000"/>
                </a:solidFill>
              </a:rPr>
              <a:t>ibm</a:t>
            </a:r>
            <a:r>
              <a:rPr lang="en-US" altLang="zh-CN" dirty="0">
                <a:solidFill>
                  <a:srgbClr val="FF0000"/>
                </a:solidFill>
              </a:rPr>
              <a:t> 15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normalized </a:t>
            </a:r>
            <a:r>
              <a:rPr lang="zh-CN" altLang="en-US" dirty="0">
                <a:solidFill>
                  <a:srgbClr val="FF0000"/>
                </a:solidFill>
              </a:rPr>
              <a:t>特征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5603 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1 - 30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2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CF040-CA51-428A-BAB5-0F7C9404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56" y="2039012"/>
            <a:ext cx="3936352" cy="2835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3971C2-DE6F-43D0-9F83-43834EF3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96" y="2101311"/>
            <a:ext cx="4413418" cy="293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1F326-0950-411E-86BE-AE0D9796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39" y="5664112"/>
            <a:ext cx="3527434" cy="6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17F5-BE6C-470B-BEBB-82C21A3B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DDEE-0D82-469A-8941-F9F5CCF9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不能使用</a:t>
            </a:r>
            <a:r>
              <a:rPr lang="en-US" altLang="zh-CN" dirty="0"/>
              <a:t>normalized</a:t>
            </a:r>
            <a:r>
              <a:rPr lang="zh-CN" altLang="en-US" dirty="0"/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222613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49419 </a:t>
            </a:r>
            <a:r>
              <a:rPr lang="zh-CN" altLang="en-US" dirty="0"/>
              <a:t>条序列长度为</a:t>
            </a:r>
            <a:r>
              <a:rPr lang="en-US" altLang="zh-CN" dirty="0"/>
              <a:t>15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– 30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5569 </a:t>
            </a:r>
            <a:r>
              <a:rPr lang="zh-CN" altLang="en-US" dirty="0"/>
              <a:t>条序列长度为</a:t>
            </a:r>
            <a:r>
              <a:rPr lang="en-US" altLang="zh-CN" dirty="0"/>
              <a:t>15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1 - 30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65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9FA3D-4065-4198-AE0B-6E7AEE02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74" y="2035017"/>
            <a:ext cx="4166198" cy="3008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7CD7EF-7616-4E2A-897E-0FAF10AD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57" y="2222077"/>
            <a:ext cx="3885688" cy="2634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727C58-2A6B-43A1-B533-F61A4BED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72" y="5748497"/>
            <a:ext cx="3354606" cy="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20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48686 </a:t>
            </a:r>
            <a:r>
              <a:rPr lang="zh-CN" altLang="en-US" dirty="0"/>
              <a:t>条序列长度为</a:t>
            </a:r>
            <a:r>
              <a:rPr lang="en-US" altLang="zh-CN" dirty="0"/>
              <a:t>20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– 30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20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5506 </a:t>
            </a:r>
            <a:r>
              <a:rPr lang="zh-CN" altLang="en-US" dirty="0"/>
              <a:t>条序列长度为</a:t>
            </a:r>
            <a:r>
              <a:rPr lang="en-US" altLang="zh-CN" dirty="0"/>
              <a:t>20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1 - 30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316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7674D-22A0-4CA3-A87F-C9423CCF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39" y="2046433"/>
            <a:ext cx="3694518" cy="2596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B9233-40AB-45BC-ABAD-0B8AE703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49" y="2101311"/>
            <a:ext cx="4082672" cy="2820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50DE2-9D63-4134-9610-240C82F06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39" y="5772496"/>
            <a:ext cx="3446350" cy="4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0509-8BB2-4360-8CD3-4AD24A70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DBC-647E-4C5A-97A3-5698563F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时间窗口从</a:t>
            </a:r>
            <a:r>
              <a:rPr lang="en-US" altLang="zh-CN" dirty="0"/>
              <a:t>10 -&gt; 15-&gt;20</a:t>
            </a:r>
            <a:r>
              <a:rPr lang="zh-CN" altLang="en-US" dirty="0"/>
              <a:t>，神经网络反而没学习到东西。</a:t>
            </a:r>
          </a:p>
        </p:txBody>
      </p:sp>
    </p:spTree>
    <p:extLst>
      <p:ext uri="{BB962C8B-B14F-4D97-AF65-F5344CB8AC3E}">
        <p14:creationId xmlns:p14="http://schemas.microsoft.com/office/powerpoint/2010/main" val="115789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50795 </a:t>
            </a:r>
            <a:r>
              <a:rPr lang="zh-CN" altLang="en-US" dirty="0"/>
              <a:t>条序列长度为</a:t>
            </a:r>
            <a:r>
              <a:rPr lang="en-US" altLang="zh-CN" dirty="0"/>
              <a:t>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– 30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/>
              <a:t>RUL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5686 </a:t>
            </a:r>
            <a:r>
              <a:rPr lang="zh-CN" altLang="en-US" dirty="0"/>
              <a:t>条序列长度为</a:t>
            </a:r>
            <a:r>
              <a:rPr lang="en-US" altLang="zh-CN" dirty="0"/>
              <a:t>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1 - 30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9C85-9C1B-4BC5-A987-24DBBA39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F5A9-7A11-4D9E-8BAC-23855644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数据来源：</a:t>
            </a:r>
            <a:r>
              <a:rPr lang="en-US" altLang="zh-CN" dirty="0" err="1"/>
              <a:t>backblaze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/>
            <a:r>
              <a:rPr lang="zh-CN" altLang="en-US" dirty="0"/>
              <a:t>磁盘型号</a:t>
            </a:r>
            <a:r>
              <a:rPr lang="en-US" altLang="zh-CN" dirty="0"/>
              <a:t>ST4000DM000 </a:t>
            </a:r>
          </a:p>
          <a:p>
            <a:pPr lvl="1"/>
            <a:r>
              <a:rPr lang="zh-CN" altLang="en-US" dirty="0"/>
              <a:t>坏盘数量 </a:t>
            </a:r>
            <a:r>
              <a:rPr lang="en-US" altLang="zh-CN" dirty="0"/>
              <a:t>894</a:t>
            </a:r>
          </a:p>
          <a:p>
            <a:pPr lvl="1"/>
            <a:r>
              <a:rPr lang="zh-CN" altLang="en-US" dirty="0"/>
              <a:t>好盘数量 </a:t>
            </a:r>
            <a:r>
              <a:rPr lang="en-US" altLang="zh-CN" dirty="0"/>
              <a:t>44700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/>
            <a:r>
              <a:rPr lang="zh-CN" altLang="en-US" dirty="0"/>
              <a:t>磁盘型号</a:t>
            </a:r>
            <a:r>
              <a:rPr lang="en-US" altLang="zh-CN" dirty="0"/>
              <a:t>ST4000DM000</a:t>
            </a:r>
          </a:p>
          <a:p>
            <a:pPr lvl="1"/>
            <a:r>
              <a:rPr lang="zh-CN" altLang="en-US" dirty="0"/>
              <a:t>坏盘数量 </a:t>
            </a:r>
            <a:r>
              <a:rPr lang="en-US" altLang="zh-CN" dirty="0"/>
              <a:t>1037</a:t>
            </a:r>
          </a:p>
          <a:p>
            <a:pPr lvl="1"/>
            <a:r>
              <a:rPr lang="zh-CN" altLang="en-US" dirty="0"/>
              <a:t>好盘数量 </a:t>
            </a:r>
            <a:r>
              <a:rPr lang="en-US" altLang="zh-CN" dirty="0"/>
              <a:t>51850</a:t>
            </a:r>
          </a:p>
          <a:p>
            <a:r>
              <a:rPr lang="zh-CN" altLang="en-US" dirty="0"/>
              <a:t>好盘：坏盘 </a:t>
            </a:r>
            <a:r>
              <a:rPr lang="en-US" altLang="zh-CN" dirty="0"/>
              <a:t>= 98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坏盘总计</a:t>
            </a:r>
            <a:r>
              <a:rPr lang="en-US" altLang="zh-CN" dirty="0"/>
              <a:t>1931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801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BB6B2-7F20-4EF8-A83B-164FAC41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18" y="2049630"/>
            <a:ext cx="4161992" cy="298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47C02-7E42-40E0-9876-0BE1BA1A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92" y="2151354"/>
            <a:ext cx="4397717" cy="2884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A92AF-FD98-4A14-9A39-06B84CE01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64" y="5635277"/>
            <a:ext cx="3305949" cy="4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47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实验六：扩大预测范围为</a:t>
            </a:r>
            <a:r>
              <a:rPr lang="en-US" altLang="zh-CN" dirty="0"/>
              <a:t>40</a:t>
            </a:r>
            <a:r>
              <a:rPr lang="zh-CN" altLang="en-US" dirty="0"/>
              <a:t>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65857 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– 40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en-US" altLang="zh-CN" dirty="0"/>
              <a:t>7425 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1 - 40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38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9FB01-4320-4E6E-8051-91099FCF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99" y="2017598"/>
            <a:ext cx="4194347" cy="2849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0111FB-A704-4DD3-AED4-2812EC39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83" y="2017598"/>
            <a:ext cx="3969984" cy="2683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FB78F0-A7D2-4984-9465-4FECC1CC5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89" y="5535166"/>
            <a:ext cx="3693449" cy="5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1F00-E473-4A56-BD31-5ABA694A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0B41-CA19-4578-BF0E-DE270DE6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</a:t>
            </a:r>
            <a:r>
              <a:rPr lang="zh-CN" altLang="en-US" dirty="0"/>
              <a:t>从</a:t>
            </a:r>
            <a:r>
              <a:rPr lang="en-US" altLang="zh-CN" dirty="0"/>
              <a:t>30</a:t>
            </a:r>
            <a:r>
              <a:rPr lang="zh-CN" altLang="en-US" dirty="0"/>
              <a:t>天 </a:t>
            </a:r>
            <a:r>
              <a:rPr lang="en-US" altLang="zh-CN" dirty="0"/>
              <a:t>-&gt; 40</a:t>
            </a:r>
            <a:r>
              <a:rPr lang="zh-CN" altLang="en-US" dirty="0"/>
              <a:t>天，即样本标签从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3…30 </a:t>
            </a:r>
            <a:r>
              <a:rPr lang="zh-CN" altLang="en-US" dirty="0"/>
              <a:t>到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3…40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训练结果基本没有差异，神经网络没有从训练样本学习到不同类     别样本的模式差异，所有没有能力去预测新样本的</a:t>
            </a:r>
            <a:r>
              <a:rPr lang="en-US" altLang="zh-CN" dirty="0"/>
              <a:t>RUL</a:t>
            </a:r>
            <a:r>
              <a:rPr lang="zh-CN" altLang="en-US" dirty="0"/>
              <a:t>，故只能预测为平均值 </a:t>
            </a:r>
            <a:r>
              <a:rPr lang="en-US" altLang="zh-CN" dirty="0"/>
              <a:t>RUL/2 </a:t>
            </a:r>
            <a:r>
              <a:rPr lang="zh-CN" altLang="en-US" dirty="0"/>
              <a:t>（</a:t>
            </a:r>
            <a:r>
              <a:rPr lang="en-US" altLang="zh-CN" dirty="0"/>
              <a:t>RUL = 30</a:t>
            </a:r>
            <a:r>
              <a:rPr lang="zh-CN" altLang="en-US" dirty="0"/>
              <a:t>时，预测为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RUL = 40</a:t>
            </a:r>
            <a:r>
              <a:rPr lang="zh-CN" altLang="en-US" dirty="0"/>
              <a:t>时，预测为</a:t>
            </a:r>
            <a:r>
              <a:rPr lang="en-US" altLang="zh-CN" dirty="0"/>
              <a:t>20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992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FFA4-FD76-412D-9A8B-C5CA7D9E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2EB9-67B2-4036-AD2D-301B7861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之前：</a:t>
            </a:r>
            <a:r>
              <a:rPr lang="en-US" altLang="zh-CN" dirty="0"/>
              <a:t>RUL = 1 -&gt; 30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种样本标签：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3…30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考虑到，临近样本差异不大，将</a:t>
            </a:r>
            <a:r>
              <a:rPr lang="en-US" altLang="zh-CN" dirty="0"/>
              <a:t>RUL</a:t>
            </a:r>
            <a:r>
              <a:rPr lang="zh-CN" altLang="en-US" dirty="0"/>
              <a:t>临近</a:t>
            </a:r>
            <a:r>
              <a:rPr lang="en-US" altLang="zh-CN" dirty="0"/>
              <a:t>5</a:t>
            </a:r>
            <a:r>
              <a:rPr lang="zh-CN" altLang="en-US" dirty="0"/>
              <a:t>天的样本标签统一为</a:t>
            </a:r>
            <a:r>
              <a:rPr lang="en-US" altLang="zh-CN" dirty="0"/>
              <a:t>RUL</a:t>
            </a:r>
            <a:r>
              <a:rPr lang="zh-CN" altLang="en-US" dirty="0"/>
              <a:t>的最小值</a:t>
            </a:r>
            <a:r>
              <a:rPr lang="en-US" altLang="zh-CN" dirty="0"/>
              <a:t>(</a:t>
            </a:r>
            <a:r>
              <a:rPr lang="zh-CN" altLang="en-US" dirty="0"/>
              <a:t>提前预警原则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现在：</a:t>
            </a:r>
            <a:r>
              <a:rPr lang="en-US" altLang="zh-CN" dirty="0"/>
              <a:t>RUL = 1-&gt;5</a:t>
            </a:r>
            <a:r>
              <a:rPr lang="zh-CN" altLang="en-US" dirty="0"/>
              <a:t>，统一标签为</a:t>
            </a:r>
            <a:r>
              <a:rPr lang="en-US" altLang="zh-CN" dirty="0"/>
              <a:t> 1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6 -&gt; 10</a:t>
            </a:r>
            <a:r>
              <a:rPr lang="zh-CN" altLang="en-US" dirty="0"/>
              <a:t>，统一标签为</a:t>
            </a:r>
            <a:r>
              <a:rPr lang="en-US" altLang="zh-CN" dirty="0"/>
              <a:t>6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11-&gt; 15</a:t>
            </a:r>
            <a:r>
              <a:rPr lang="zh-CN" altLang="en-US" dirty="0"/>
              <a:t>，统一标签为 </a:t>
            </a:r>
            <a:r>
              <a:rPr lang="en-US" altLang="zh-CN" dirty="0"/>
              <a:t>11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16-&gt; 20</a:t>
            </a:r>
            <a:r>
              <a:rPr lang="zh-CN" altLang="en-US" dirty="0"/>
              <a:t>，统一标签为 </a:t>
            </a:r>
            <a:r>
              <a:rPr lang="en-US" altLang="zh-CN" dirty="0"/>
              <a:t>16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21-&gt; 25</a:t>
            </a:r>
            <a:r>
              <a:rPr lang="zh-CN" altLang="en-US" dirty="0"/>
              <a:t>，统一标签为 </a:t>
            </a:r>
            <a:r>
              <a:rPr lang="en-US" altLang="zh-CN" dirty="0"/>
              <a:t>21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26-&gt; 30</a:t>
            </a:r>
            <a:r>
              <a:rPr lang="zh-CN" altLang="en-US" dirty="0"/>
              <a:t>，统一标签为 </a:t>
            </a:r>
            <a:r>
              <a:rPr lang="en-US" altLang="zh-CN" dirty="0"/>
              <a:t>26.</a:t>
            </a:r>
          </a:p>
        </p:txBody>
      </p:sp>
    </p:spTree>
    <p:extLst>
      <p:ext uri="{BB962C8B-B14F-4D97-AF65-F5344CB8AC3E}">
        <p14:creationId xmlns:p14="http://schemas.microsoft.com/office/powerpoint/2010/main" val="2141240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1738</a:t>
            </a:r>
          </a:p>
          <a:p>
            <a:pPr lvl="1"/>
            <a:r>
              <a:rPr lang="en-US" altLang="zh-CN" dirty="0"/>
              <a:t>50795</a:t>
            </a:r>
            <a:r>
              <a:rPr lang="zh-CN" altLang="en-US" dirty="0"/>
              <a:t>条序列长度为</a:t>
            </a:r>
            <a:r>
              <a:rPr lang="en-US" altLang="zh-CN" dirty="0"/>
              <a:t>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193</a:t>
            </a:r>
          </a:p>
          <a:p>
            <a:pPr lvl="1"/>
            <a:r>
              <a:rPr lang="en-US" altLang="zh-CN" dirty="0"/>
              <a:t>5686</a:t>
            </a:r>
            <a:r>
              <a:rPr lang="zh-CN" altLang="en-US" dirty="0"/>
              <a:t>条序列长度为</a:t>
            </a:r>
            <a:r>
              <a:rPr lang="en-US" altLang="zh-CN" dirty="0"/>
              <a:t>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9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D007A-B0C2-4639-A634-00E7B53A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29" y="2030821"/>
            <a:ext cx="4514563" cy="304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7A032-326A-4393-ABB8-0DA34D4F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90" y="2077517"/>
            <a:ext cx="4340286" cy="2950797"/>
          </a:xfrm>
          <a:prstGeom prst="rect">
            <a:avLst/>
          </a:prstGeom>
        </p:spPr>
      </p:pic>
      <p:sp>
        <p:nvSpPr>
          <p:cNvPr id="7" name="AutoShape 2" descr="en-resource://database/1763:0">
            <a:extLst>
              <a:ext uri="{FF2B5EF4-FFF2-40B4-BE49-F238E27FC236}">
                <a16:creationId xmlns:a16="http://schemas.microsoft.com/office/drawing/2014/main" id="{A8511865-43CB-4202-9867-C8BFB607C0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1E5F37-28C7-457C-9C44-68D614DE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29" y="5716639"/>
            <a:ext cx="4775936" cy="4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15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1738</a:t>
            </a:r>
          </a:p>
          <a:p>
            <a:pPr lvl="1"/>
            <a:r>
              <a:rPr lang="en-US" altLang="zh-CN" dirty="0"/>
              <a:t>50137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193</a:t>
            </a:r>
          </a:p>
          <a:p>
            <a:pPr lvl="1"/>
            <a:r>
              <a:rPr lang="en-US" altLang="zh-CN" dirty="0"/>
              <a:t>5603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304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E3FA9-B104-4D41-BBF3-9A2D808F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89" y="2091680"/>
            <a:ext cx="3701981" cy="2535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815921-6878-49BF-982B-8FC9F16E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32" y="2091680"/>
            <a:ext cx="4283368" cy="2904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9B0FB-429F-4B04-8EFB-F267C906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54" y="5705466"/>
            <a:ext cx="3283114" cy="4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2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20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1738</a:t>
            </a:r>
          </a:p>
          <a:p>
            <a:pPr lvl="1"/>
            <a:r>
              <a:rPr lang="en-US" altLang="zh-CN" dirty="0"/>
              <a:t>48686</a:t>
            </a:r>
            <a:r>
              <a:rPr lang="zh-CN" altLang="en-US" dirty="0"/>
              <a:t>条序列长度为</a:t>
            </a:r>
            <a:r>
              <a:rPr lang="en-US" altLang="zh-CN" dirty="0"/>
              <a:t>20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20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193</a:t>
            </a:r>
          </a:p>
          <a:p>
            <a:pPr lvl="1"/>
            <a:r>
              <a:rPr lang="en-US" altLang="zh-CN" dirty="0"/>
              <a:t>5506</a:t>
            </a:r>
            <a:r>
              <a:rPr lang="zh-CN" altLang="en-US" dirty="0"/>
              <a:t>条序列长度为</a:t>
            </a:r>
            <a:r>
              <a:rPr lang="en-US" altLang="zh-CN" dirty="0"/>
              <a:t>20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8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89C0-B85A-4EBA-BF9F-7BDBD798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E684-A7CC-4333-8139-81E1281B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缺失值</a:t>
            </a:r>
            <a:r>
              <a:rPr lang="en-US" altLang="zh-CN" dirty="0"/>
              <a:t>0</a:t>
            </a:r>
            <a:r>
              <a:rPr lang="zh-CN" altLang="en-US" dirty="0"/>
              <a:t>填充</a:t>
            </a:r>
            <a:endParaRPr lang="en-US" altLang="zh-CN" dirty="0"/>
          </a:p>
          <a:p>
            <a:r>
              <a:rPr lang="zh-CN" altLang="en-US" dirty="0"/>
              <a:t>归一化</a:t>
            </a:r>
            <a:endParaRPr lang="en-US" altLang="zh-CN" dirty="0"/>
          </a:p>
          <a:p>
            <a:pPr lvl="1"/>
            <a:r>
              <a:rPr lang="en-US" altLang="zh-CN" dirty="0" err="1"/>
              <a:t>StandardScaler</a:t>
            </a:r>
            <a:endParaRPr lang="en-US" altLang="zh-CN" dirty="0"/>
          </a:p>
          <a:p>
            <a:pPr lvl="1"/>
            <a:r>
              <a:rPr lang="en-US" altLang="zh-CN" dirty="0" err="1"/>
              <a:t>MinMaxScaler</a:t>
            </a:r>
            <a:endParaRPr lang="en-US" altLang="zh-CN" dirty="0"/>
          </a:p>
          <a:p>
            <a:r>
              <a:rPr lang="zh-CN" altLang="en-US" dirty="0"/>
              <a:t>特征选择</a:t>
            </a:r>
            <a:endParaRPr lang="en-US" altLang="zh-CN" dirty="0"/>
          </a:p>
          <a:p>
            <a:pPr lvl="1"/>
            <a:r>
              <a:rPr lang="zh-CN" altLang="en-US" dirty="0"/>
              <a:t>参考：</a:t>
            </a:r>
            <a:endParaRPr lang="en-US" altLang="zh-CN" dirty="0"/>
          </a:p>
          <a:p>
            <a:pPr lvl="2"/>
            <a:r>
              <a:rPr lang="en-US" altLang="zh-CN" dirty="0"/>
              <a:t>Back blaze</a:t>
            </a:r>
            <a:r>
              <a:rPr lang="zh-CN" altLang="en-US" dirty="0"/>
              <a:t>选出的</a:t>
            </a:r>
            <a:r>
              <a:rPr lang="en-US" altLang="zh-CN" dirty="0"/>
              <a:t>5</a:t>
            </a:r>
            <a:r>
              <a:rPr lang="zh-CN" altLang="en-US" dirty="0"/>
              <a:t>个特征</a:t>
            </a:r>
            <a:endParaRPr lang="en-US" altLang="zh-CN" dirty="0"/>
          </a:p>
          <a:p>
            <a:pPr lvl="2"/>
            <a:r>
              <a:rPr lang="en-US" altLang="zh-CN" dirty="0" err="1"/>
              <a:t>Ibm</a:t>
            </a:r>
            <a:r>
              <a:rPr lang="en-US" altLang="zh-CN" dirty="0"/>
              <a:t> </a:t>
            </a:r>
            <a:r>
              <a:rPr lang="zh-CN" altLang="en-US" dirty="0"/>
              <a:t>选出的</a:t>
            </a:r>
            <a:r>
              <a:rPr lang="en-US" altLang="zh-CN" dirty="0"/>
              <a:t>15</a:t>
            </a:r>
            <a:r>
              <a:rPr lang="zh-CN" altLang="en-US" dirty="0"/>
              <a:t>个特征</a:t>
            </a:r>
            <a:endParaRPr lang="en-US" altLang="zh-CN" dirty="0"/>
          </a:p>
          <a:p>
            <a:pPr lvl="2"/>
            <a:r>
              <a:rPr lang="zh-CN" altLang="en-US" dirty="0"/>
              <a:t>论文</a:t>
            </a:r>
            <a:endParaRPr lang="en-US" altLang="zh-CN" dirty="0"/>
          </a:p>
          <a:p>
            <a:pPr lvl="1"/>
            <a:r>
              <a:rPr lang="zh-CN" altLang="en-US" dirty="0"/>
              <a:t>统计分析</a:t>
            </a:r>
            <a:endParaRPr lang="en-US" altLang="zh-CN" dirty="0"/>
          </a:p>
          <a:p>
            <a:pPr lvl="2"/>
            <a:r>
              <a:rPr lang="zh-CN" altLang="en-US" dirty="0"/>
              <a:t>恶化趋势分析</a:t>
            </a:r>
            <a:endParaRPr lang="en-US" altLang="zh-CN" dirty="0"/>
          </a:p>
          <a:p>
            <a:pPr lvl="1"/>
            <a:r>
              <a:rPr lang="zh-CN" altLang="en-US" dirty="0"/>
              <a:t>基于树模型分析</a:t>
            </a:r>
            <a:endParaRPr lang="en-US" altLang="zh-CN" dirty="0"/>
          </a:p>
          <a:p>
            <a:pPr lvl="2"/>
            <a:r>
              <a:rPr lang="zh-CN" altLang="en-US" dirty="0"/>
              <a:t>随机森林 选择重要特征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660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66C-E6D4-4C08-AA8A-15B7893A7059}"/>
              </a:ext>
            </a:extLst>
          </p:cNvPr>
          <p:cNvSpPr txBox="1"/>
          <p:nvPr/>
        </p:nvSpPr>
        <p:spPr>
          <a:xfrm flipH="1">
            <a:off x="7969956" y="1454980"/>
            <a:ext cx="28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真实值与预测值对比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任取测试集中</a:t>
            </a:r>
            <a:r>
              <a:rPr lang="en-US" altLang="zh-CN" dirty="0"/>
              <a:t>50</a:t>
            </a:r>
            <a:r>
              <a:rPr lang="zh-CN" altLang="en-US" dirty="0"/>
              <a:t>条样本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1896532" y="5211159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测试集的平均误差天数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015E9-6CAE-42C1-9F5F-88F44D9F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05" y="2023178"/>
            <a:ext cx="3656012" cy="2633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563A4-74DC-4E88-BFB0-82622751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047" y="2078326"/>
            <a:ext cx="3719975" cy="237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AEAB6-54C2-41D9-8686-95A0FF2FB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20" y="5580491"/>
            <a:ext cx="316683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5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6691-6614-4D9A-80C7-B930AE15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84F-934D-4004-ABA7-DA85D6BF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实验七</a:t>
            </a:r>
            <a:r>
              <a:rPr lang="en-US" altLang="zh-CN" dirty="0"/>
              <a:t>-&gt;</a:t>
            </a:r>
            <a:r>
              <a:rPr lang="zh-CN" altLang="en-US" dirty="0"/>
              <a:t>实验八：</a:t>
            </a:r>
            <a:endParaRPr lang="en-US" altLang="zh-CN" dirty="0"/>
          </a:p>
          <a:p>
            <a:pPr lvl="1"/>
            <a:r>
              <a:rPr lang="en-US" altLang="zh-CN" dirty="0"/>
              <a:t>RUL: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时间窗口：</a:t>
            </a:r>
            <a:r>
              <a:rPr lang="en-US" altLang="zh-CN" dirty="0"/>
              <a:t>10 -&gt;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相比之前的实验，结果没有任何提升。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664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3FDC-2F30-4039-9E38-E7EBD11B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改进：将第二部分的回归改为多分类问题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7448-F589-402C-9B49-ECE3D1D6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考虑到，临近样本差异不大，将</a:t>
            </a:r>
            <a:r>
              <a:rPr lang="en-US" altLang="zh-CN" dirty="0"/>
              <a:t>RUL</a:t>
            </a:r>
            <a:r>
              <a:rPr lang="zh-CN" altLang="en-US" dirty="0"/>
              <a:t>临近</a:t>
            </a:r>
            <a:r>
              <a:rPr lang="en-US" altLang="zh-CN" dirty="0"/>
              <a:t>5</a:t>
            </a:r>
            <a:r>
              <a:rPr lang="zh-CN" altLang="en-US" dirty="0"/>
              <a:t>天的样本标签统一为</a:t>
            </a:r>
            <a:r>
              <a:rPr lang="en-US" altLang="zh-CN" dirty="0"/>
              <a:t>RUL</a:t>
            </a:r>
            <a:r>
              <a:rPr lang="zh-CN" altLang="en-US" dirty="0"/>
              <a:t>的最小值</a:t>
            </a:r>
            <a:r>
              <a:rPr lang="en-US" altLang="zh-CN" dirty="0"/>
              <a:t>(</a:t>
            </a:r>
            <a:r>
              <a:rPr lang="zh-CN" altLang="en-US" dirty="0"/>
              <a:t>提前预警原则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RUL = 1-&gt;5</a:t>
            </a:r>
            <a:r>
              <a:rPr lang="zh-CN" altLang="en-US" dirty="0"/>
              <a:t>，统一标签为</a:t>
            </a:r>
            <a:r>
              <a:rPr lang="en-US" altLang="zh-CN" dirty="0"/>
              <a:t> 1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6 -&gt; 10</a:t>
            </a:r>
            <a:r>
              <a:rPr lang="zh-CN" altLang="en-US" dirty="0"/>
              <a:t>，统一标签为</a:t>
            </a:r>
            <a:r>
              <a:rPr lang="en-US" altLang="zh-CN" dirty="0"/>
              <a:t>6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11-&gt; 15</a:t>
            </a:r>
            <a:r>
              <a:rPr lang="zh-CN" altLang="en-US" dirty="0"/>
              <a:t>，统一标签为 </a:t>
            </a:r>
            <a:r>
              <a:rPr lang="en-US" altLang="zh-CN" dirty="0"/>
              <a:t>11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16-&gt; 20</a:t>
            </a:r>
            <a:r>
              <a:rPr lang="zh-CN" altLang="en-US" dirty="0"/>
              <a:t>，统一标签为 </a:t>
            </a:r>
            <a:r>
              <a:rPr lang="en-US" altLang="zh-CN" dirty="0"/>
              <a:t>16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21-&gt; 25</a:t>
            </a:r>
            <a:r>
              <a:rPr lang="zh-CN" altLang="en-US" dirty="0"/>
              <a:t>，统一标签为 </a:t>
            </a:r>
            <a:r>
              <a:rPr lang="en-US" altLang="zh-CN" dirty="0"/>
              <a:t>21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  RUL = 26-&gt; 30</a:t>
            </a:r>
            <a:r>
              <a:rPr lang="zh-CN" altLang="en-US" dirty="0"/>
              <a:t>，统一标签为 </a:t>
            </a:r>
            <a:r>
              <a:rPr lang="en-US" altLang="zh-CN" dirty="0"/>
              <a:t>26.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019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3231-C751-4D5B-8C7C-E6E09807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B10274-37F3-4EDB-8932-D5B856966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3079473"/>
            <a:ext cx="5229225" cy="2524125"/>
          </a:xfrm>
          <a:prstGeom prst="rect">
            <a:avLst/>
          </a:prstGeom>
        </p:spPr>
      </p:pic>
      <p:sp>
        <p:nvSpPr>
          <p:cNvPr id="5" name="AutoShape 2" descr="stacked LSTM">
            <a:extLst>
              <a:ext uri="{FF2B5EF4-FFF2-40B4-BE49-F238E27FC236}">
                <a16:creationId xmlns:a16="http://schemas.microsoft.com/office/drawing/2014/main" id="{588E5F13-A795-4F0B-82A8-CFFA5DC9F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504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A2056-7DC3-4575-A5DB-0235E5D05FE1}"/>
              </a:ext>
            </a:extLst>
          </p:cNvPr>
          <p:cNvSpPr/>
          <p:nvPr/>
        </p:nvSpPr>
        <p:spPr>
          <a:xfrm>
            <a:off x="7198242" y="2913327"/>
            <a:ext cx="3891516" cy="60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3CAB7-3EBA-4F1D-ADE7-E38DB9A5BBFE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9144000" y="2913327"/>
            <a:ext cx="0" cy="60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D0DC9F-12C2-4BFC-80FC-332016C3D9CA}"/>
              </a:ext>
            </a:extLst>
          </p:cNvPr>
          <p:cNvCxnSpPr>
            <a:cxnSpLocks/>
          </p:cNvCxnSpPr>
          <p:nvPr/>
        </p:nvCxnSpPr>
        <p:spPr>
          <a:xfrm>
            <a:off x="9781953" y="2913326"/>
            <a:ext cx="0" cy="56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4A61CD-1EEB-462F-AA04-FC643CBF96A2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9144000" y="3207813"/>
            <a:ext cx="1945758" cy="8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67F35-BDF5-4213-96DC-42D282534B49}"/>
              </a:ext>
            </a:extLst>
          </p:cNvPr>
          <p:cNvSpPr txBox="1"/>
          <p:nvPr/>
        </p:nvSpPr>
        <p:spPr>
          <a:xfrm>
            <a:off x="7299259" y="2989158"/>
            <a:ext cx="15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CD82A-CB36-496A-BBE3-ED125AE2BCC0}"/>
              </a:ext>
            </a:extLst>
          </p:cNvPr>
          <p:cNvSpPr txBox="1"/>
          <p:nvPr/>
        </p:nvSpPr>
        <p:spPr>
          <a:xfrm flipH="1">
            <a:off x="9069575" y="2913327"/>
            <a:ext cx="71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input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B6E18-A6AD-4845-BC4A-77CC76D53B94}"/>
              </a:ext>
            </a:extLst>
          </p:cNvPr>
          <p:cNvSpPr txBox="1"/>
          <p:nvPr/>
        </p:nvSpPr>
        <p:spPr>
          <a:xfrm flipH="1">
            <a:off x="9083752" y="3162922"/>
            <a:ext cx="69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DF6C5-ED7C-4276-BC37-E824C14E1DC1}"/>
              </a:ext>
            </a:extLst>
          </p:cNvPr>
          <p:cNvSpPr txBox="1"/>
          <p:nvPr/>
        </p:nvSpPr>
        <p:spPr>
          <a:xfrm flipH="1">
            <a:off x="9691357" y="2913326"/>
            <a:ext cx="16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(None, 20, 64)</a:t>
            </a:r>
            <a:endParaRPr lang="zh-CN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81138-B303-45EF-89C3-7220688342BE}"/>
              </a:ext>
            </a:extLst>
          </p:cNvPr>
          <p:cNvSpPr txBox="1"/>
          <p:nvPr/>
        </p:nvSpPr>
        <p:spPr>
          <a:xfrm flipH="1">
            <a:off x="9696902" y="3185858"/>
            <a:ext cx="16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(None, 20, 64)</a:t>
            </a:r>
            <a:endParaRPr lang="zh-CN" alt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422C0-C089-494F-B5F0-C77394BC4035}"/>
              </a:ext>
            </a:extLst>
          </p:cNvPr>
          <p:cNvSpPr/>
          <p:nvPr/>
        </p:nvSpPr>
        <p:spPr>
          <a:xfrm>
            <a:off x="7223046" y="4214040"/>
            <a:ext cx="3891516" cy="60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F42346-B17B-4993-A63A-1CD81F2E8D24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9168804" y="4214040"/>
            <a:ext cx="0" cy="60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CF5D28-6EAE-4E13-A9DE-33B54B26AF12}"/>
              </a:ext>
            </a:extLst>
          </p:cNvPr>
          <p:cNvCxnSpPr>
            <a:cxnSpLocks/>
          </p:cNvCxnSpPr>
          <p:nvPr/>
        </p:nvCxnSpPr>
        <p:spPr>
          <a:xfrm>
            <a:off x="9806757" y="4214039"/>
            <a:ext cx="0" cy="56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F7C615-AC5A-41D0-9A0A-3DEAC2657EC6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9168804" y="4508526"/>
            <a:ext cx="1945758" cy="8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36EFAC-C27D-4FB0-A350-B8AB86BFD958}"/>
              </a:ext>
            </a:extLst>
          </p:cNvPr>
          <p:cNvSpPr txBox="1"/>
          <p:nvPr/>
        </p:nvSpPr>
        <p:spPr>
          <a:xfrm>
            <a:off x="7324063" y="4289871"/>
            <a:ext cx="15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FD15D-B180-43A1-B8B2-627C9FFADA31}"/>
              </a:ext>
            </a:extLst>
          </p:cNvPr>
          <p:cNvSpPr txBox="1"/>
          <p:nvPr/>
        </p:nvSpPr>
        <p:spPr>
          <a:xfrm flipH="1">
            <a:off x="9094379" y="4214040"/>
            <a:ext cx="71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input</a:t>
            </a:r>
            <a:endParaRPr lang="zh-CN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97F97-F8E2-4960-A2CA-FC7282556C5D}"/>
              </a:ext>
            </a:extLst>
          </p:cNvPr>
          <p:cNvSpPr txBox="1"/>
          <p:nvPr/>
        </p:nvSpPr>
        <p:spPr>
          <a:xfrm flipH="1">
            <a:off x="9108556" y="4463635"/>
            <a:ext cx="69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4DC43-1D10-4345-A9CA-B5D964B9E48E}"/>
              </a:ext>
            </a:extLst>
          </p:cNvPr>
          <p:cNvSpPr txBox="1"/>
          <p:nvPr/>
        </p:nvSpPr>
        <p:spPr>
          <a:xfrm flipH="1">
            <a:off x="9716161" y="4214039"/>
            <a:ext cx="16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(None, 20, 64)</a:t>
            </a:r>
            <a:endParaRPr lang="zh-CN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3F870-D461-44B6-B8A7-983AD344BEC8}"/>
              </a:ext>
            </a:extLst>
          </p:cNvPr>
          <p:cNvSpPr txBox="1"/>
          <p:nvPr/>
        </p:nvSpPr>
        <p:spPr>
          <a:xfrm flipH="1">
            <a:off x="9721706" y="4486571"/>
            <a:ext cx="16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(None, 64)</a:t>
            </a:r>
            <a:endParaRPr lang="zh-CN" alt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D97885-88E4-4145-A098-17C36946DEBE}"/>
              </a:ext>
            </a:extLst>
          </p:cNvPr>
          <p:cNvSpPr/>
          <p:nvPr/>
        </p:nvSpPr>
        <p:spPr>
          <a:xfrm>
            <a:off x="7223046" y="5461966"/>
            <a:ext cx="3891516" cy="60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5737CA-5DE9-4152-BFE6-472DBCC6C5C3}"/>
              </a:ext>
            </a:extLst>
          </p:cNvPr>
          <p:cNvCxnSpPr>
            <a:cxnSpLocks/>
            <a:stCxn id="41" idx="0"/>
            <a:endCxn id="41" idx="2"/>
          </p:cNvCxnSpPr>
          <p:nvPr/>
        </p:nvCxnSpPr>
        <p:spPr>
          <a:xfrm>
            <a:off x="9168804" y="5461966"/>
            <a:ext cx="0" cy="60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5793F3-E13C-467C-A45A-4B3D0BB1E9A5}"/>
              </a:ext>
            </a:extLst>
          </p:cNvPr>
          <p:cNvCxnSpPr>
            <a:cxnSpLocks/>
          </p:cNvCxnSpPr>
          <p:nvPr/>
        </p:nvCxnSpPr>
        <p:spPr>
          <a:xfrm>
            <a:off x="9806757" y="5461965"/>
            <a:ext cx="0" cy="56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866B38-F693-4D41-9453-65317A095213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9168804" y="5756452"/>
            <a:ext cx="1945758" cy="8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7979EEE-DFA5-4E80-8B62-B9DE8DD05397}"/>
              </a:ext>
            </a:extLst>
          </p:cNvPr>
          <p:cNvSpPr txBox="1"/>
          <p:nvPr/>
        </p:nvSpPr>
        <p:spPr>
          <a:xfrm>
            <a:off x="7324063" y="5537797"/>
            <a:ext cx="15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 layer</a:t>
            </a:r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253667-19FD-4077-818F-ECA17EA64501}"/>
              </a:ext>
            </a:extLst>
          </p:cNvPr>
          <p:cNvSpPr txBox="1"/>
          <p:nvPr/>
        </p:nvSpPr>
        <p:spPr>
          <a:xfrm flipH="1">
            <a:off x="9094379" y="5461966"/>
            <a:ext cx="71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input</a:t>
            </a:r>
            <a:endParaRPr lang="zh-CN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F33766-D980-4DFB-A60F-8406403A9CC1}"/>
              </a:ext>
            </a:extLst>
          </p:cNvPr>
          <p:cNvSpPr txBox="1"/>
          <p:nvPr/>
        </p:nvSpPr>
        <p:spPr>
          <a:xfrm flipH="1">
            <a:off x="9108556" y="5711561"/>
            <a:ext cx="69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E2963F-FE91-4F8D-AC36-3FA703D7E5A5}"/>
              </a:ext>
            </a:extLst>
          </p:cNvPr>
          <p:cNvSpPr txBox="1"/>
          <p:nvPr/>
        </p:nvSpPr>
        <p:spPr>
          <a:xfrm flipH="1">
            <a:off x="9716161" y="5461965"/>
            <a:ext cx="16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(None, 64)</a:t>
            </a:r>
            <a:endParaRPr lang="zh-CN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E2C7B7-F1CD-4587-B8DC-40118F576E90}"/>
              </a:ext>
            </a:extLst>
          </p:cNvPr>
          <p:cNvSpPr txBox="1"/>
          <p:nvPr/>
        </p:nvSpPr>
        <p:spPr>
          <a:xfrm flipH="1">
            <a:off x="9721706" y="5734497"/>
            <a:ext cx="16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(None, 6)</a:t>
            </a:r>
            <a:endParaRPr lang="zh-CN" altLang="en-US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DB9F9B-7148-4819-B948-1EA9B1BA43B9}"/>
              </a:ext>
            </a:extLst>
          </p:cNvPr>
          <p:cNvCxnSpPr>
            <a:cxnSpLocks/>
          </p:cNvCxnSpPr>
          <p:nvPr/>
        </p:nvCxnSpPr>
        <p:spPr>
          <a:xfrm flipH="1">
            <a:off x="9165265" y="3579913"/>
            <a:ext cx="3539" cy="524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70A090-A98C-4A4C-B3D7-C184779EE41E}"/>
              </a:ext>
            </a:extLst>
          </p:cNvPr>
          <p:cNvCxnSpPr>
            <a:cxnSpLocks/>
          </p:cNvCxnSpPr>
          <p:nvPr/>
        </p:nvCxnSpPr>
        <p:spPr>
          <a:xfrm flipH="1">
            <a:off x="9168809" y="4878902"/>
            <a:ext cx="3539" cy="524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FCC507-C51C-414F-9DB9-E0055437512E}"/>
              </a:ext>
            </a:extLst>
          </p:cNvPr>
          <p:cNvSpPr txBox="1"/>
          <p:nvPr/>
        </p:nvSpPr>
        <p:spPr>
          <a:xfrm>
            <a:off x="821055" y="1690688"/>
            <a:ext cx="82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LSTM</a:t>
            </a:r>
            <a:r>
              <a:rPr lang="zh-CN" altLang="en-US" dirty="0"/>
              <a:t>网络结构的最后一层改为多分类输出，将问题转化为多分类问题。</a:t>
            </a:r>
          </a:p>
        </p:txBody>
      </p:sp>
    </p:spTree>
    <p:extLst>
      <p:ext uri="{BB962C8B-B14F-4D97-AF65-F5344CB8AC3E}">
        <p14:creationId xmlns:p14="http://schemas.microsoft.com/office/powerpoint/2010/main" val="109080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1738</a:t>
            </a:r>
          </a:p>
          <a:p>
            <a:pPr lvl="1"/>
            <a:r>
              <a:rPr lang="en-US" altLang="zh-CN" dirty="0"/>
              <a:t>50137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193</a:t>
            </a:r>
          </a:p>
          <a:p>
            <a:pPr lvl="1"/>
            <a:r>
              <a:rPr lang="en-US" altLang="zh-CN" dirty="0"/>
              <a:t>5603</a:t>
            </a:r>
            <a:r>
              <a:rPr lang="zh-CN" altLang="en-US" dirty="0"/>
              <a:t>条序列长度为</a:t>
            </a:r>
            <a:r>
              <a:rPr lang="en-US" altLang="zh-CN" dirty="0"/>
              <a:t>10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78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2599267" y="1593480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损失函数曲线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0CBD7-F909-4B5C-A1BA-5044785870ED}"/>
              </a:ext>
            </a:extLst>
          </p:cNvPr>
          <p:cNvSpPr txBox="1"/>
          <p:nvPr/>
        </p:nvSpPr>
        <p:spPr>
          <a:xfrm flipH="1">
            <a:off x="7240046" y="1623530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测试集上的预测准确率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398D2-B4A5-492E-AAAD-F46989B3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97" y="2119714"/>
            <a:ext cx="4295491" cy="293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31B86-64AB-43EA-BBC0-D0F87179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92" y="1992861"/>
            <a:ext cx="3408374" cy="63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AF84BE-A0CC-40E9-A34D-7EEDBEAED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52" y="3844412"/>
            <a:ext cx="4189878" cy="1496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9942D0-6696-4353-84C9-FAACFFDCFDE2}"/>
              </a:ext>
            </a:extLst>
          </p:cNvPr>
          <p:cNvSpPr txBox="1"/>
          <p:nvPr/>
        </p:nvSpPr>
        <p:spPr>
          <a:xfrm flipH="1">
            <a:off x="7240045" y="3123046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测试集上的预测结果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DD438-9336-4C71-85E2-9362F768C69D}"/>
              </a:ext>
            </a:extLst>
          </p:cNvPr>
          <p:cNvSpPr txBox="1"/>
          <p:nvPr/>
        </p:nvSpPr>
        <p:spPr>
          <a:xfrm>
            <a:off x="6279585" y="3780614"/>
            <a:ext cx="50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R1</a:t>
            </a:r>
          </a:p>
          <a:p>
            <a:r>
              <a:rPr lang="en-US" altLang="zh-CN" sz="1600" dirty="0"/>
              <a:t>R2</a:t>
            </a:r>
          </a:p>
          <a:p>
            <a:r>
              <a:rPr lang="en-US" altLang="zh-CN" sz="1600" dirty="0"/>
              <a:t>R3</a:t>
            </a:r>
          </a:p>
          <a:p>
            <a:r>
              <a:rPr lang="en-US" altLang="zh-CN" sz="1600" dirty="0"/>
              <a:t>R4</a:t>
            </a:r>
          </a:p>
          <a:p>
            <a:r>
              <a:rPr lang="en-US" altLang="zh-CN" sz="1600" dirty="0"/>
              <a:t>R5</a:t>
            </a:r>
          </a:p>
          <a:p>
            <a:r>
              <a:rPr lang="en-US" altLang="zh-CN" sz="1600" dirty="0"/>
              <a:t>R6</a:t>
            </a:r>
            <a:endParaRPr lang="zh-CN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CB448-46FA-4E05-8AA6-536E1FECC016}"/>
              </a:ext>
            </a:extLst>
          </p:cNvPr>
          <p:cNvSpPr txBox="1"/>
          <p:nvPr/>
        </p:nvSpPr>
        <p:spPr>
          <a:xfrm>
            <a:off x="7474596" y="3492378"/>
            <a:ext cx="31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R1      R2     R3        R4    R5      R6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9494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1738</a:t>
            </a:r>
          </a:p>
          <a:p>
            <a:pPr lvl="1"/>
            <a:r>
              <a:rPr lang="en-US" altLang="zh-CN" dirty="0"/>
              <a:t>49419</a:t>
            </a:r>
            <a:r>
              <a:rPr lang="zh-CN" altLang="en-US" dirty="0"/>
              <a:t>条序列长度为</a:t>
            </a:r>
            <a:r>
              <a:rPr lang="en-US" altLang="zh-CN" dirty="0"/>
              <a:t>15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15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193</a:t>
            </a:r>
          </a:p>
          <a:p>
            <a:pPr lvl="1"/>
            <a:r>
              <a:rPr lang="en-US" altLang="zh-CN" dirty="0"/>
              <a:t>5569</a:t>
            </a:r>
            <a:r>
              <a:rPr lang="zh-CN" altLang="en-US" dirty="0"/>
              <a:t>条序列长度为</a:t>
            </a:r>
            <a:r>
              <a:rPr lang="en-US" altLang="zh-CN" dirty="0"/>
              <a:t>15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119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                  </a:t>
            </a:r>
            <a:r>
              <a:rPr lang="zh-CN" altLang="en-US" sz="2000" dirty="0"/>
              <a:t>训练集、验证集上</a:t>
            </a:r>
            <a:r>
              <a:rPr lang="en-US" altLang="zh-CN" sz="2000" dirty="0"/>
              <a:t>loss</a:t>
            </a:r>
            <a:r>
              <a:rPr lang="zh-CN" altLang="en-US" sz="2000" dirty="0"/>
              <a:t>  </a:t>
            </a:r>
            <a:r>
              <a:rPr lang="en-US" altLang="zh-CN" sz="2000" dirty="0"/>
              <a:t>accuracy </a:t>
            </a:r>
            <a:r>
              <a:rPr lang="zh-CN" altLang="en-US" sz="2000" dirty="0"/>
              <a:t>渐变过程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1465129" y="3947057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准确率曲线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95ADE-FEAB-4115-B7C5-C8341807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67" y="1730891"/>
            <a:ext cx="3078652" cy="2167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408B0A-CFEF-413C-B2BF-715EDDFF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5" y="4388557"/>
            <a:ext cx="3304657" cy="2394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66493A-9E3C-4E05-AD1B-78FD0B1F5009}"/>
              </a:ext>
            </a:extLst>
          </p:cNvPr>
          <p:cNvSpPr txBox="1"/>
          <p:nvPr/>
        </p:nvSpPr>
        <p:spPr>
          <a:xfrm flipH="1">
            <a:off x="1465130" y="1448168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损失函数曲线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7A115B-D599-40DF-8395-FC7922074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7" y="1177109"/>
            <a:ext cx="7262501" cy="2934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77FA0D-022E-4065-9C52-A932F6591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56" y="4213598"/>
            <a:ext cx="7471144" cy="25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37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9689-2E7D-4051-970A-4981798A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49677-2FAD-4BC9-BEDC-745E9E2EC080}"/>
              </a:ext>
            </a:extLst>
          </p:cNvPr>
          <p:cNvSpPr txBox="1"/>
          <p:nvPr/>
        </p:nvSpPr>
        <p:spPr>
          <a:xfrm flipH="1">
            <a:off x="2753095" y="1910611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测试集上的预测准确率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77E38-73BE-4EBE-A37A-C71C2F294604}"/>
              </a:ext>
            </a:extLst>
          </p:cNvPr>
          <p:cNvSpPr txBox="1"/>
          <p:nvPr/>
        </p:nvSpPr>
        <p:spPr>
          <a:xfrm flipH="1">
            <a:off x="2753094" y="3410127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测试集上的预测结果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3E054-8317-4E66-B228-E7BD1695968E}"/>
              </a:ext>
            </a:extLst>
          </p:cNvPr>
          <p:cNvSpPr txBox="1"/>
          <p:nvPr/>
        </p:nvSpPr>
        <p:spPr>
          <a:xfrm>
            <a:off x="1792634" y="4067695"/>
            <a:ext cx="50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R1</a:t>
            </a:r>
          </a:p>
          <a:p>
            <a:r>
              <a:rPr lang="en-US" altLang="zh-CN" sz="1600" dirty="0"/>
              <a:t>R2</a:t>
            </a:r>
          </a:p>
          <a:p>
            <a:r>
              <a:rPr lang="en-US" altLang="zh-CN" sz="1600" dirty="0"/>
              <a:t>R3</a:t>
            </a:r>
          </a:p>
          <a:p>
            <a:r>
              <a:rPr lang="en-US" altLang="zh-CN" sz="1600" dirty="0"/>
              <a:t>R4</a:t>
            </a:r>
          </a:p>
          <a:p>
            <a:r>
              <a:rPr lang="en-US" altLang="zh-CN" sz="1600" dirty="0"/>
              <a:t>R5</a:t>
            </a:r>
          </a:p>
          <a:p>
            <a:r>
              <a:rPr lang="en-US" altLang="zh-CN" sz="1600" dirty="0"/>
              <a:t>R6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E4526-0BEE-48E3-8092-FE5AAB69AF61}"/>
              </a:ext>
            </a:extLst>
          </p:cNvPr>
          <p:cNvSpPr txBox="1"/>
          <p:nvPr/>
        </p:nvSpPr>
        <p:spPr>
          <a:xfrm>
            <a:off x="2987645" y="3779459"/>
            <a:ext cx="31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R1      R2     R3        R4    R5      R6</a:t>
            </a:r>
            <a:endParaRPr lang="zh-CN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A0399-B31F-47E6-90AF-E4909DB9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8" y="2296954"/>
            <a:ext cx="3597381" cy="685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6D1B4-5551-450E-92CC-0BD2CCC21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81" y="4133506"/>
            <a:ext cx="3977304" cy="14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5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9C0C-5274-494B-9F22-4C161ED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实验十二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3B51-943A-42A1-9E3E-FB4B075F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训练集样本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20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1738</a:t>
            </a:r>
          </a:p>
          <a:p>
            <a:pPr lvl="1"/>
            <a:r>
              <a:rPr lang="en-US" altLang="zh-CN" dirty="0"/>
              <a:t>48686</a:t>
            </a:r>
            <a:r>
              <a:rPr lang="zh-CN" altLang="en-US" dirty="0"/>
              <a:t>条序列长度为</a:t>
            </a:r>
            <a:r>
              <a:rPr lang="en-US" altLang="zh-CN" dirty="0"/>
              <a:t>20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测试集样本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RUL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1[1-5]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6[6-10]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11[11-15]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16[16-20]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21[21-25]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26[26-30]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Time window: 20</a:t>
            </a:r>
            <a:r>
              <a:rPr lang="zh-CN" altLang="en-US" dirty="0">
                <a:solidFill>
                  <a:srgbClr val="FF0000"/>
                </a:solidFill>
              </a:rPr>
              <a:t>天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特征选择：</a:t>
            </a:r>
            <a:r>
              <a:rPr lang="en-US" altLang="zh-CN" dirty="0" err="1"/>
              <a:t>ibm</a:t>
            </a:r>
            <a:r>
              <a:rPr lang="en-US" altLang="zh-CN" dirty="0"/>
              <a:t> 15</a:t>
            </a:r>
            <a:r>
              <a:rPr lang="zh-CN" altLang="en-US" dirty="0"/>
              <a:t>个原始特征</a:t>
            </a:r>
            <a:endParaRPr lang="en-US" altLang="zh-CN" dirty="0"/>
          </a:p>
          <a:p>
            <a:pPr lvl="1"/>
            <a:r>
              <a:rPr lang="zh-CN" altLang="en-US" dirty="0"/>
              <a:t>坏盘 </a:t>
            </a:r>
            <a:r>
              <a:rPr lang="en-US" altLang="zh-CN" dirty="0"/>
              <a:t>193</a:t>
            </a:r>
          </a:p>
          <a:p>
            <a:pPr lvl="1"/>
            <a:r>
              <a:rPr lang="en-US" altLang="zh-CN" dirty="0"/>
              <a:t>5506</a:t>
            </a:r>
            <a:r>
              <a:rPr lang="zh-CN" altLang="en-US" dirty="0"/>
              <a:t>条序列长度为</a:t>
            </a:r>
            <a:r>
              <a:rPr lang="en-US" altLang="zh-CN" dirty="0"/>
              <a:t>20</a:t>
            </a:r>
            <a:r>
              <a:rPr lang="zh-CN" altLang="en-US" dirty="0"/>
              <a:t>的样本</a:t>
            </a:r>
            <a:endParaRPr lang="en-US" altLang="zh-CN" dirty="0"/>
          </a:p>
          <a:p>
            <a:pPr lvl="1"/>
            <a:r>
              <a:rPr lang="zh-CN" altLang="en-US" dirty="0"/>
              <a:t>样本标签：</a:t>
            </a:r>
            <a:r>
              <a:rPr lang="en-US" altLang="zh-CN" dirty="0"/>
              <a:t> 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1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67735A-10EC-9346-A9AF-E342F58724BF}"/>
              </a:ext>
            </a:extLst>
          </p:cNvPr>
          <p:cNvSpPr txBox="1"/>
          <p:nvPr/>
        </p:nvSpPr>
        <p:spPr>
          <a:xfrm>
            <a:off x="722140" y="652385"/>
            <a:ext cx="596241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984215" hangingPunct="0"/>
            <a:r>
              <a:rPr lang="en-US" altLang="zh-CN" sz="2400" dirty="0" err="1"/>
              <a:t>BackBlaze</a:t>
            </a:r>
            <a:r>
              <a:rPr lang="en-US" altLang="zh-CN" sz="2400" dirty="0"/>
              <a:t> </a:t>
            </a:r>
            <a:r>
              <a:rPr lang="zh-CN" altLang="en-US" sz="2400" dirty="0"/>
              <a:t>推荐的</a:t>
            </a:r>
            <a:r>
              <a:rPr lang="en-US" altLang="zh-CN" sz="2400" dirty="0"/>
              <a:t>5</a:t>
            </a:r>
            <a:r>
              <a:rPr lang="zh-CN" altLang="en-US" sz="2400" dirty="0"/>
              <a:t>个特征</a:t>
            </a:r>
            <a:endParaRPr lang="zh-CN" altLang="en-US" sz="24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C2F96-CD22-0149-BE0B-E7B102B85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54" y="1734542"/>
            <a:ext cx="5548278" cy="27903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4E1191-9A61-6045-808B-AC7E8CA20BDB}"/>
              </a:ext>
            </a:extLst>
          </p:cNvPr>
          <p:cNvSpPr/>
          <p:nvPr/>
        </p:nvSpPr>
        <p:spPr>
          <a:xfrm>
            <a:off x="2222154" y="4994010"/>
            <a:ext cx="8003916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66" dirty="0"/>
              <a:t>https://www.backblaze.com/blog/what-smart-stats-indicate-hard-drive-failures/</a:t>
            </a:r>
          </a:p>
        </p:txBody>
      </p:sp>
    </p:spTree>
    <p:extLst>
      <p:ext uri="{BB962C8B-B14F-4D97-AF65-F5344CB8AC3E}">
        <p14:creationId xmlns:p14="http://schemas.microsoft.com/office/powerpoint/2010/main" val="142129908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CF96-6DFF-4D22-95BA-06AD976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zh-CN" altLang="en-US" dirty="0"/>
              <a:t>训练过程                  </a:t>
            </a:r>
            <a:r>
              <a:rPr lang="zh-CN" altLang="en-US" sz="2000" dirty="0"/>
              <a:t>训练集、验证集上</a:t>
            </a:r>
            <a:r>
              <a:rPr lang="en-US" altLang="zh-CN" sz="2000" dirty="0"/>
              <a:t>loss</a:t>
            </a:r>
            <a:r>
              <a:rPr lang="zh-CN" altLang="en-US" sz="2000" dirty="0"/>
              <a:t>  </a:t>
            </a:r>
            <a:r>
              <a:rPr lang="en-US" altLang="zh-CN" sz="2000" dirty="0"/>
              <a:t>accuracy </a:t>
            </a:r>
            <a:r>
              <a:rPr lang="zh-CN" altLang="en-US" sz="2000" dirty="0"/>
              <a:t>渐变过程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4B473-6248-47AB-BC55-F681DE172C47}"/>
              </a:ext>
            </a:extLst>
          </p:cNvPr>
          <p:cNvSpPr txBox="1"/>
          <p:nvPr/>
        </p:nvSpPr>
        <p:spPr>
          <a:xfrm flipH="1">
            <a:off x="1465129" y="3947057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准确率曲线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6493A-9E3C-4E05-AD1B-78FD0B1F5009}"/>
              </a:ext>
            </a:extLst>
          </p:cNvPr>
          <p:cNvSpPr txBox="1"/>
          <p:nvPr/>
        </p:nvSpPr>
        <p:spPr>
          <a:xfrm flipH="1">
            <a:off x="1465130" y="1448168"/>
            <a:ext cx="2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损失函数曲线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78886-2D95-44F6-8EA9-5E81B573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208"/>
            <a:ext cx="3043899" cy="2177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35CC63-C171-4C2C-99F2-C68AB761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3" y="4316389"/>
            <a:ext cx="3270432" cy="229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C65CB-191B-42D1-A742-072B90F00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07" y="1365586"/>
            <a:ext cx="7245596" cy="2293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0DF393-DA95-4675-997C-E6BC90B91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28" y="4008335"/>
            <a:ext cx="7296154" cy="24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9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FDA8-5411-4467-A92D-D12315A3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44B869-188B-494E-892F-B421ACE3C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2" y="3874395"/>
            <a:ext cx="4573411" cy="158746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C97E8-C805-49C4-B03B-E5999078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02" y="2457754"/>
            <a:ext cx="3287121" cy="625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F4A2C-1280-4EA5-853D-6C3BD036E8ED}"/>
              </a:ext>
            </a:extLst>
          </p:cNvPr>
          <p:cNvSpPr txBox="1"/>
          <p:nvPr/>
        </p:nvSpPr>
        <p:spPr>
          <a:xfrm flipH="1">
            <a:off x="1990017" y="2062111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测试集上的预测准确率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9A918-6B06-4C77-9F93-61637FF7E2D1}"/>
              </a:ext>
            </a:extLst>
          </p:cNvPr>
          <p:cNvSpPr txBox="1"/>
          <p:nvPr/>
        </p:nvSpPr>
        <p:spPr>
          <a:xfrm flipH="1">
            <a:off x="2104508" y="3505063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测试集上的预测结果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6FA433-9615-4D0C-BC33-6D0161E0D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730" y="2723445"/>
            <a:ext cx="3270410" cy="497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A73A10-E5C5-42BB-B8E0-BB90C3163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39" y="3978186"/>
            <a:ext cx="5019192" cy="15874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77E2A6-8654-4F0E-9882-D6DE152D9279}"/>
              </a:ext>
            </a:extLst>
          </p:cNvPr>
          <p:cNvSpPr txBox="1"/>
          <p:nvPr/>
        </p:nvSpPr>
        <p:spPr>
          <a:xfrm flipH="1">
            <a:off x="7865766" y="2197331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训练集上的预测准确率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EAD16-18DA-40F2-99E9-91714F1AD039}"/>
              </a:ext>
            </a:extLst>
          </p:cNvPr>
          <p:cNvSpPr txBox="1"/>
          <p:nvPr/>
        </p:nvSpPr>
        <p:spPr>
          <a:xfrm flipH="1">
            <a:off x="7980257" y="3640283"/>
            <a:ext cx="27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训练集上的预测结果</a:t>
            </a:r>
          </a:p>
        </p:txBody>
      </p:sp>
    </p:spTree>
    <p:extLst>
      <p:ext uri="{BB962C8B-B14F-4D97-AF65-F5344CB8AC3E}">
        <p14:creationId xmlns:p14="http://schemas.microsoft.com/office/powerpoint/2010/main" val="2329252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02D-B46F-4170-92E6-8513A9E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98AD-7311-48C2-8CDD-4F844AD0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、数据质量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LSTM</a:t>
            </a:r>
            <a:r>
              <a:rPr lang="zh-CN" altLang="en-US" dirty="0"/>
              <a:t>不适合建模此问题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、以上全部工作默认的前提，磁盘的恶化过程数据有规律可循。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神经网络不学习的原因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https://blog.csdn.net/hustqb/article/details/78648556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E512F-42E3-4A8C-8A1D-7D5C9BF7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54002"/>
            <a:ext cx="104965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F80B5-9944-1448-9915-C1EE56E020EE}"/>
              </a:ext>
            </a:extLst>
          </p:cNvPr>
          <p:cNvSpPr txBox="1"/>
          <p:nvPr/>
        </p:nvSpPr>
        <p:spPr>
          <a:xfrm>
            <a:off x="948842" y="400647"/>
            <a:ext cx="80170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altLang="zh-CN" sz="2400" dirty="0" err="1"/>
              <a:t>Ibm</a:t>
            </a:r>
            <a:r>
              <a:rPr lang="zh-CN" altLang="en-US" sz="2400" dirty="0"/>
              <a:t>论文推荐</a:t>
            </a:r>
            <a:r>
              <a:rPr lang="en-US" altLang="zh-CN" sz="2400" dirty="0"/>
              <a:t>15</a:t>
            </a:r>
            <a:r>
              <a:rPr lang="zh-CN" altLang="en-US" sz="2400" dirty="0"/>
              <a:t>的个特征</a:t>
            </a:r>
            <a:endParaRPr lang="en-US" altLang="zh-CN" sz="2400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3280D2FE-A5F9-1A4B-A7CD-9D6059308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09" y="1786077"/>
            <a:ext cx="3992403" cy="37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636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D58625-DF32-7949-8811-DCEE369A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05" y="2165551"/>
            <a:ext cx="3277195" cy="43130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4CAA12-4353-C743-BF2E-A631BEE1661A}"/>
              </a:ext>
            </a:extLst>
          </p:cNvPr>
          <p:cNvSpPr txBox="1"/>
          <p:nvPr/>
        </p:nvSpPr>
        <p:spPr>
          <a:xfrm>
            <a:off x="2275005" y="1106230"/>
            <a:ext cx="9596485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984215" hangingPunct="0"/>
            <a:r>
              <a:rPr lang="zh-CN" altLang="en-US" sz="2000" dirty="0"/>
              <a:t>总共</a:t>
            </a:r>
            <a:r>
              <a:rPr lang="en-US" altLang="zh-CN" sz="2000" dirty="0"/>
              <a:t>45</a:t>
            </a:r>
            <a:r>
              <a:rPr lang="zh-CN" altLang="en-US" sz="2000" dirty="0"/>
              <a:t>个</a:t>
            </a:r>
            <a:r>
              <a:rPr lang="en-US" altLang="zh-CN" sz="2000" dirty="0"/>
              <a:t>smart</a:t>
            </a:r>
            <a:r>
              <a:rPr lang="zh-CN" altLang="en-US" sz="2000" dirty="0"/>
              <a:t>属性，</a:t>
            </a:r>
            <a:r>
              <a:rPr lang="en-US" altLang="zh-CN" sz="2000" dirty="0"/>
              <a:t>21</a:t>
            </a:r>
            <a:r>
              <a:rPr lang="zh-CN" altLang="en-US" sz="2000" dirty="0"/>
              <a:t>个非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24</a:t>
            </a:r>
            <a:r>
              <a:rPr lang="zh-CN" altLang="en-US" sz="2000" dirty="0"/>
              <a:t>个</a:t>
            </a:r>
            <a:r>
              <a:rPr lang="en-US" altLang="zh-CN" sz="2000" dirty="0"/>
              <a:t>0</a:t>
            </a:r>
          </a:p>
          <a:p>
            <a:pPr defTabSz="984215" hangingPunct="0"/>
            <a:endParaRPr lang="en-US" altLang="zh-CN" sz="2000" dirty="0"/>
          </a:p>
          <a:p>
            <a:r>
              <a:rPr kumimoji="1" lang="zh-CN" altLang="en-US" sz="2000" dirty="0"/>
              <a:t>选出：</a:t>
            </a:r>
            <a:r>
              <a:rPr kumimoji="1" lang="en-US" altLang="zh-CN" sz="2000" dirty="0"/>
              <a:t>1,4,5,7,9,12,183,184,187,188,189,190,192,193,194,197,198,199,240,241,242</a:t>
            </a:r>
            <a:endParaRPr kumimoji="1" lang="zh-CN" altLang="en-US" sz="2000" dirty="0"/>
          </a:p>
          <a:p>
            <a:pPr defTabSz="984215" hangingPunct="0"/>
            <a:endParaRPr lang="zh-CN" altLang="en-US" sz="20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D3CACD-98B3-1449-B376-D8FE7F6BF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643" y="2165551"/>
            <a:ext cx="3116461" cy="4313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9CCF3-62AE-49DB-9C9C-11685A4943FB}"/>
              </a:ext>
            </a:extLst>
          </p:cNvPr>
          <p:cNvSpPr txBox="1"/>
          <p:nvPr/>
        </p:nvSpPr>
        <p:spPr>
          <a:xfrm>
            <a:off x="320510" y="301658"/>
            <a:ext cx="4534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随机森林选取的特征重要性排序</a:t>
            </a:r>
            <a:endParaRPr lang="en-US" altLang="zh-CN" sz="2400" dirty="0">
              <a:solidFill>
                <a:srgbClr val="000000"/>
              </a:solidFill>
              <a:sym typeface="Calibri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33772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510F2-90DF-450D-9A77-30075FC135E3}"/>
              </a:ext>
            </a:extLst>
          </p:cNvPr>
          <p:cNvSpPr txBox="1"/>
          <p:nvPr/>
        </p:nvSpPr>
        <p:spPr>
          <a:xfrm>
            <a:off x="782425" y="575035"/>
            <a:ext cx="350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统计属性变化趋势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BD80C-DCBF-4779-A787-4BB598B2D453}"/>
              </a:ext>
            </a:extLst>
          </p:cNvPr>
          <p:cNvSpPr/>
          <p:nvPr/>
        </p:nvSpPr>
        <p:spPr>
          <a:xfrm>
            <a:off x="1885361" y="1861496"/>
            <a:ext cx="6589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选出的</a:t>
            </a:r>
            <a:r>
              <a:rPr lang="en-US" altLang="zh-CN" sz="2000" dirty="0"/>
              <a:t>17</a:t>
            </a:r>
            <a:r>
              <a:rPr lang="zh-CN" altLang="en-US" sz="2000" dirty="0"/>
              <a:t>个特征：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7</a:t>
            </a:r>
            <a:r>
              <a:rPr lang="zh-CN" altLang="en-US" sz="2000" dirty="0"/>
              <a:t>、</a:t>
            </a:r>
            <a:r>
              <a:rPr lang="en-US" altLang="zh-CN" sz="2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/>
              <a:t>12</a:t>
            </a:r>
            <a:r>
              <a:rPr lang="zh-CN" altLang="en-US" sz="2000" dirty="0"/>
              <a:t>、</a:t>
            </a:r>
            <a:r>
              <a:rPr lang="en-US" altLang="zh-CN" sz="2000" dirty="0"/>
              <a:t>187</a:t>
            </a:r>
            <a:r>
              <a:rPr lang="zh-CN" altLang="en-US" sz="2000" dirty="0"/>
              <a:t>、</a:t>
            </a:r>
            <a:r>
              <a:rPr lang="en-US" altLang="zh-CN" sz="2000" dirty="0"/>
              <a:t>189</a:t>
            </a:r>
            <a:r>
              <a:rPr lang="zh-CN" altLang="en-US" sz="2000" dirty="0"/>
              <a:t>、</a:t>
            </a:r>
            <a:r>
              <a:rPr lang="en-US" altLang="zh-CN" sz="2000" dirty="0"/>
              <a:t>190</a:t>
            </a:r>
            <a:r>
              <a:rPr lang="zh-CN" altLang="en-US" sz="2000" dirty="0"/>
              <a:t>、</a:t>
            </a:r>
            <a:r>
              <a:rPr lang="en-US" altLang="zh-CN" sz="2000" dirty="0"/>
              <a:t>192</a:t>
            </a:r>
            <a:r>
              <a:rPr lang="zh-CN" altLang="en-US" sz="2000" dirty="0"/>
              <a:t>、</a:t>
            </a:r>
            <a:r>
              <a:rPr lang="en-US" altLang="zh-CN" sz="2000" dirty="0"/>
              <a:t>193</a:t>
            </a:r>
            <a:r>
              <a:rPr lang="zh-CN" altLang="en-US" sz="2000" dirty="0"/>
              <a:t>、</a:t>
            </a:r>
            <a:r>
              <a:rPr lang="en-US" altLang="zh-CN" sz="2000" dirty="0"/>
              <a:t>194</a:t>
            </a:r>
            <a:r>
              <a:rPr lang="zh-CN" altLang="en-US" sz="2000" dirty="0"/>
              <a:t>、</a:t>
            </a:r>
            <a:r>
              <a:rPr lang="en-US" altLang="zh-CN" sz="2000" dirty="0"/>
              <a:t>197</a:t>
            </a:r>
            <a:r>
              <a:rPr lang="zh-CN" altLang="en-US" sz="2000" dirty="0"/>
              <a:t>、</a:t>
            </a:r>
            <a:r>
              <a:rPr lang="en-US" altLang="zh-CN" sz="2000" dirty="0"/>
              <a:t>198</a:t>
            </a:r>
            <a:r>
              <a:rPr lang="zh-CN" altLang="en-US" sz="2000" dirty="0"/>
              <a:t>、</a:t>
            </a:r>
            <a:r>
              <a:rPr lang="en-US" altLang="zh-CN" sz="2000" dirty="0"/>
              <a:t>240</a:t>
            </a:r>
            <a:r>
              <a:rPr lang="zh-CN" altLang="en-US" sz="2000" dirty="0"/>
              <a:t>、</a:t>
            </a:r>
            <a:r>
              <a:rPr lang="en-US" altLang="zh-CN" sz="2000" dirty="0"/>
              <a:t>241</a:t>
            </a:r>
            <a:r>
              <a:rPr lang="zh-CN" altLang="en-US" sz="2000" dirty="0"/>
              <a:t>、</a:t>
            </a:r>
            <a:r>
              <a:rPr lang="en-US" altLang="zh-CN" sz="2000" dirty="0"/>
              <a:t>242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全部包含在随机森林选出的</a:t>
            </a:r>
            <a:r>
              <a:rPr lang="en-US" altLang="zh-CN" sz="2000" dirty="0"/>
              <a:t>21</a:t>
            </a:r>
            <a:r>
              <a:rPr lang="zh-CN" altLang="en-US" sz="2000" dirty="0"/>
              <a:t>个特征中。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566930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CDBBA1-4BB3-8549-B2FD-AB633AC71DAC}"/>
              </a:ext>
            </a:extLst>
          </p:cNvPr>
          <p:cNvSpPr txBox="1"/>
          <p:nvPr/>
        </p:nvSpPr>
        <p:spPr>
          <a:xfrm>
            <a:off x="1799545" y="2609922"/>
            <a:ext cx="8342284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1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latin typeface="+mj-ea"/>
              </a:rPr>
              <a:t>4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</a:rPr>
              <a:t>5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7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latin typeface="+mj-ea"/>
              </a:rPr>
              <a:t>9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latin typeface="+mj-ea"/>
              </a:rPr>
              <a:t>12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latin typeface="+mj-ea"/>
              </a:rPr>
              <a:t>183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184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</a:rPr>
              <a:t>187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</a:rPr>
              <a:t> 188 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189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190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latin typeface="+mj-ea"/>
              </a:rPr>
              <a:t>192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193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194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</a:rPr>
              <a:t>197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</a:rPr>
              <a:t>198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latin typeface="+mj-ea"/>
              </a:rPr>
              <a:t>199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240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241</a:t>
            </a:r>
            <a:r>
              <a:rPr lang="zh-CN" altLang="en-US" sz="2000" dirty="0">
                <a:latin typeface="+mj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242</a:t>
            </a:r>
          </a:p>
          <a:p>
            <a:endParaRPr lang="en-US" altLang="zh-CN" sz="2000" dirty="0">
              <a:solidFill>
                <a:srgbClr val="FF0000"/>
              </a:solidFill>
              <a:latin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</a:rPr>
              <a:t>标红：</a:t>
            </a:r>
            <a:r>
              <a:rPr lang="en-US" altLang="zh-CN" sz="2000" dirty="0" err="1">
                <a:latin typeface="+mj-ea"/>
              </a:rPr>
              <a:t>ibm</a:t>
            </a:r>
            <a:r>
              <a:rPr lang="zh-CN" altLang="en-US" sz="2000" dirty="0">
                <a:latin typeface="+mj-ea"/>
              </a:rPr>
              <a:t>也选出的特征，全部包含在随机森林选出的特征中。</a:t>
            </a:r>
            <a:endParaRPr lang="en-US" altLang="zh-CN" sz="2000" dirty="0">
              <a:latin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</a:rPr>
              <a:t>标黄：</a:t>
            </a:r>
            <a:r>
              <a:rPr lang="en-US" altLang="zh-CN" sz="2000" dirty="0">
                <a:latin typeface="+mj-ea"/>
              </a:rPr>
              <a:t>back blaze</a:t>
            </a:r>
            <a:r>
              <a:rPr lang="zh-CN" altLang="en-US" sz="2000" dirty="0">
                <a:latin typeface="+mj-ea"/>
              </a:rPr>
              <a:t>也选出，全部包含在随机森林选出的特征中。</a:t>
            </a:r>
            <a:endParaRPr lang="en-US" altLang="zh-CN" sz="2000" dirty="0">
              <a:latin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</a:rPr>
              <a:t>基于属性变化趋势选出的</a:t>
            </a:r>
            <a:r>
              <a:rPr lang="en-US" altLang="zh-CN" sz="2000" dirty="0">
                <a:latin typeface="+mj-ea"/>
              </a:rPr>
              <a:t>17</a:t>
            </a:r>
            <a:r>
              <a:rPr lang="zh-CN" altLang="en-US" sz="2000" dirty="0">
                <a:latin typeface="+mj-ea"/>
              </a:rPr>
              <a:t>个特征全部包含在随机森林选出的特征中。</a:t>
            </a:r>
          </a:p>
          <a:p>
            <a:pPr defTabSz="984215" hangingPunct="0"/>
            <a:endParaRPr lang="zh-CN" altLang="en-US" sz="2000" dirty="0">
              <a:solidFill>
                <a:srgbClr val="000000"/>
              </a:solidFill>
              <a:latin typeface="+mj-ea"/>
              <a:cs typeface="+mj-cs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B64203-3BA3-FF48-929E-3AF0C288080A}"/>
              </a:ext>
            </a:extLst>
          </p:cNvPr>
          <p:cNvSpPr txBox="1"/>
          <p:nvPr/>
        </p:nvSpPr>
        <p:spPr>
          <a:xfrm>
            <a:off x="1799545" y="1349824"/>
            <a:ext cx="8579526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kumimoji="1" lang="zh-CN" altLang="en-US" sz="2000" dirty="0">
                <a:latin typeface="+mj-ea"/>
              </a:rPr>
              <a:t>选取这</a:t>
            </a:r>
            <a:r>
              <a:rPr kumimoji="1" lang="en-US" altLang="zh-CN" sz="2000" dirty="0">
                <a:latin typeface="+mj-ea"/>
              </a:rPr>
              <a:t>21</a:t>
            </a:r>
            <a:r>
              <a:rPr kumimoji="1" lang="zh-CN" altLang="en-US" sz="2000" dirty="0">
                <a:latin typeface="+mj-ea"/>
              </a:rPr>
              <a:t>个特征：</a:t>
            </a:r>
            <a:r>
              <a:rPr kumimoji="1" lang="en-US" altLang="zh-CN" sz="2000" dirty="0">
                <a:latin typeface="+mj-ea"/>
              </a:rPr>
              <a:t>1,4,5,7,9,12,183,184,187,188,189,190,192,193,194,197,198,199,240,241,242</a:t>
            </a:r>
            <a:endParaRPr kumimoji="1" lang="zh-CN" altLang="en-US" sz="2000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F041B-2AD9-4D78-99E9-5F1E773666CB}"/>
              </a:ext>
            </a:extLst>
          </p:cNvPr>
          <p:cNvSpPr txBox="1"/>
          <p:nvPr/>
        </p:nvSpPr>
        <p:spPr>
          <a:xfrm>
            <a:off x="641023" y="263951"/>
            <a:ext cx="603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j-ea"/>
              </a:rPr>
              <a:t>综合分析：确定随即森林选出的</a:t>
            </a:r>
            <a:r>
              <a:rPr kumimoji="1" lang="en-US" altLang="zh-CN" sz="2400" dirty="0">
                <a:latin typeface="+mj-ea"/>
              </a:rPr>
              <a:t>21</a:t>
            </a:r>
            <a:r>
              <a:rPr kumimoji="1" lang="zh-CN" altLang="en-US" sz="2400" dirty="0">
                <a:latin typeface="+mj-ea"/>
              </a:rPr>
              <a:t>个特征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86248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4075</Words>
  <Application>Microsoft Office PowerPoint</Application>
  <PresentationFormat>Widescreen</PresentationFormat>
  <Paragraphs>444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DengXian</vt:lpstr>
      <vt:lpstr>等线 Light</vt:lpstr>
      <vt:lpstr>Arial</vt:lpstr>
      <vt:lpstr>Calibri</vt:lpstr>
      <vt:lpstr>Wingdings</vt:lpstr>
      <vt:lpstr>Office Theme</vt:lpstr>
      <vt:lpstr>数据预处理</vt:lpstr>
      <vt:lpstr>目录</vt:lpstr>
      <vt:lpstr>数据集 </vt:lpstr>
      <vt:lpstr>数据预处理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二分类最终选用特征</vt:lpstr>
      <vt:lpstr>PowerPoint Presentation</vt:lpstr>
      <vt:lpstr>基于LSTM的二分类最终选用特征</vt:lpstr>
      <vt:lpstr>基于LSTM预测故障时间选用特征</vt:lpstr>
      <vt:lpstr>故障时间预测</vt:lpstr>
      <vt:lpstr>目录结构</vt:lpstr>
      <vt:lpstr>目录结构</vt:lpstr>
      <vt:lpstr>划分数据集</vt:lpstr>
      <vt:lpstr>实验一</vt:lpstr>
      <vt:lpstr>训练过程</vt:lpstr>
      <vt:lpstr>在训练集上的拟合情况</vt:lpstr>
      <vt:lpstr>实验二</vt:lpstr>
      <vt:lpstr>训练过程</vt:lpstr>
      <vt:lpstr>分析</vt:lpstr>
      <vt:lpstr>实验三</vt:lpstr>
      <vt:lpstr>训练过程</vt:lpstr>
      <vt:lpstr>实验四</vt:lpstr>
      <vt:lpstr>训练过程</vt:lpstr>
      <vt:lpstr>分析</vt:lpstr>
      <vt:lpstr>实验五</vt:lpstr>
      <vt:lpstr>训练过程</vt:lpstr>
      <vt:lpstr>实验六：扩大预测范围为40天</vt:lpstr>
      <vt:lpstr>训练过程</vt:lpstr>
      <vt:lpstr>总结</vt:lpstr>
      <vt:lpstr>改进</vt:lpstr>
      <vt:lpstr>实验七</vt:lpstr>
      <vt:lpstr>训练过程</vt:lpstr>
      <vt:lpstr>实验八</vt:lpstr>
      <vt:lpstr>训练过程</vt:lpstr>
      <vt:lpstr>实验九</vt:lpstr>
      <vt:lpstr>训练过程</vt:lpstr>
      <vt:lpstr>总结</vt:lpstr>
      <vt:lpstr>改进：将第二部分的回归改为多分类问题</vt:lpstr>
      <vt:lpstr>改进</vt:lpstr>
      <vt:lpstr>实验十</vt:lpstr>
      <vt:lpstr>训练过程</vt:lpstr>
      <vt:lpstr>实验十一</vt:lpstr>
      <vt:lpstr>训练过程                  训练集、验证集上loss  accuracy 渐变过程</vt:lpstr>
      <vt:lpstr>实验结果</vt:lpstr>
      <vt:lpstr>实验十二</vt:lpstr>
      <vt:lpstr>训练过程                  训练集、验证集上loss  accuracy 渐变过程</vt:lpstr>
      <vt:lpstr>实验结果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魏 曙光</dc:creator>
  <cp:lastModifiedBy>魏 曙光</cp:lastModifiedBy>
  <cp:revision>251</cp:revision>
  <dcterms:created xsi:type="dcterms:W3CDTF">2019-07-14T13:17:43Z</dcterms:created>
  <dcterms:modified xsi:type="dcterms:W3CDTF">2019-07-17T07:48:20Z</dcterms:modified>
</cp:coreProperties>
</file>