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42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B69B-7FEC-E596-8168-0D062368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B1D51-1B20-3E5D-2628-29B8B79E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5E75-F02E-77FB-EA4F-81347F21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193B-8503-363A-3CFF-948720DC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631D-E502-C2BF-5999-CE10F259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1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E1DC2C4-1885-48CC-A849-D13167E092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8DBA6A3-DCA0-4814-8F63-302EA9042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B1F-6352-C485-49B3-31CB730A2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Optical Character Recognition (OCR)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C33E-3181-71AD-A407-CB0F260CF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OpenCV and Tesseract</a:t>
            </a:r>
          </a:p>
        </p:txBody>
      </p:sp>
    </p:spTree>
    <p:extLst>
      <p:ext uri="{BB962C8B-B14F-4D97-AF65-F5344CB8AC3E}">
        <p14:creationId xmlns:p14="http://schemas.microsoft.com/office/powerpoint/2010/main" val="337539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970-B4BA-C108-1888-0A5CAAD2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8116-1B7D-AC45-D09D-1E5D58E0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OCR accuracy through preprocessing techniques.</a:t>
            </a:r>
          </a:p>
          <a:p>
            <a:r>
              <a:rPr lang="en-US" dirty="0"/>
              <a:t>User-friendly interface for text extraction from images.</a:t>
            </a:r>
          </a:p>
          <a:p>
            <a:r>
              <a:rPr lang="en-US" dirty="0"/>
              <a:t>Potential for real-time OCR with further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336363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EA57-F0A8-56C9-8895-FCD3D99B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87C07-5918-E915-7BD9-07341518A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OCR Implementation.</a:t>
            </a:r>
          </a:p>
          <a:p>
            <a:r>
              <a:rPr lang="en-US" dirty="0"/>
              <a:t>Enhanced Handwriting Recognition.</a:t>
            </a:r>
          </a:p>
          <a:p>
            <a:r>
              <a:rPr lang="en-US" dirty="0"/>
              <a:t>Multilingual Support &amp; Translation Integration.</a:t>
            </a:r>
          </a:p>
          <a:p>
            <a:r>
              <a:rPr lang="en-US" dirty="0"/>
              <a:t>Cloud-based OCR for improved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75199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C536-954C-3CCD-0B74-C4E8F877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EA2CC-6741-DACE-64D3-4B1936320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demonstrates the feasibility of using OpenCV and Tesseract OCR for text extraction from images.</a:t>
            </a:r>
          </a:p>
          <a:p>
            <a:r>
              <a:rPr lang="en-US"/>
              <a:t>With further improvements, it can be expanded to support real-time applications and broader language recognition.</a:t>
            </a:r>
          </a:p>
        </p:txBody>
      </p:sp>
    </p:spTree>
    <p:extLst>
      <p:ext uri="{BB962C8B-B14F-4D97-AF65-F5344CB8AC3E}">
        <p14:creationId xmlns:p14="http://schemas.microsoft.com/office/powerpoint/2010/main" val="34265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6E32-FBE7-0479-433A-87F23158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6A4FF-0930-5F2D-7668-49D17134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today’s digital era, vast amounts of information still exist in printed or handwritten form, making it difficult to process, search, and store efficiently.</a:t>
            </a:r>
          </a:p>
          <a:p>
            <a:r>
              <a:rPr lang="en-US"/>
              <a:t>Manual transcription of text from images, scanned documents, or receipts is time-consuming and error-prone.</a:t>
            </a:r>
          </a:p>
          <a:p>
            <a:r>
              <a:rPr lang="en-US"/>
              <a:t>This project aims to develop an Optical Character Recognition (OCR) system using OpenCV and Tesseract to automate the extraction of text from images while enhancing readability through preprocessing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2396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ABC4-0F93-D6FB-1D89-15052C2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9FB7-9D38-DDFB-EC2A-4B6D9809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Issues in Noisy Images – OCR performance may degrade if the input image has noise, low contrast, or distortions.</a:t>
            </a:r>
          </a:p>
          <a:p>
            <a:r>
              <a:rPr lang="en-US" dirty="0"/>
              <a:t>Handwritten Text Recognition – The current implementation is optimized for printed text and struggles with handwritten content.</a:t>
            </a:r>
          </a:p>
          <a:p>
            <a:r>
              <a:rPr lang="en-US" dirty="0"/>
              <a:t>Multilingual Challenges – While Tesseract supports multiple languages, additional configuration is required for proper language detection.</a:t>
            </a:r>
          </a:p>
          <a:p>
            <a:r>
              <a:rPr lang="en-US" dirty="0"/>
              <a:t>Complex Layout Handling – The system may not correctly extract text from images with tables, columns, or decorative fonts.</a:t>
            </a:r>
          </a:p>
          <a:p>
            <a:r>
              <a:rPr lang="en-US" dirty="0"/>
              <a:t>Processing Speed – Large images or multiple pages require additional processing time, especially on low-end hardware.</a:t>
            </a:r>
          </a:p>
        </p:txBody>
      </p:sp>
    </p:spTree>
    <p:extLst>
      <p:ext uri="{BB962C8B-B14F-4D97-AF65-F5344CB8AC3E}">
        <p14:creationId xmlns:p14="http://schemas.microsoft.com/office/powerpoint/2010/main" val="76964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C18-84B6-A8AA-95FE-707ED1D9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Novelty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E7D8-8416-63E6-E475-E1C9A84DF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Image Preprocessing – Unlike traditional OCR implementations, this system integrates OpenCV-based image filtering (grayscale + thresholding) to improve text clarity before recognition.</a:t>
            </a:r>
          </a:p>
          <a:p>
            <a:r>
              <a:rPr lang="en-US" dirty="0"/>
              <a:t>Interactive File Selection – The user can choose an image dynamically through a GUI file dialog, making the system easy to use.</a:t>
            </a:r>
          </a:p>
          <a:p>
            <a:r>
              <a:rPr lang="en-US" dirty="0"/>
              <a:t>Scalable &amp; Adaptable – The project can be extended to multilingual OCR, real-time text detection, or integration with translation APIs for broader applications.</a:t>
            </a:r>
          </a:p>
          <a:p>
            <a:r>
              <a:rPr lang="en-US" dirty="0"/>
              <a:t>Flexible File Support – The system supports multiple image formats (.</a:t>
            </a:r>
            <a:r>
              <a:rPr lang="en-US" dirty="0" err="1"/>
              <a:t>png</a:t>
            </a:r>
            <a:r>
              <a:rPr lang="en-US" dirty="0"/>
              <a:t>, .jpg, .jpeg, .bmp, .tiff), ensuring compatibility with various document types.</a:t>
            </a:r>
          </a:p>
        </p:txBody>
      </p:sp>
    </p:spTree>
    <p:extLst>
      <p:ext uri="{BB962C8B-B14F-4D97-AF65-F5344CB8AC3E}">
        <p14:creationId xmlns:p14="http://schemas.microsoft.com/office/powerpoint/2010/main" val="158013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3DCE-6CB3-1A0B-B126-AC9C7B0FC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Literature Survey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6C80-A534-E4D9-647E-DB1FF325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DE99A3-469C-0B66-3D87-887975713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90251"/>
              </p:ext>
            </p:extLst>
          </p:nvPr>
        </p:nvGraphicFramePr>
        <p:xfrm>
          <a:off x="489857" y="664078"/>
          <a:ext cx="11375570" cy="619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8">
                  <a:extLst>
                    <a:ext uri="{9D8B030D-6E8A-4147-A177-3AD203B41FA5}">
                      <a16:colId xmlns:a16="http://schemas.microsoft.com/office/drawing/2014/main" val="3076645922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165711328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6612766"/>
                    </a:ext>
                  </a:extLst>
                </a:gridCol>
                <a:gridCol w="3984171">
                  <a:extLst>
                    <a:ext uri="{9D8B030D-6E8A-4147-A177-3AD203B41FA5}">
                      <a16:colId xmlns:a16="http://schemas.microsoft.com/office/drawing/2014/main" val="1684402405"/>
                    </a:ext>
                  </a:extLst>
                </a:gridCol>
                <a:gridCol w="2090056">
                  <a:extLst>
                    <a:ext uri="{9D8B030D-6E8A-4147-A177-3AD203B41FA5}">
                      <a16:colId xmlns:a16="http://schemas.microsoft.com/office/drawing/2014/main" val="2073320024"/>
                    </a:ext>
                  </a:extLst>
                </a:gridCol>
              </a:tblGrid>
              <a:tr h="402722">
                <a:tc>
                  <a:txBody>
                    <a:bodyPr/>
                    <a:lstStyle/>
                    <a:p>
                      <a:r>
                        <a:rPr lang="en-US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64992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Kusuma, S Jyothi, G Shruthi, S Sheela, C Naveen Kumar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Optical Character Recognition using YOLOv4, Tesseract, and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PaddleOCR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Text Extraction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Combining YOLOv4 for text detection with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PaddleOCR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improves accuracy over Tesseract alone. Hybrid methods achieve higher recognition rates for complex text.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 of YOLOv4 and </a:t>
                      </a:r>
                      <a:r>
                        <a:rPr lang="en-US" sz="1400" dirty="0" err="1"/>
                        <a:t>PaddleOCR</a:t>
                      </a:r>
                      <a:r>
                        <a:rPr lang="en-US" sz="1400" dirty="0"/>
                        <a:t> increases system complexity.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6184"/>
                  </a:ext>
                </a:extLst>
              </a:tr>
              <a:tr h="1204182"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Noppol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Anakpluek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Watcharakorn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Pasanta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Latthawan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Chantharasukha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Pattanawong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Chokratansombat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Tesseract OCR Performance on Thai Document Datasets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training of Tesseract on Thai fonts, along with lexicon-based correction, improves accuracy by 30–40% over default models.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 training requires large labeled datasets specific to the Thai language.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3500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Padmaja, Swetha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Pesaru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Desidi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Narsimha Reddy, D Anitha Kumari, Shiva Prasad Maram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Vehicle Number Plate Text Recognition and Data Analysis Using Tesseract OCR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 techniques (contrast enhancement, edge detection) significantly improve OCR accuracy. Deep learning-based plate detection (YOLO) further enhances results.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 may degrade in low-light or occluded vehicle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84493"/>
                  </a:ext>
                </a:extLst>
              </a:tr>
              <a:tr h="1016865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Kulvinder Singh, Aman Sharma, Akshay Kumar Shahi, Pratyush Prateek,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Sabahul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Munzarin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Image Preprocessing Pipeline for Accurate Text Extraction Using OCR and Pattern Matching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preprocessing (binarization, denoising, skew correction) boosts Tesseract OCR accuracy to 92–95%. Regex and spell-checking further refine text extraction.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Preprocessing steps need to be tuned per dataset, reducing scalability.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04049"/>
                  </a:ext>
                </a:extLst>
              </a:tr>
              <a:tr h="829548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Nishant Kathpalia, Gabriel Nixon Raj, Madhavan Venkatesh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Smart Healthcare Companion with Tesseract OCR and KNN Integration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Tesseract OCR with KNN classification enables automatic categorization of medical documents and intelligent health recommendations based on extracted text.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 classification performance is sensitive to irrelevant or redundant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6018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1218DC1-247C-86BE-2BA3-BF8FD0C7A246}"/>
              </a:ext>
            </a:extLst>
          </p:cNvPr>
          <p:cNvSpPr txBox="1">
            <a:spLocks/>
          </p:cNvSpPr>
          <p:nvPr/>
        </p:nvSpPr>
        <p:spPr>
          <a:xfrm>
            <a:off x="982706" y="122899"/>
            <a:ext cx="8955950" cy="758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58204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49B2-BC03-201C-DE88-69140097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Literature Survey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E0E5B-1578-6D0A-03F8-E6C51B33C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2D2C89-6D6D-7086-26A3-24E97132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12459"/>
              </p:ext>
            </p:extLst>
          </p:nvPr>
        </p:nvGraphicFramePr>
        <p:xfrm>
          <a:off x="526143" y="42856"/>
          <a:ext cx="11535230" cy="677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86">
                  <a:extLst>
                    <a:ext uri="{9D8B030D-6E8A-4147-A177-3AD203B41FA5}">
                      <a16:colId xmlns:a16="http://schemas.microsoft.com/office/drawing/2014/main" val="701481146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237323676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233094182"/>
                    </a:ext>
                  </a:extLst>
                </a:gridCol>
                <a:gridCol w="4235270">
                  <a:extLst>
                    <a:ext uri="{9D8B030D-6E8A-4147-A177-3AD203B41FA5}">
                      <a16:colId xmlns:a16="http://schemas.microsoft.com/office/drawing/2014/main" val="2299966533"/>
                    </a:ext>
                  </a:extLst>
                </a:gridCol>
                <a:gridCol w="2307046">
                  <a:extLst>
                    <a:ext uri="{9D8B030D-6E8A-4147-A177-3AD203B41FA5}">
                      <a16:colId xmlns:a16="http://schemas.microsoft.com/office/drawing/2014/main" val="962588385"/>
                    </a:ext>
                  </a:extLst>
                </a:gridCol>
              </a:tblGrid>
              <a:tr h="726646">
                <a:tc>
                  <a:txBody>
                    <a:bodyPr/>
                    <a:lstStyle/>
                    <a:p>
                      <a:r>
                        <a:rPr lang="en-US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07953"/>
                  </a:ext>
                </a:extLst>
              </a:tr>
              <a:tr h="1088224">
                <a:tc>
                  <a:txBody>
                    <a:bodyPr/>
                    <a:lstStyle/>
                    <a:p>
                      <a:r>
                        <a:rPr lang="en-US" sz="1400" b="0" dirty="0"/>
                        <a:t>Samarth M N, Sampriti </a:t>
                      </a:r>
                      <a:r>
                        <a:rPr lang="en-US" sz="1400" b="0" dirty="0" err="1"/>
                        <a:t>Gopisetti</a:t>
                      </a:r>
                      <a:r>
                        <a:rPr lang="en-US" sz="1400" b="0" dirty="0"/>
                        <a:t>, Chaitra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Advanced ANPR System with Checkpoint-based Detection and Blockchain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Proposes an automated number plate recognition (ANPR) system that eliminates traditional booths and replaces them with strategically placed checkpoint cameras.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integration increases system complexity and latency.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01289"/>
                  </a:ext>
                </a:extLst>
              </a:tr>
              <a:tr h="1088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Nasrin Bayat, Benito Ramos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Automated Image and Text Classification for Power System Studies Using OCR and Transformer-Based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Addresses inefficiencies in power system studies caused by time-consuming data collection and model development.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Transformer-based models require high computational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00111"/>
                  </a:ext>
                </a:extLst>
              </a:tr>
              <a:tr h="1088224">
                <a:tc>
                  <a:txBody>
                    <a:bodyPr/>
                    <a:lstStyle/>
                    <a:p>
                      <a:r>
                        <a:rPr lang="en-US" sz="1400" b="0" dirty="0"/>
                        <a:t>Priya N, Pretty Diana Cyril, Geetha </a:t>
                      </a:r>
                      <a:r>
                        <a:rPr lang="en-US" sz="1400" b="0" dirty="0" err="1"/>
                        <a:t>Geetha</a:t>
                      </a:r>
                      <a:r>
                        <a:rPr lang="en-US" sz="1400" b="0" dirty="0"/>
                        <a:t>, Preethi </a:t>
                      </a:r>
                      <a:r>
                        <a:rPr lang="en-US" sz="1400" b="0" dirty="0" err="1"/>
                        <a:t>Preethi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Percepti</a:t>
                      </a:r>
                      <a:r>
                        <a:rPr lang="en-US" sz="1400" b="0" dirty="0"/>
                        <a:t>-Alarm: A Smart White Cane with Real-Time Object Recognition for the Visually Impaired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Percepti</a:t>
                      </a:r>
                      <a:r>
                        <a:rPr lang="en-US" sz="1400" b="0" dirty="0"/>
                        <a:t>-Alarm is a smart white cane that integrates a high-tech camera for real-time environmental scanning and object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 recognition accuracy can drop in low-light or crowded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14374"/>
                  </a:ext>
                </a:extLst>
              </a:tr>
              <a:tr h="1339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Othmane </a:t>
                      </a:r>
                      <a:r>
                        <a:rPr lang="en-US" sz="1400" b="0" dirty="0" err="1"/>
                        <a:t>Sebban</a:t>
                      </a:r>
                      <a:r>
                        <a:rPr lang="en-US" sz="1400" b="0" dirty="0"/>
                        <a:t>, Ahmed </a:t>
                      </a:r>
                      <a:r>
                        <a:rPr lang="en-US" sz="1400" b="0" dirty="0" err="1"/>
                        <a:t>Azough</a:t>
                      </a:r>
                      <a:r>
                        <a:rPr lang="en-US" sz="1400" b="0" dirty="0"/>
                        <a:t>, Mohamed Lamrini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Comparative Analysis of Assistive Technologies for the Visually Impaired: Image Recognition, OCR, and Text-to-Audio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Analyzes and compares state-of-the-art assistive technologies for visually impaired individuals, improving access to reading and listening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 across multiple assistive technologies may face compatibility challenges.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66676"/>
                  </a:ext>
                </a:extLst>
              </a:tr>
              <a:tr h="1263708">
                <a:tc>
                  <a:txBody>
                    <a:bodyPr/>
                    <a:lstStyle/>
                    <a:p>
                      <a:r>
                        <a:rPr lang="en-US" sz="1400" b="0" dirty="0"/>
                        <a:t>Kusuma T, Jyothi S, Shruthi G, Sheela S, Naveen Kumar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Enhanced Table Extraction from Images Using Tesseract OCR and YOLO4 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Introduces an advanced table extraction method by integrating Tesseract OCR for character recognition and YOLO4 for object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 structures with complex formatting or nested tables may not be parsed accurately.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3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E21F-4E4A-2B03-6A82-B7BA346A9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Literature Survey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F5B18-7B69-D27C-3A22-FC0B0C9D4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0BDFA0-6D5F-68C4-D49C-71F20CD5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32202"/>
              </p:ext>
            </p:extLst>
          </p:nvPr>
        </p:nvGraphicFramePr>
        <p:xfrm>
          <a:off x="526143" y="76200"/>
          <a:ext cx="11459030" cy="675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14">
                  <a:extLst>
                    <a:ext uri="{9D8B030D-6E8A-4147-A177-3AD203B41FA5}">
                      <a16:colId xmlns:a16="http://schemas.microsoft.com/office/drawing/2014/main" val="10238324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31125720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2825909784"/>
                    </a:ext>
                  </a:extLst>
                </a:gridCol>
                <a:gridCol w="4201886">
                  <a:extLst>
                    <a:ext uri="{9D8B030D-6E8A-4147-A177-3AD203B41FA5}">
                      <a16:colId xmlns:a16="http://schemas.microsoft.com/office/drawing/2014/main" val="3263843380"/>
                    </a:ext>
                  </a:extLst>
                </a:gridCol>
                <a:gridCol w="2296887">
                  <a:extLst>
                    <a:ext uri="{9D8B030D-6E8A-4147-A177-3AD203B41FA5}">
                      <a16:colId xmlns:a16="http://schemas.microsoft.com/office/drawing/2014/main" val="3920971188"/>
                    </a:ext>
                  </a:extLst>
                </a:gridCol>
              </a:tblGrid>
              <a:tr h="687415">
                <a:tc>
                  <a:txBody>
                    <a:bodyPr/>
                    <a:lstStyle/>
                    <a:p>
                      <a:r>
                        <a:rPr lang="en-US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95452"/>
                  </a:ext>
                </a:extLst>
              </a:tr>
              <a:tr h="112716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Madania</a:t>
                      </a:r>
                      <a:r>
                        <a:rPr lang="en-US" sz="1400" dirty="0">
                          <a:effectLst/>
                        </a:rPr>
                        <a:t> Mahira </a:t>
                      </a:r>
                      <a:r>
                        <a:rPr lang="en-US" sz="1400" dirty="0" err="1">
                          <a:effectLst/>
                        </a:rPr>
                        <a:t>Agritania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Mohammad </a:t>
                      </a:r>
                      <a:r>
                        <a:rPr lang="en-US" sz="1400" dirty="0" err="1">
                          <a:effectLst/>
                        </a:rPr>
                        <a:t>Mi’radj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>
                          <a:effectLst/>
                        </a:rPr>
                        <a:t>Isnaini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 of an Engineering Drawing Detection and Extraction System Using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Developed a deep neural network model to detect and recognize dimensions in engineering drawings for generating inspection sheets.​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learning models require large annotated datasets, which are scarce for engineering drawings.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65794"/>
                  </a:ext>
                </a:extLst>
              </a:tr>
              <a:tr h="1127164">
                <a:tc>
                  <a:txBody>
                    <a:bodyPr/>
                    <a:lstStyle/>
                    <a:p>
                      <a:r>
                        <a:rPr lang="en-US" sz="1400" dirty="0"/>
                        <a:t>Vijay </a:t>
                      </a:r>
                      <a:r>
                        <a:rPr lang="en-US" sz="1400" dirty="0" err="1"/>
                        <a:t>Rajmod</a:t>
                      </a:r>
                      <a:r>
                        <a:rPr lang="en-US" sz="1400" dirty="0"/>
                        <a:t>, Ganesh </a:t>
                      </a:r>
                      <a:r>
                        <a:rPr lang="en-US" sz="1400" dirty="0" err="1"/>
                        <a:t>Derkar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Prashik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Nagrale</a:t>
                      </a:r>
                      <a:r>
                        <a:rPr lang="en-US" sz="1400" dirty="0"/>
                        <a:t>, Nilesh </a:t>
                      </a:r>
                      <a:r>
                        <a:rPr lang="en-US" sz="1400" dirty="0" err="1"/>
                        <a:t>Awari</a:t>
                      </a:r>
                      <a:r>
                        <a:rPr lang="en-US" sz="1400" dirty="0"/>
                        <a:t>, Mrs. Pranali Lokhande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Extraction from Image Using 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Developed an OCR-based system using Tesseract to extract text from images, improving accuracy through text localization, segmentation, and binarization.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to languages supported by the OCR engine.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71725"/>
                  </a:ext>
                </a:extLst>
              </a:tr>
              <a:tr h="133479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Ilhami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Rizki</a:t>
                      </a:r>
                      <a:r>
                        <a:rPr lang="en-US" sz="1400" dirty="0"/>
                        <a:t>, A., </a:t>
                      </a:r>
                      <a:r>
                        <a:rPr lang="en-US" sz="1400" dirty="0" err="1"/>
                        <a:t>Regasari</a:t>
                      </a:r>
                      <a:r>
                        <a:rPr lang="en-US" sz="1400" dirty="0"/>
                        <a:t> Mardi Putri, R., &amp; </a:t>
                      </a:r>
                      <a:r>
                        <a:rPr lang="en-US" sz="1400" dirty="0" err="1"/>
                        <a:t>Hazbiy</a:t>
                      </a:r>
                      <a:r>
                        <a:rPr lang="en-US" sz="1400" dirty="0"/>
                        <a:t> Shaffan,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Door System Based on Face Recognition and Identity Card Using YOLOv8 and Optical Character Recognition (OCR)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Developed a text extraction system utilizing OCR and image preprocessing techniques to enhance accuracy in recognizing characters from images.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YOLOv8 requires powerful hardware for real-time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06177"/>
                  </a:ext>
                </a:extLst>
              </a:tr>
              <a:tr h="1127164">
                <a:tc>
                  <a:txBody>
                    <a:bodyPr/>
                    <a:lstStyle/>
                    <a:p>
                      <a:r>
                        <a:rPr lang="sv-SE" sz="1400" dirty="0"/>
                        <a:t>David Fleischhacker, Roman Kern, Wolfgang Göderle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Enhancing OCR in Historical Documents with Complex Layouts through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Developed machine learning techniques to improve OCR accuracy in historical documents with complex layouts, facilitating better digitization and preservation of archival materials.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accuracy depends heavily on dataset-specific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69504"/>
                  </a:ext>
                </a:extLst>
              </a:tr>
              <a:tr h="1225694">
                <a:tc>
                  <a:txBody>
                    <a:bodyPr/>
                    <a:lstStyle/>
                    <a:p>
                      <a:r>
                        <a:rPr lang="en-US" sz="1400" dirty="0"/>
                        <a:t>Nithyasri Narasimhan, Sagarika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Crossing Language Borders: A Pipeline for Indonesian Manhwa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Developed an automated pipeline combining computer vision and natural language processing techniques to translate Indonesian Manhwa into English, addressing challenges associated with low-resource languages.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Translation quality may degrade due to limited bilingual corpora for Indonesian Manhwa.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3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9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CE7B-D8F8-D450-EE79-987E2433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1D99-F7EA-6A49-F8EC-2428FD88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Image Acquisition</a:t>
            </a:r>
          </a:p>
          <a:p>
            <a:r>
              <a:rPr lang="en-US"/>
              <a:t>2. Preprocessing</a:t>
            </a:r>
          </a:p>
          <a:p>
            <a:r>
              <a:rPr lang="en-US"/>
              <a:t>3. Text Extraction</a:t>
            </a:r>
          </a:p>
          <a:p>
            <a:r>
              <a:rPr lang="en-US"/>
              <a:t>4.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418973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B08-4119-CACC-D9E4-EE8B045D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B27D-6F2F-68EB-2615-4C5380DCB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OpenCV</a:t>
            </a:r>
          </a:p>
          <a:p>
            <a:r>
              <a:rPr lang="en-US" dirty="0"/>
              <a:t>Tesseract OCR</a:t>
            </a:r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7941849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35</TotalTime>
  <Words>1305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Schoolbook</vt:lpstr>
      <vt:lpstr>Wingdings 2</vt:lpstr>
      <vt:lpstr>View</vt:lpstr>
      <vt:lpstr>Optical Character Recognition (OCR) System</vt:lpstr>
      <vt:lpstr>Problem Statement</vt:lpstr>
      <vt:lpstr>Limitations</vt:lpstr>
      <vt:lpstr>Novelty of the Project</vt:lpstr>
      <vt:lpstr>Literature Survey - 1</vt:lpstr>
      <vt:lpstr>Literature Survey - 2</vt:lpstr>
      <vt:lpstr>Literature Survey - 3</vt:lpstr>
      <vt:lpstr>Methodology</vt:lpstr>
      <vt:lpstr>Tools &amp; Technologies</vt:lpstr>
      <vt:lpstr>Expected Outcomes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AGARWAL  (RA2311031010104)</dc:creator>
  <cp:lastModifiedBy>NAMAN AGARWAL  (RA2311031010104)</cp:lastModifiedBy>
  <cp:revision>3</cp:revision>
  <dcterms:created xsi:type="dcterms:W3CDTF">2025-04-08T05:11:39Z</dcterms:created>
  <dcterms:modified xsi:type="dcterms:W3CDTF">2025-04-08T05:47:35Z</dcterms:modified>
</cp:coreProperties>
</file>