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259" r:id="rId6"/>
    <p:sldId id="299" r:id="rId7"/>
    <p:sldId id="294" r:id="rId8"/>
    <p:sldId id="275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Light" panose="020B0604020202020204" charset="0"/>
      <p:regular r:id="rId15"/>
    </p:embeddedFont>
    <p:embeddedFont>
      <p:font typeface="Oregano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5DCAD1"/>
    <a:srgbClr val="1C2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549" autoAdjust="0"/>
  </p:normalViewPr>
  <p:slideViewPr>
    <p:cSldViewPr>
      <p:cViewPr varScale="1">
        <p:scale>
          <a:sx n="42" d="100"/>
          <a:sy n="42" d="100"/>
        </p:scale>
        <p:origin x="9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9620-A5D5-4366-A52C-6FC366C8925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5893F-9781-41DC-A637-BB3ABACC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2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893F-9781-41DC-A637-BB3ABACC3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893F-9781-41DC-A637-BB3ABACC3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893F-9781-41DC-A637-BB3ABACC3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893F-9781-41DC-A637-BB3ABACC3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893F-9781-41DC-A637-BB3ABACC3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893F-9781-41DC-A637-BB3ABACC3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893F-9781-41DC-A637-BB3ABACC3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29000" y="2947650"/>
            <a:ext cx="14494450" cy="3567450"/>
            <a:chOff x="-1" y="133351"/>
            <a:chExt cx="19325933" cy="4756600"/>
          </a:xfrm>
        </p:grpSpPr>
        <p:sp>
          <p:nvSpPr>
            <p:cNvPr id="3" name="TextBox 3"/>
            <p:cNvSpPr txBox="1"/>
            <p:nvPr/>
          </p:nvSpPr>
          <p:spPr>
            <a:xfrm>
              <a:off x="-1" y="133351"/>
              <a:ext cx="19325933" cy="36933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ID" sz="6000" spc="719" dirty="0" err="1" smtClean="0">
                  <a:solidFill>
                    <a:srgbClr val="F3CD74"/>
                  </a:solidFill>
                  <a:latin typeface="Glacial Indifference Bold"/>
                </a:rPr>
                <a:t>Klasifikasi</a:t>
              </a:r>
              <a:r>
                <a:rPr lang="en-ID" sz="6000" spc="719" dirty="0" smtClean="0">
                  <a:solidFill>
                    <a:srgbClr val="F3CD74"/>
                  </a:solidFill>
                  <a:latin typeface="Glacial Indifference Bold"/>
                </a:rPr>
                <a:t> </a:t>
              </a:r>
              <a:r>
                <a:rPr lang="en-ID" sz="6000" spc="719" dirty="0" err="1" smtClean="0">
                  <a:solidFill>
                    <a:srgbClr val="F3CD74"/>
                  </a:solidFill>
                  <a:latin typeface="Glacial Indifference Bold"/>
                </a:rPr>
                <a:t>Teks</a:t>
              </a:r>
              <a:r>
                <a:rPr lang="en-ID" sz="6000" spc="719" dirty="0" smtClean="0">
                  <a:solidFill>
                    <a:srgbClr val="F3CD74"/>
                  </a:solidFill>
                  <a:latin typeface="Glacial Indifference Bold"/>
                </a:rPr>
                <a:t> </a:t>
              </a:r>
              <a:r>
                <a:rPr lang="en-ID" sz="6000" spc="719" dirty="0" err="1">
                  <a:solidFill>
                    <a:srgbClr val="F3CD74"/>
                  </a:solidFill>
                  <a:latin typeface="Glacial Indifference Bold"/>
                </a:rPr>
                <a:t>p</a:t>
              </a:r>
              <a:r>
                <a:rPr lang="en-ID" sz="6000" spc="719" dirty="0" err="1" smtClean="0">
                  <a:solidFill>
                    <a:srgbClr val="F3CD74"/>
                  </a:solidFill>
                  <a:latin typeface="Glacial Indifference Bold"/>
                </a:rPr>
                <a:t>ada</a:t>
              </a:r>
              <a:r>
                <a:rPr lang="en-ID" sz="6000" spc="719" dirty="0" smtClean="0">
                  <a:solidFill>
                    <a:srgbClr val="F3CD74"/>
                  </a:solidFill>
                  <a:latin typeface="Glacial Indifference Bold"/>
                </a:rPr>
                <a:t> </a:t>
              </a:r>
              <a:r>
                <a:rPr lang="en-ID" sz="6000" spc="719" dirty="0" err="1" smtClean="0">
                  <a:solidFill>
                    <a:srgbClr val="F3CD74"/>
                  </a:solidFill>
                  <a:latin typeface="Glacial Indifference Bold"/>
                </a:rPr>
                <a:t>Judul</a:t>
              </a:r>
              <a:r>
                <a:rPr lang="en-ID" sz="6000" spc="719" dirty="0" smtClean="0">
                  <a:solidFill>
                    <a:srgbClr val="F3CD74"/>
                  </a:solidFill>
                  <a:latin typeface="Glacial Indifference Bold"/>
                </a:rPr>
                <a:t> </a:t>
              </a:r>
              <a:r>
                <a:rPr lang="en-ID" sz="6000" spc="719" dirty="0" err="1" smtClean="0">
                  <a:solidFill>
                    <a:srgbClr val="F3CD74"/>
                  </a:solidFill>
                  <a:latin typeface="Glacial Indifference Bold"/>
                </a:rPr>
                <a:t>Berita</a:t>
              </a:r>
              <a:r>
                <a:rPr lang="en-ID" sz="6000" spc="719" dirty="0" smtClean="0">
                  <a:solidFill>
                    <a:srgbClr val="F3CD74"/>
                  </a:solidFill>
                  <a:latin typeface="Glacial Indifference Bold"/>
                </a:rPr>
                <a:t> </a:t>
              </a:r>
              <a:r>
                <a:rPr lang="en-ID" sz="6000" spc="719" dirty="0" err="1" smtClean="0">
                  <a:solidFill>
                    <a:srgbClr val="F3CD74"/>
                  </a:solidFill>
                  <a:latin typeface="Glacial Indifference Bold"/>
                </a:rPr>
                <a:t>Menggunakan</a:t>
              </a:r>
              <a:r>
                <a:rPr lang="en-ID" sz="6000" spc="719" dirty="0" smtClean="0">
                  <a:solidFill>
                    <a:srgbClr val="F3CD74"/>
                  </a:solidFill>
                  <a:latin typeface="Glacial Indifference Bold"/>
                </a:rPr>
                <a:t> </a:t>
              </a:r>
              <a:r>
                <a:rPr lang="en-ID" sz="6000" spc="719" dirty="0" smtClean="0">
                  <a:solidFill>
                    <a:srgbClr val="F3CD74"/>
                  </a:solidFill>
                  <a:latin typeface="Glacial Indifference Bold"/>
                </a:rPr>
                <a:t>Naïve Bayes Classifier</a:t>
              </a:r>
              <a:endParaRPr lang="en-US" sz="6000" spc="719" dirty="0">
                <a:solidFill>
                  <a:srgbClr val="F3CD74"/>
                </a:solidFill>
                <a:latin typeface="Glacial Indifference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091815"/>
              <a:ext cx="12675133" cy="798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5" name="TextBox 15"/>
          <p:cNvSpPr txBox="1"/>
          <p:nvPr/>
        </p:nvSpPr>
        <p:spPr>
          <a:xfrm>
            <a:off x="3429000" y="6635888"/>
            <a:ext cx="7407849" cy="1744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FFFFF"/>
                </a:solidFill>
                <a:latin typeface="Open Sans Light"/>
              </a:rPr>
              <a:t>12S16008  </a:t>
            </a:r>
            <a:r>
              <a:rPr lang="en-US" sz="2400" dirty="0" err="1" smtClean="0">
                <a:solidFill>
                  <a:srgbClr val="FFFFFF"/>
                </a:solidFill>
                <a:latin typeface="Open Sans Light"/>
              </a:rPr>
              <a:t>Alfendo</a:t>
            </a:r>
            <a:r>
              <a:rPr lang="en-US" sz="2400" dirty="0" smtClean="0">
                <a:solidFill>
                  <a:srgbClr val="FFFFFF"/>
                </a:solidFill>
                <a:latin typeface="Open Sans Light"/>
              </a:rPr>
              <a:t> S. P. </a:t>
            </a:r>
            <a:r>
              <a:rPr lang="en-US" sz="2400" dirty="0" err="1" smtClean="0">
                <a:solidFill>
                  <a:srgbClr val="FFFFFF"/>
                </a:solidFill>
                <a:latin typeface="Open Sans Light"/>
              </a:rPr>
              <a:t>Situmorang</a:t>
            </a:r>
            <a:endParaRPr lang="en-US" sz="2400" dirty="0" smtClean="0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FFFFF"/>
                </a:solidFill>
                <a:latin typeface="Open Sans Light"/>
              </a:rPr>
              <a:t>12S16030  Boas </a:t>
            </a:r>
            <a:r>
              <a:rPr lang="en-US" sz="2400" dirty="0" err="1" smtClean="0">
                <a:solidFill>
                  <a:srgbClr val="FFFFFF"/>
                </a:solidFill>
                <a:latin typeface="Open Sans Light"/>
              </a:rPr>
              <a:t>Demeson</a:t>
            </a:r>
            <a:r>
              <a:rPr lang="en-US" sz="24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Open Sans Light"/>
              </a:rPr>
              <a:t>Pangaribuan</a:t>
            </a:r>
            <a:endParaRPr lang="en-US" sz="2400" dirty="0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FFFFF"/>
                </a:solidFill>
                <a:latin typeface="Open Sans Light"/>
              </a:rPr>
              <a:t>12S160</a:t>
            </a:r>
            <a:r>
              <a:rPr lang="en-ID" sz="2400" dirty="0" smtClean="0">
                <a:solidFill>
                  <a:srgbClr val="FFFFFF"/>
                </a:solidFill>
                <a:latin typeface="Open Sans Light"/>
              </a:rPr>
              <a:t>50</a:t>
            </a:r>
            <a:r>
              <a:rPr lang="id-ID" sz="2400" dirty="0" smtClean="0">
                <a:solidFill>
                  <a:srgbClr val="FFFFFF"/>
                </a:solidFill>
                <a:latin typeface="Open Sans Light"/>
              </a:rPr>
              <a:t>  </a:t>
            </a:r>
            <a:r>
              <a:rPr lang="en-ID" sz="2400" dirty="0" smtClean="0">
                <a:solidFill>
                  <a:srgbClr val="FFFFFF"/>
                </a:solidFill>
                <a:latin typeface="Open Sans Light"/>
              </a:rPr>
              <a:t>Reinheart Christian Simanungkalit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FFFFF"/>
                </a:solidFill>
                <a:latin typeface="Open Sans Light"/>
              </a:rPr>
              <a:t>12S170</a:t>
            </a:r>
            <a:r>
              <a:rPr lang="en-ID" sz="2400" dirty="0" smtClean="0">
                <a:solidFill>
                  <a:srgbClr val="FFFFFF"/>
                </a:solidFill>
                <a:latin typeface="Open Sans Light"/>
              </a:rPr>
              <a:t>41  </a:t>
            </a:r>
            <a:r>
              <a:rPr lang="en-ID" sz="2400" dirty="0" err="1" smtClean="0">
                <a:solidFill>
                  <a:srgbClr val="FFFFFF"/>
                </a:solidFill>
                <a:latin typeface="Open Sans Light"/>
              </a:rPr>
              <a:t>Dewi</a:t>
            </a:r>
            <a:r>
              <a:rPr lang="en-ID" sz="24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ID" sz="2400" dirty="0" err="1" smtClean="0">
                <a:solidFill>
                  <a:srgbClr val="FFFFFF"/>
                </a:solidFill>
                <a:latin typeface="Open Sans Light"/>
              </a:rPr>
              <a:t>Purnama</a:t>
            </a:r>
            <a:r>
              <a:rPr lang="en-ID" sz="24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ID" sz="2400" dirty="0" err="1" smtClean="0">
                <a:solidFill>
                  <a:srgbClr val="FFFFFF"/>
                </a:solidFill>
                <a:latin typeface="Open Sans Light"/>
              </a:rPr>
              <a:t>Napitupulu</a:t>
            </a:r>
            <a:endParaRPr lang="en-US" sz="2400" dirty="0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86495" y="-882258"/>
            <a:ext cx="8326610" cy="7403315"/>
            <a:chOff x="0" y="0"/>
            <a:chExt cx="11102146" cy="98710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923621" y="7334462"/>
            <a:ext cx="4547940" cy="3930345"/>
            <a:chOff x="0" y="0"/>
            <a:chExt cx="6063920" cy="524046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2955528" y="4342369"/>
            <a:ext cx="121920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Pembaca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artikel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berita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kemungkinan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hanya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tertarik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pada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kategori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berita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tertentu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Jumlah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unggahan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artikel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berita</a:t>
            </a:r>
            <a:r>
              <a:rPr lang="en-US" sz="3200" b="1" dirty="0" smtClean="0">
                <a:solidFill>
                  <a:schemeClr val="bg1"/>
                </a:solidFill>
              </a:rPr>
              <a:t> yang </a:t>
            </a:r>
            <a:r>
              <a:rPr lang="en-US" sz="3200" b="1" dirty="0" err="1" smtClean="0">
                <a:solidFill>
                  <a:schemeClr val="bg1"/>
                </a:solidFill>
              </a:rPr>
              <a:t>besar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tenggat</a:t>
            </a:r>
            <a:r>
              <a:rPr lang="en-US" sz="3200" b="1" dirty="0" smtClean="0">
                <a:solidFill>
                  <a:schemeClr val="bg1"/>
                </a:solidFill>
              </a:rPr>
              <a:t> waktu </a:t>
            </a:r>
            <a:r>
              <a:rPr lang="en-US" sz="3200" b="1" dirty="0" err="1" smtClean="0">
                <a:solidFill>
                  <a:schemeClr val="bg1"/>
                </a:solidFill>
              </a:rPr>
              <a:t>mempersulit</a:t>
            </a:r>
            <a:r>
              <a:rPr lang="en-US" sz="3200" b="1" dirty="0" smtClean="0">
                <a:solidFill>
                  <a:schemeClr val="bg1"/>
                </a:solidFill>
              </a:rPr>
              <a:t> editor </a:t>
            </a:r>
            <a:r>
              <a:rPr lang="en-US" sz="3200" b="1" dirty="0" err="1" smtClean="0">
                <a:solidFill>
                  <a:schemeClr val="bg1"/>
                </a:solidFill>
              </a:rPr>
              <a:t>untuk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mengkategorikan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berita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dengan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baik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609600" y="708755"/>
            <a:ext cx="8915400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 spc="879" dirty="0" err="1" smtClean="0">
                <a:solidFill>
                  <a:srgbClr val="F3CD74"/>
                </a:solidFill>
                <a:latin typeface="Glacial Indifference Bold"/>
              </a:rPr>
              <a:t>Latar</a:t>
            </a:r>
            <a:r>
              <a:rPr lang="en-US" sz="8799" spc="879" dirty="0" smtClean="0">
                <a:solidFill>
                  <a:srgbClr val="F3CD74"/>
                </a:solidFill>
                <a:latin typeface="Glacial Indifference Bold"/>
              </a:rPr>
              <a:t> </a:t>
            </a:r>
            <a:r>
              <a:rPr lang="en-US" sz="8799" spc="879" dirty="0" err="1" smtClean="0">
                <a:solidFill>
                  <a:srgbClr val="F3CD74"/>
                </a:solidFill>
                <a:latin typeface="Glacial Indifference Bold"/>
              </a:rPr>
              <a:t>Belakang</a:t>
            </a:r>
            <a:endParaRPr lang="en-US" sz="8799" spc="879" dirty="0">
              <a:solidFill>
                <a:srgbClr val="F3CD74"/>
              </a:solidFill>
              <a:latin typeface="Glacial Indifference Bold"/>
            </a:endParaRPr>
          </a:p>
        </p:txBody>
      </p:sp>
    </p:spTree>
    <p:extLst>
      <p:ext uri="{BB962C8B-B14F-4D97-AF65-F5344CB8AC3E}">
        <p14:creationId xmlns:p14="http://schemas.microsoft.com/office/powerpoint/2010/main" val="25269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86495" y="-882258"/>
            <a:ext cx="8326610" cy="7403315"/>
            <a:chOff x="0" y="0"/>
            <a:chExt cx="11102146" cy="98710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923621" y="7334462"/>
            <a:ext cx="4547940" cy="3930345"/>
            <a:chOff x="0" y="0"/>
            <a:chExt cx="6063920" cy="524046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2864344" y="4411013"/>
            <a:ext cx="121920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Mengetahui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kinerja</a:t>
            </a:r>
            <a:r>
              <a:rPr lang="en-US" sz="3200" b="1" dirty="0" smtClean="0">
                <a:solidFill>
                  <a:schemeClr val="bg1"/>
                </a:solidFill>
              </a:rPr>
              <a:t> Naïve Bayes Classifier </a:t>
            </a:r>
            <a:r>
              <a:rPr lang="en-US" sz="3200" b="1" dirty="0" err="1" smtClean="0">
                <a:solidFill>
                  <a:schemeClr val="bg1"/>
                </a:solidFill>
              </a:rPr>
              <a:t>dalam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melakukan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klasifikasi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dari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i="1" dirty="0" smtClean="0">
                <a:solidFill>
                  <a:schemeClr val="bg1"/>
                </a:solidFill>
              </a:rPr>
              <a:t>dataset </a:t>
            </a:r>
            <a:r>
              <a:rPr lang="en-US" sz="3200" b="1" dirty="0" smtClean="0">
                <a:solidFill>
                  <a:schemeClr val="bg1"/>
                </a:solidFill>
              </a:rPr>
              <a:t>yang </a:t>
            </a:r>
            <a:r>
              <a:rPr lang="en-US" sz="3200" b="1" dirty="0" err="1" smtClean="0">
                <a:solidFill>
                  <a:schemeClr val="bg1"/>
                </a:solidFill>
              </a:rPr>
              <a:t>disediakan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Mengetahui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tingkat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akurasi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terginggi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dari</a:t>
            </a:r>
            <a:r>
              <a:rPr lang="en-US" sz="3200" b="1" dirty="0" smtClean="0">
                <a:solidFill>
                  <a:schemeClr val="bg1"/>
                </a:solidFill>
              </a:rPr>
              <a:t> sub-</a:t>
            </a:r>
            <a:r>
              <a:rPr lang="en-US" sz="3200" b="1" dirty="0" err="1" smtClean="0">
                <a:solidFill>
                  <a:schemeClr val="bg1"/>
                </a:solidFill>
              </a:rPr>
              <a:t>metode</a:t>
            </a:r>
            <a:r>
              <a:rPr lang="en-US" sz="3200" b="1" dirty="0" smtClean="0">
                <a:solidFill>
                  <a:schemeClr val="bg1"/>
                </a:solidFill>
              </a:rPr>
              <a:t> Bernoulli </a:t>
            </a:r>
            <a:r>
              <a:rPr lang="en-US" sz="3200" b="1" dirty="0" err="1" smtClean="0">
                <a:solidFill>
                  <a:schemeClr val="bg1"/>
                </a:solidFill>
              </a:rPr>
              <a:t>dan</a:t>
            </a:r>
            <a:r>
              <a:rPr lang="en-US" sz="3200" b="1" dirty="0" smtClean="0">
                <a:solidFill>
                  <a:schemeClr val="bg1"/>
                </a:solidFill>
              </a:rPr>
              <a:t> Multinomial NBC.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609600" y="708755"/>
            <a:ext cx="89154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 spc="879" dirty="0" err="1" smtClean="0">
                <a:solidFill>
                  <a:srgbClr val="F3CD74"/>
                </a:solidFill>
                <a:latin typeface="Glacial Indifference Bold"/>
              </a:rPr>
              <a:t>Tujuan</a:t>
            </a:r>
            <a:endParaRPr lang="en-US" sz="8799" spc="879" dirty="0">
              <a:solidFill>
                <a:srgbClr val="F3CD74"/>
              </a:solidFill>
              <a:latin typeface="Glacial Indifference Bold"/>
            </a:endParaRPr>
          </a:p>
        </p:txBody>
      </p:sp>
    </p:spTree>
    <p:extLst>
      <p:ext uri="{BB962C8B-B14F-4D97-AF65-F5344CB8AC3E}">
        <p14:creationId xmlns:p14="http://schemas.microsoft.com/office/powerpoint/2010/main" val="2746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86495" y="-882258"/>
            <a:ext cx="8326610" cy="7403315"/>
            <a:chOff x="0" y="0"/>
            <a:chExt cx="11102146" cy="98710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923621" y="7334462"/>
            <a:ext cx="4547940" cy="3930345"/>
            <a:chOff x="0" y="0"/>
            <a:chExt cx="6063920" cy="524046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4" name="TextBox 12"/>
          <p:cNvSpPr txBox="1"/>
          <p:nvPr/>
        </p:nvSpPr>
        <p:spPr>
          <a:xfrm>
            <a:off x="609600" y="419100"/>
            <a:ext cx="89154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 spc="879" dirty="0" err="1" smtClean="0">
                <a:solidFill>
                  <a:srgbClr val="F3CD74"/>
                </a:solidFill>
                <a:latin typeface="Glacial Indifference Bold"/>
              </a:rPr>
              <a:t>Metode</a:t>
            </a:r>
            <a:endParaRPr lang="en-US" sz="8799" spc="879" dirty="0">
              <a:solidFill>
                <a:srgbClr val="F3CD74"/>
              </a:solidFill>
              <a:latin typeface="Glacial Indifference Bold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90700"/>
            <a:ext cx="11125200" cy="754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13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86495" y="-882258"/>
            <a:ext cx="8326610" cy="7403315"/>
            <a:chOff x="0" y="0"/>
            <a:chExt cx="11102146" cy="98710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923621" y="7334462"/>
            <a:ext cx="4547940" cy="3930345"/>
            <a:chOff x="0" y="0"/>
            <a:chExt cx="6063920" cy="524046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353659" y="270987"/>
            <a:ext cx="12379835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 spc="879" dirty="0" err="1" smtClean="0">
                <a:solidFill>
                  <a:srgbClr val="F3CD74"/>
                </a:solidFill>
                <a:latin typeface="Glacial Indifference Bold"/>
              </a:rPr>
              <a:t>Rancangan</a:t>
            </a:r>
            <a:endParaRPr lang="en-US" sz="8799" spc="879" dirty="0">
              <a:solidFill>
                <a:srgbClr val="F3CD74"/>
              </a:solidFill>
              <a:latin typeface="Glacial Indifference Bold"/>
            </a:endParaRPr>
          </a:p>
        </p:txBody>
      </p:sp>
      <p:pic>
        <p:nvPicPr>
          <p:cNvPr id="19" name="Picture 18" descr="desain um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19" y="1714500"/>
            <a:ext cx="11387081" cy="80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86495" y="-882258"/>
            <a:ext cx="8326610" cy="7403315"/>
            <a:chOff x="0" y="0"/>
            <a:chExt cx="11102146" cy="98710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923621" y="7334462"/>
            <a:ext cx="4547940" cy="3930345"/>
            <a:chOff x="0" y="0"/>
            <a:chExt cx="6063920" cy="524046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762000" y="1333500"/>
            <a:ext cx="12379835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 spc="879" dirty="0" err="1" smtClean="0">
                <a:solidFill>
                  <a:srgbClr val="F3CD74"/>
                </a:solidFill>
                <a:latin typeface="Glacial Indifference Bold"/>
              </a:rPr>
              <a:t>Hasil</a:t>
            </a:r>
            <a:endParaRPr lang="en-US" sz="8799" spc="879" dirty="0">
              <a:solidFill>
                <a:srgbClr val="F3CD74"/>
              </a:solidFill>
              <a:latin typeface="Glacial Indifference Bold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742189" y="479151"/>
            <a:ext cx="14935200" cy="6034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22" y="6521057"/>
            <a:ext cx="9941204" cy="35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9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-1363991" y="-208085"/>
            <a:ext cx="4496396" cy="4013481"/>
            <a:chOff x="0" y="0"/>
            <a:chExt cx="5995194" cy="5351308"/>
          </a:xfrm>
        </p:grpSpPr>
        <p:grpSp>
          <p:nvGrpSpPr>
            <p:cNvPr id="5" name="Group 10"/>
            <p:cNvGrpSpPr>
              <a:grpSpLocks noChangeAspect="1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id="8" name="Freeform 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6" name="Group 12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id="7" name="Freeform 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4" name="TextBox 2"/>
          <p:cNvSpPr txBox="1"/>
          <p:nvPr/>
        </p:nvSpPr>
        <p:spPr>
          <a:xfrm>
            <a:off x="3506051" y="1662534"/>
            <a:ext cx="14147883" cy="73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8800" spc="420" dirty="0" err="1" smtClean="0">
                <a:solidFill>
                  <a:srgbClr val="F3CD74"/>
                </a:solidFill>
                <a:latin typeface="Glacial Indifference Bold"/>
              </a:rPr>
              <a:t>Kesimpulan</a:t>
            </a:r>
            <a:endParaRPr lang="en-US" sz="8800" spc="420" dirty="0" smtClean="0">
              <a:solidFill>
                <a:srgbClr val="F3CD74"/>
              </a:solidFill>
              <a:latin typeface="Glacial Indifference Bold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2625428" y="2853216"/>
            <a:ext cx="14131129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Pengklasifikasi</a:t>
            </a:r>
            <a:r>
              <a:rPr lang="en-US" sz="3200" dirty="0" smtClean="0">
                <a:solidFill>
                  <a:schemeClr val="bg1"/>
                </a:solidFill>
              </a:rPr>
              <a:t> NBC </a:t>
            </a:r>
            <a:r>
              <a:rPr lang="en-US" sz="3200" dirty="0" err="1" smtClean="0">
                <a:solidFill>
                  <a:schemeClr val="bg1"/>
                </a:solidFill>
              </a:rPr>
              <a:t>dengan</a:t>
            </a:r>
            <a:r>
              <a:rPr lang="en-US" sz="3200" dirty="0" smtClean="0">
                <a:solidFill>
                  <a:schemeClr val="bg1"/>
                </a:solidFill>
              </a:rPr>
              <a:t> sub-</a:t>
            </a:r>
            <a:r>
              <a:rPr lang="en-US" sz="3200" dirty="0" err="1" smtClean="0">
                <a:solidFill>
                  <a:schemeClr val="bg1"/>
                </a:solidFill>
              </a:rPr>
              <a:t>metode</a:t>
            </a:r>
            <a:r>
              <a:rPr lang="en-US" sz="3200" dirty="0" smtClean="0">
                <a:solidFill>
                  <a:schemeClr val="bg1"/>
                </a:solidFill>
              </a:rPr>
              <a:t> Multinomial </a:t>
            </a:r>
            <a:r>
              <a:rPr lang="en-US" sz="3200" dirty="0" err="1" smtClean="0">
                <a:solidFill>
                  <a:schemeClr val="bg1"/>
                </a:solidFill>
              </a:rPr>
              <a:t>memiliki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kinerja</a:t>
            </a:r>
            <a:r>
              <a:rPr lang="en-US" sz="3200" dirty="0" smtClean="0">
                <a:solidFill>
                  <a:schemeClr val="bg1"/>
                </a:solidFill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</a:rPr>
              <a:t>lebih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baik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dari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sub-</a:t>
            </a:r>
            <a:r>
              <a:rPr lang="en-US" sz="3200" dirty="0" err="1" smtClean="0">
                <a:solidFill>
                  <a:schemeClr val="bg1"/>
                </a:solidFill>
              </a:rPr>
              <a:t>metode</a:t>
            </a:r>
            <a:r>
              <a:rPr lang="en-US" sz="3200" dirty="0" smtClean="0">
                <a:solidFill>
                  <a:schemeClr val="bg1"/>
                </a:solidFill>
              </a:rPr>
              <a:t> Bernoulli </a:t>
            </a:r>
            <a:r>
              <a:rPr lang="en-US" sz="3200" dirty="0" err="1" smtClean="0">
                <a:solidFill>
                  <a:schemeClr val="bg1"/>
                </a:solidFill>
              </a:rPr>
              <a:t>dalam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mengklasifikasi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teks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judul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berita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Sebelum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</a:rPr>
              <a:t>dataset </a:t>
            </a:r>
            <a:r>
              <a:rPr lang="en-US" sz="3200" dirty="0" err="1" smtClean="0">
                <a:solidFill>
                  <a:schemeClr val="bg1"/>
                </a:solidFill>
              </a:rPr>
              <a:t>dapat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digunakan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untuk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mengembangkan</a:t>
            </a:r>
            <a:r>
              <a:rPr lang="en-US" sz="3200" dirty="0" smtClean="0">
                <a:solidFill>
                  <a:schemeClr val="bg1"/>
                </a:solidFill>
              </a:rPr>
              <a:t> model </a:t>
            </a:r>
            <a:r>
              <a:rPr lang="en-US" sz="3200" dirty="0" err="1" smtClean="0">
                <a:solidFill>
                  <a:schemeClr val="bg1"/>
                </a:solidFill>
              </a:rPr>
              <a:t>klasifikasi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diperlukan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berbagai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tahapan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prapemrosesan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pemrosesan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teks</a:t>
            </a:r>
            <a:r>
              <a:rPr lang="en-US" sz="3200" dirty="0" smtClean="0">
                <a:solidFill>
                  <a:schemeClr val="bg1"/>
                </a:solidFill>
              </a:rPr>
              <a:t> agar model </a:t>
            </a:r>
            <a:r>
              <a:rPr lang="en-US" sz="3200" dirty="0" err="1" smtClean="0">
                <a:solidFill>
                  <a:schemeClr val="bg1"/>
                </a:solidFill>
              </a:rPr>
              <a:t>dapat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meraih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skor-skor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metrik</a:t>
            </a:r>
            <a:r>
              <a:rPr lang="en-US" sz="3200" dirty="0" smtClean="0">
                <a:solidFill>
                  <a:schemeClr val="bg1"/>
                </a:solidFill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</a:rPr>
              <a:t>tinggi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506050" y="6134100"/>
            <a:ext cx="14147883" cy="73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8800" spc="420" dirty="0" smtClean="0">
                <a:solidFill>
                  <a:srgbClr val="F3CD74"/>
                </a:solidFill>
                <a:latin typeface="Glacial Indifference Bold"/>
              </a:rPr>
              <a:t>Saran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32871" y="7100887"/>
            <a:ext cx="14131129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Disarankan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untuk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lebih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memperkuat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dokumen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proyek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</a:rPr>
              <a:t>dataset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sebelum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memasuki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implementasi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Disarankan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untuk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lebih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memperkuat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kerjasama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tim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terlebih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dalam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manajemen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komunikasi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koordinasi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6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90500" y="-190500"/>
            <a:ext cx="18669000" cy="4514850"/>
          </a:xfrm>
          <a:prstGeom prst="rect">
            <a:avLst/>
          </a:prstGeom>
          <a:solidFill>
            <a:srgbClr val="F3CD74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11794" y="1060788"/>
            <a:ext cx="4425212" cy="4425212"/>
            <a:chOff x="0" y="0"/>
            <a:chExt cx="2787650" cy="27876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21294" y="1632288"/>
            <a:ext cx="4425212" cy="4425212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C2143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950994" y="1080534"/>
            <a:ext cx="4425212" cy="4425212"/>
            <a:chOff x="0" y="0"/>
            <a:chExt cx="2787650" cy="27876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3331994" y="1461534"/>
            <a:ext cx="4425212" cy="4425212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C214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121783" y="623334"/>
            <a:ext cx="13356052" cy="6581928"/>
            <a:chOff x="-917844" y="-609600"/>
            <a:chExt cx="17808071" cy="8775904"/>
          </a:xfrm>
        </p:grpSpPr>
        <p:sp>
          <p:nvSpPr>
            <p:cNvPr id="12" name="TextBox 12"/>
            <p:cNvSpPr txBox="1"/>
            <p:nvPr/>
          </p:nvSpPr>
          <p:spPr>
            <a:xfrm>
              <a:off x="164979" y="7386004"/>
              <a:ext cx="14419963" cy="78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4"/>
                </a:lnSpc>
                <a:spcBef>
                  <a:spcPct val="0"/>
                </a:spcBef>
              </a:pPr>
              <a:r>
                <a:rPr lang="en-US" sz="3574" dirty="0" err="1" smtClean="0">
                  <a:solidFill>
                    <a:srgbClr val="FFFFFF"/>
                  </a:solidFill>
                  <a:latin typeface="Glacial Indifference"/>
                </a:rPr>
                <a:t>Kelompok</a:t>
              </a:r>
              <a:r>
                <a:rPr lang="en-US" sz="3574" dirty="0" smtClean="0">
                  <a:solidFill>
                    <a:srgbClr val="FFFFFF"/>
                  </a:solidFill>
                  <a:latin typeface="Glacial Indifference"/>
                </a:rPr>
                <a:t> </a:t>
              </a:r>
              <a:r>
                <a:rPr lang="en-US" sz="3574" dirty="0" smtClean="0">
                  <a:solidFill>
                    <a:srgbClr val="FFFFFF"/>
                  </a:solidFill>
                  <a:latin typeface="Glacial Indifference"/>
                </a:rPr>
                <a:t>NLP</a:t>
              </a:r>
              <a:endParaRPr lang="en-US" sz="3574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-917844" y="1121081"/>
              <a:ext cx="14391509" cy="3298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16"/>
                </a:lnSpc>
                <a:spcBef>
                  <a:spcPct val="0"/>
                </a:spcBef>
              </a:pPr>
              <a:r>
                <a:rPr lang="en-US" sz="14297" dirty="0" err="1" smtClean="0">
                  <a:solidFill>
                    <a:srgbClr val="FFFFFF"/>
                  </a:solidFill>
                  <a:latin typeface="Oregano"/>
                </a:rPr>
                <a:t>Terima</a:t>
              </a:r>
              <a:endParaRPr lang="en-US" sz="14297" dirty="0">
                <a:solidFill>
                  <a:srgbClr val="FFFFFF"/>
                </a:solidFill>
                <a:latin typeface="Oregan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246179" y="3027557"/>
              <a:ext cx="14419964" cy="3298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16"/>
                </a:lnSpc>
                <a:spcBef>
                  <a:spcPct val="0"/>
                </a:spcBef>
              </a:pPr>
              <a:r>
                <a:rPr lang="en-US" sz="14297" dirty="0" err="1" smtClean="0">
                  <a:solidFill>
                    <a:srgbClr val="FFFFFF"/>
                  </a:solidFill>
                  <a:latin typeface="Oregano"/>
                </a:rPr>
                <a:t>Kasih</a:t>
              </a:r>
              <a:endParaRPr lang="en-US" sz="14297" dirty="0">
                <a:solidFill>
                  <a:srgbClr val="FFFFFF"/>
                </a:solidFill>
                <a:latin typeface="Oregano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899217" y="-609600"/>
              <a:ext cx="10991010" cy="7434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68"/>
                </a:lnSpc>
                <a:spcBef>
                  <a:spcPct val="0"/>
                </a:spcBef>
              </a:pPr>
              <a:endParaRPr lang="en-US" sz="32191" dirty="0">
                <a:solidFill>
                  <a:srgbClr val="FFFFFF"/>
                </a:solidFill>
                <a:latin typeface="Oregan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173</Words>
  <Application>Microsoft Office PowerPoint</Application>
  <PresentationFormat>Custom</PresentationFormat>
  <Paragraphs>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Arial</vt:lpstr>
      <vt:lpstr>Open Sans Light</vt:lpstr>
      <vt:lpstr>Oregano</vt:lpstr>
      <vt:lpstr>Glacial Indifference Bold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Co Working Simple Presentation</dc:title>
  <dc:creator>ITD_Stu</dc:creator>
  <cp:lastModifiedBy>Reinheart Simanungkalit</cp:lastModifiedBy>
  <cp:revision>99</cp:revision>
  <dcterms:created xsi:type="dcterms:W3CDTF">2006-08-16T00:00:00Z</dcterms:created>
  <dcterms:modified xsi:type="dcterms:W3CDTF">2021-01-08T13:31:51Z</dcterms:modified>
  <dc:identifier>DADwgFvaDU0</dc:identifier>
</cp:coreProperties>
</file>