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0" r:id="rId3"/>
    <p:sldId id="261" r:id="rId4"/>
    <p:sldId id="274" r:id="rId5"/>
    <p:sldId id="259" r:id="rId6"/>
    <p:sldId id="263" r:id="rId7"/>
    <p:sldId id="286" r:id="rId8"/>
    <p:sldId id="287" r:id="rId9"/>
    <p:sldId id="288" r:id="rId10"/>
    <p:sldId id="285" r:id="rId11"/>
    <p:sldId id="266" r:id="rId12"/>
  </p:sldIdLst>
  <p:sldSz cx="9144000" cy="5143500" type="screen16x9"/>
  <p:notesSz cx="6858000" cy="9144000"/>
  <p:embeddedFontLst>
    <p:embeddedFont>
      <p:font typeface="Amatic SC" charset="-79"/>
      <p:regular r:id="rId14"/>
      <p:bold r:id="rId15"/>
    </p:embeddedFont>
    <p:embeddedFont>
      <p:font typeface="Merriweather" charset="0"/>
      <p:regular r:id="rId16"/>
      <p:bold r:id="rId17"/>
      <p:italic r:id="rId18"/>
      <p:boldItalic r:id="rId19"/>
    </p:embeddedFont>
    <p:embeddedFont>
      <p:font typeface="Lora" charset="0"/>
      <p:regular r:id="rId20"/>
      <p:bold r:id="rId21"/>
      <p:italic r:id="rId22"/>
      <p:boldItalic r:id="rId23"/>
    </p:embeddedFont>
    <p:embeddedFont>
      <p:font typeface="Montserrat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0523F56-0D02-4175-A64D-45E582D6819D}">
  <a:tblStyle styleId="{80523F56-0D02-4175-A64D-45E582D681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g7085f372ae_1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1" name="Google Shape;2691;g7085f372ae_1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4" y="1200150"/>
            <a:ext cx="6198025" cy="25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FOOD TRENDSETTER VISUALIZATION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2"/>
          <p:cNvSpPr txBox="1"/>
          <p:nvPr/>
        </p:nvSpPr>
        <p:spPr>
          <a:xfrm>
            <a:off x="1143000" y="819150"/>
            <a:ext cx="6931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 err="1" smtClean="0">
                <a:solidFill>
                  <a:srgbClr val="434343"/>
                </a:solidFill>
                <a:latin typeface="Amatic SC" charset="-79"/>
                <a:ea typeface="Montserrat"/>
                <a:cs typeface="Amatic SC" charset="-79"/>
                <a:sym typeface="Montserrat"/>
              </a:rPr>
              <a:t>Kesimpulan</a:t>
            </a:r>
            <a:r>
              <a:rPr lang="en-US" sz="5200" b="1" dirty="0" smtClean="0">
                <a:solidFill>
                  <a:srgbClr val="434343"/>
                </a:solidFill>
                <a:latin typeface="Amatic SC" charset="-79"/>
                <a:ea typeface="Montserrat"/>
                <a:cs typeface="Amatic SC" charset="-79"/>
                <a:sym typeface="Montserrat"/>
              </a:rPr>
              <a:t>:</a:t>
            </a:r>
          </a:p>
          <a:p>
            <a:pPr marL="914400" lvl="0" indent="-9144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Visualisasi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yang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sederhana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lebih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mudah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dimengerti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oleh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audience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daripada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visualisasi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dengan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konten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yang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penuh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,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dan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beragam</a:t>
            </a:r>
            <a:endParaRPr lang="en-US" sz="2000" dirty="0" smtClean="0">
              <a:solidFill>
                <a:srgbClr val="434343"/>
              </a:solidFill>
              <a:latin typeface="Times New Roman" pitchFamily="18" charset="0"/>
              <a:ea typeface="Montserrat"/>
              <a:cs typeface="Times New Roman" pitchFamily="18" charset="0"/>
              <a:sym typeface="Montserrat"/>
            </a:endParaRPr>
          </a:p>
          <a:p>
            <a:pPr marL="914400" lvl="0" indent="-9144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3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jenis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makanan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dan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minuman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yang paling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sering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ditelusuri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pada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rentang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tahun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2004-2016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adalah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sushi, salmon, </a:t>
            </a:r>
            <a:r>
              <a:rPr lang="en-US" sz="2000" dirty="0" err="1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dan</a:t>
            </a:r>
            <a:r>
              <a:rPr lang="en-US" sz="2000" dirty="0" smtClean="0">
                <a:solidFill>
                  <a:srgbClr val="434343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 beer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434343"/>
              </a:solidFill>
              <a:latin typeface="Times New Roman" pitchFamily="18" charset="0"/>
              <a:ea typeface="Montserrat"/>
              <a:cs typeface="Times New Roman" pitchFamily="18" charset="0"/>
              <a:sym typeface="Montserrat"/>
            </a:endParaRPr>
          </a:p>
        </p:txBody>
      </p:sp>
      <p:sp>
        <p:nvSpPr>
          <p:cNvPr id="2708" name="Google Shape;2708;p4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23"/>
          <p:cNvSpPr txBox="1">
            <a:spLocks noGrp="1"/>
          </p:cNvSpPr>
          <p:nvPr>
            <p:ph type="title" idx="4294967295"/>
          </p:nvPr>
        </p:nvSpPr>
        <p:spPr>
          <a:xfrm>
            <a:off x="2923225" y="406225"/>
            <a:ext cx="3297600" cy="19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dirty="0" smtClean="0">
                <a:solidFill>
                  <a:schemeClr val="lt1"/>
                </a:solidFill>
              </a:rPr>
              <a:t>Thank You! </a:t>
            </a:r>
            <a:endParaRPr sz="3500" dirty="0"/>
          </a:p>
        </p:txBody>
      </p:sp>
      <p:sp>
        <p:nvSpPr>
          <p:cNvPr id="1969" name="Google Shape;1969;p2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" name="Google Shape;2172;p39"/>
          <p:cNvSpPr/>
          <p:nvPr/>
        </p:nvSpPr>
        <p:spPr>
          <a:xfrm>
            <a:off x="5334000" y="1276350"/>
            <a:ext cx="327246" cy="211086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752600" y="12001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 b="1" i="0" dirty="0" smtClean="0">
                <a:solidFill>
                  <a:srgbClr val="00B050"/>
                </a:solidFill>
              </a:rPr>
              <a:t>Trend Target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 b="1" i="0" dirty="0" smtClean="0">
                <a:solidFill>
                  <a:srgbClr val="00B050"/>
                </a:solidFill>
              </a:rPr>
              <a:t>Project Presentation</a:t>
            </a:r>
            <a:endParaRPr lang="en" sz="2500" b="1" i="0" dirty="0">
              <a:solidFill>
                <a:srgbClr val="00B050"/>
              </a:solidFill>
            </a:endParaRPr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4" name="Google Shape;1921;p17"/>
          <p:cNvSpPr txBox="1">
            <a:spLocks/>
          </p:cNvSpPr>
          <p:nvPr/>
        </p:nvSpPr>
        <p:spPr>
          <a:xfrm>
            <a:off x="1905000" y="2495550"/>
            <a:ext cx="54102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ts val="2000"/>
              <a:defRPr/>
            </a:pPr>
            <a:r>
              <a:rPr lang="en" sz="2000" b="1" dirty="0" smtClean="0">
                <a:solidFill>
                  <a:srgbClr val="7030A0"/>
                </a:solidFill>
                <a:latin typeface="Merriweather" charset="0"/>
                <a:ea typeface="Merriweather"/>
                <a:cs typeface="Merriweather"/>
                <a:sym typeface="Merriweather"/>
              </a:rPr>
              <a:t>Silvany Lumban Gaol 	12S17029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ts val="2000"/>
              <a:defRPr/>
            </a:pPr>
            <a:r>
              <a:rPr lang="en" sz="2000" b="1" dirty="0" smtClean="0">
                <a:solidFill>
                  <a:srgbClr val="7030A0"/>
                </a:solidFill>
                <a:latin typeface="Merriweather" charset="0"/>
                <a:ea typeface="Merriweather"/>
                <a:cs typeface="Merriweather"/>
                <a:sym typeface="Merriweather"/>
              </a:rPr>
              <a:t>Dewi Napitupulu </a:t>
            </a:r>
            <a:r>
              <a:rPr kumimoji="0" lang="en" sz="2000" b="1" i="0" u="none" strike="noStrike" kern="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rriweather" charset="0"/>
                <a:ea typeface="Merriweather"/>
                <a:cs typeface="Merriweather"/>
                <a:sym typeface="Merriweather"/>
              </a:rPr>
              <a:t>		12S17041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ts val="2000"/>
              <a:defRPr/>
            </a:pPr>
            <a:r>
              <a:rPr lang="en-US" sz="2000" b="1" dirty="0" err="1" smtClean="0">
                <a:solidFill>
                  <a:srgbClr val="7030A0"/>
                </a:solidFill>
                <a:latin typeface="Merriweather" charset="0"/>
              </a:rPr>
              <a:t>Fradina</a:t>
            </a:r>
            <a:r>
              <a:rPr lang="en-US" sz="2000" b="1" dirty="0" smtClean="0">
                <a:solidFill>
                  <a:srgbClr val="7030A0"/>
                </a:solidFill>
                <a:latin typeface="Merriweather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Merriweather" charset="0"/>
              </a:rPr>
              <a:t>Sinambela</a:t>
            </a:r>
            <a:r>
              <a:rPr lang="en-US" sz="2000" b="1" dirty="0" smtClean="0">
                <a:solidFill>
                  <a:srgbClr val="7030A0"/>
                </a:solidFill>
                <a:latin typeface="Merriweather" charset="0"/>
              </a:rPr>
              <a:t> </a:t>
            </a:r>
            <a:r>
              <a:rPr lang="en" sz="2000" b="1" baseline="0" dirty="0" smtClean="0">
                <a:solidFill>
                  <a:srgbClr val="7030A0"/>
                </a:solidFill>
                <a:latin typeface="Merriweather" charset="0"/>
                <a:ea typeface="Merriweather"/>
                <a:cs typeface="Merriweather"/>
                <a:sym typeface="Merriweather"/>
              </a:rPr>
              <a:t>		12S17067</a:t>
            </a:r>
            <a:endParaRPr lang="en" sz="2000" b="1" dirty="0" smtClean="0">
              <a:solidFill>
                <a:srgbClr val="7030A0"/>
              </a:solidFill>
              <a:latin typeface="Merriweather" charset="0"/>
              <a:ea typeface="Merriweather"/>
              <a:cs typeface="Merriweather"/>
              <a:sym typeface="Merriweather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ts val="2000"/>
              <a:defRPr/>
            </a:pPr>
            <a:r>
              <a:rPr lang="en-US" sz="2000" b="1" dirty="0" err="1" smtClean="0">
                <a:solidFill>
                  <a:srgbClr val="7030A0"/>
                </a:solidFill>
                <a:latin typeface="Merriweather" charset="0"/>
              </a:rPr>
              <a:t>Reinheart</a:t>
            </a:r>
            <a:r>
              <a:rPr lang="en-US" sz="2000" b="1" dirty="0" smtClean="0">
                <a:solidFill>
                  <a:srgbClr val="7030A0"/>
                </a:solidFill>
                <a:latin typeface="Merriweather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Merriweather" charset="0"/>
              </a:rPr>
              <a:t>Simanungkalit</a:t>
            </a:r>
            <a:r>
              <a:rPr lang="en-US" sz="2000" b="1" dirty="0" smtClean="0">
                <a:solidFill>
                  <a:srgbClr val="7030A0"/>
                </a:solidFill>
                <a:latin typeface="Merriweather" charset="0"/>
              </a:rPr>
              <a:t>	12S16050</a:t>
            </a:r>
            <a:endParaRPr kumimoji="0" lang="en" sz="2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Merriweather" charset="0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000" dirty="0" smtClean="0">
                <a:solidFill>
                  <a:srgbClr val="00B050"/>
                </a:solidFill>
                <a:latin typeface="Adobe Myungjo Std M" pitchFamily="18" charset="-128"/>
                <a:ea typeface="Adobe Myungjo Std M" pitchFamily="18" charset="-128"/>
              </a:rPr>
              <a:t>Pengantar</a:t>
            </a:r>
            <a:endParaRPr sz="3000" dirty="0">
              <a:solidFill>
                <a:srgbClr val="00B050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447800" y="1352550"/>
            <a:ext cx="6172200" cy="3163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Dewasa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ini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,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telah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banyak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platform yang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menyediakan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menu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makanan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beserta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harga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untuk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mempermudah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pengguna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dalam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mencari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,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hingga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memesan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makanan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.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Kebanyakan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orang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mencicipi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sesuatu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yang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baru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berdasarkan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review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atau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ulasan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dari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orang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lain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terhadap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makanan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tersebut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.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Sehingga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salah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satu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cara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yang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dapat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dilakukan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untuk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mengetahui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tren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makanan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yang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ada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pada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saat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ini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adalah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dengan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mengamati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jumlah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pencarian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terhadap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suatu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makanan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,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hingga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jumlah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kenaikan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penjualan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suatu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 </a:t>
            </a:r>
            <a:r>
              <a:rPr lang="en-US" sz="1500" dirty="0" err="1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makanan</a:t>
            </a:r>
            <a:r>
              <a:rPr lang="en-US" sz="1500" dirty="0" smtClean="0">
                <a:solidFill>
                  <a:srgbClr val="002060"/>
                </a:solidFill>
                <a:latin typeface="Merriweather" charset="0"/>
                <a:ea typeface="Lora"/>
                <a:cs typeface="Lora"/>
                <a:sym typeface="Lora"/>
              </a:rPr>
              <a:t>. 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1"/>
          <p:cNvSpPr txBox="1">
            <a:spLocks noGrp="1"/>
          </p:cNvSpPr>
          <p:nvPr>
            <p:ph type="body" idx="2"/>
          </p:nvPr>
        </p:nvSpPr>
        <p:spPr>
          <a:xfrm>
            <a:off x="1371600" y="1962151"/>
            <a:ext cx="6172200" cy="2209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400050" fontAlgn="base">
              <a:buFont typeface="+mj-lt"/>
              <a:buAutoNum type="romanLcPeriod"/>
            </a:pPr>
            <a:r>
              <a:rPr lang="en-US" sz="1600" dirty="0" err="1" smtClean="0"/>
              <a:t>Mengetahui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 </a:t>
            </a:r>
            <a:r>
              <a:rPr lang="en-US" sz="1600" dirty="0" err="1" smtClean="0"/>
              <a:t>jumlah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jenis</a:t>
            </a:r>
            <a:r>
              <a:rPr lang="en-US" sz="1600" dirty="0" smtClean="0"/>
              <a:t> </a:t>
            </a:r>
            <a:r>
              <a:rPr lang="en-US" sz="1600" dirty="0" err="1" smtClean="0"/>
              <a:t>makanan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i="1" dirty="0" smtClean="0"/>
              <a:t>Food Trendsetter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rentang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 2004-2016</a:t>
            </a:r>
          </a:p>
          <a:p>
            <a:pPr marL="514350" lvl="0" indent="-400050" fontAlgn="base">
              <a:buFont typeface="+mj-lt"/>
              <a:buAutoNum type="romanLcPeriod"/>
            </a:pPr>
            <a:r>
              <a:rPr lang="en-US" sz="1600" dirty="0" err="1" smtClean="0"/>
              <a:t>Mengetahui</a:t>
            </a:r>
            <a:r>
              <a:rPr lang="en-US" sz="1600" dirty="0" smtClean="0"/>
              <a:t> </a:t>
            </a:r>
            <a:r>
              <a:rPr lang="en-US" sz="1600" dirty="0" err="1" smtClean="0"/>
              <a:t>perubahan</a:t>
            </a:r>
            <a:r>
              <a:rPr lang="en-US" sz="1600" dirty="0" smtClean="0"/>
              <a:t> </a:t>
            </a:r>
            <a:r>
              <a:rPr lang="en-US" sz="1600" dirty="0" err="1" smtClean="0"/>
              <a:t>pencarian</a:t>
            </a:r>
            <a:r>
              <a:rPr lang="en-US" sz="1600" dirty="0" smtClean="0"/>
              <a:t> 3 </a:t>
            </a:r>
            <a:r>
              <a:rPr lang="en-US" sz="1600" i="1" dirty="0" smtClean="0"/>
              <a:t>Food Trendsetter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 2004-2016</a:t>
            </a:r>
          </a:p>
          <a:p>
            <a:pPr marL="514350" lvl="0" indent="-400050" fontAlgn="base">
              <a:buFont typeface="+mj-lt"/>
              <a:buAutoNum type="romanLcPeriod"/>
            </a:pPr>
            <a:r>
              <a:rPr lang="en-US" sz="1600" dirty="0" err="1" smtClean="0"/>
              <a:t>Mengetahui</a:t>
            </a:r>
            <a:r>
              <a:rPr lang="en-US" sz="1600" dirty="0" smtClean="0"/>
              <a:t> </a:t>
            </a:r>
            <a:r>
              <a:rPr lang="en-US" sz="1600" dirty="0" err="1" smtClean="0"/>
              <a:t>banyaknya</a:t>
            </a:r>
            <a:r>
              <a:rPr lang="en-US" sz="1600" dirty="0" smtClean="0"/>
              <a:t> </a:t>
            </a:r>
            <a:r>
              <a:rPr lang="en-US" sz="1600" dirty="0" err="1" smtClean="0"/>
              <a:t>jumlah</a:t>
            </a:r>
            <a:r>
              <a:rPr lang="en-US" sz="1600" dirty="0" smtClean="0"/>
              <a:t> </a:t>
            </a:r>
            <a:r>
              <a:rPr lang="en-US" sz="1600" dirty="0" err="1" smtClean="0"/>
              <a:t>pencarian</a:t>
            </a:r>
            <a:r>
              <a:rPr lang="en-US" sz="1600" dirty="0" smtClean="0"/>
              <a:t> </a:t>
            </a:r>
            <a:r>
              <a:rPr lang="en-US" sz="1600" dirty="0" err="1" smtClean="0"/>
              <a:t>makanan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rentang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 2004-2016</a:t>
            </a:r>
            <a:endParaRPr lang="en-US" sz="1600" dirty="0"/>
          </a:p>
        </p:txBody>
      </p:sp>
      <p:sp>
        <p:nvSpPr>
          <p:cNvPr id="2070" name="Google Shape;2070;p3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TUJUAN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071" name="Google Shape;2071;p31"/>
          <p:cNvSpPr/>
          <p:nvPr/>
        </p:nvSpPr>
        <p:spPr>
          <a:xfrm>
            <a:off x="1447800" y="3867150"/>
            <a:ext cx="231895" cy="193296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31"/>
          <p:cNvSpPr/>
          <p:nvPr/>
        </p:nvSpPr>
        <p:spPr>
          <a:xfrm>
            <a:off x="5029200" y="285750"/>
            <a:ext cx="294129" cy="241071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31"/>
          <p:cNvSpPr/>
          <p:nvPr/>
        </p:nvSpPr>
        <p:spPr>
          <a:xfrm>
            <a:off x="5029200" y="4400550"/>
            <a:ext cx="337079" cy="233885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31"/>
          <p:cNvSpPr/>
          <p:nvPr/>
        </p:nvSpPr>
        <p:spPr>
          <a:xfrm>
            <a:off x="7848600" y="2190750"/>
            <a:ext cx="287232" cy="24824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5" name="Google Shape;2075;p31"/>
          <p:cNvSpPr/>
          <p:nvPr/>
        </p:nvSpPr>
        <p:spPr>
          <a:xfrm>
            <a:off x="1447800" y="1276350"/>
            <a:ext cx="235530" cy="244498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31"/>
          <p:cNvSpPr/>
          <p:nvPr/>
        </p:nvSpPr>
        <p:spPr>
          <a:xfrm>
            <a:off x="6281933" y="1336700"/>
            <a:ext cx="236622" cy="243574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3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600200" y="1962150"/>
            <a:ext cx="6028200" cy="1066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Implementasi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752600" y="514350"/>
            <a:ext cx="587865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I</a:t>
            </a:r>
            <a:r>
              <a:rPr lang="en" sz="3000" dirty="0" smtClean="0">
                <a:solidFill>
                  <a:srgbClr val="00B050"/>
                </a:solidFill>
              </a:rPr>
              <a:t>diom 1</a:t>
            </a:r>
            <a:endParaRPr sz="3000" dirty="0">
              <a:solidFill>
                <a:srgbClr val="00B050"/>
              </a:solidFill>
            </a:endParaRPr>
          </a:p>
        </p:txBody>
      </p:sp>
      <p:sp>
        <p:nvSpPr>
          <p:cNvPr id="1945" name="Google Shape;1945;p20"/>
          <p:cNvSpPr txBox="1">
            <a:spLocks noGrp="1"/>
          </p:cNvSpPr>
          <p:nvPr>
            <p:ph type="body" idx="2"/>
          </p:nvPr>
        </p:nvSpPr>
        <p:spPr>
          <a:xfrm>
            <a:off x="1676400" y="1329863"/>
            <a:ext cx="6335753" cy="2689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5" name="Picture 4" descr="Panel 1 Upda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00150"/>
            <a:ext cx="8458200" cy="36171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752600" y="209550"/>
            <a:ext cx="587865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I</a:t>
            </a:r>
            <a:r>
              <a:rPr lang="en" sz="3000" dirty="0" smtClean="0">
                <a:solidFill>
                  <a:srgbClr val="00B050"/>
                </a:solidFill>
              </a:rPr>
              <a:t>diom 2</a:t>
            </a:r>
            <a:endParaRPr sz="3000" dirty="0">
              <a:solidFill>
                <a:srgbClr val="00B050"/>
              </a:solidFill>
            </a:endParaRPr>
          </a:p>
        </p:txBody>
      </p:sp>
      <p:sp>
        <p:nvSpPr>
          <p:cNvPr id="1945" name="Google Shape;1945;p20"/>
          <p:cNvSpPr txBox="1">
            <a:spLocks noGrp="1"/>
          </p:cNvSpPr>
          <p:nvPr>
            <p:ph type="body" idx="2"/>
          </p:nvPr>
        </p:nvSpPr>
        <p:spPr>
          <a:xfrm>
            <a:off x="1676400" y="1329863"/>
            <a:ext cx="6335753" cy="2689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6" name="Picture 5" descr="Panel 2 Updated 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742950"/>
            <a:ext cx="7218678" cy="42199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752600" y="361950"/>
            <a:ext cx="5878650" cy="5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I</a:t>
            </a:r>
            <a:r>
              <a:rPr lang="en" sz="3000" dirty="0" smtClean="0">
                <a:solidFill>
                  <a:srgbClr val="00B050"/>
                </a:solidFill>
              </a:rPr>
              <a:t>diom 3</a:t>
            </a:r>
            <a:endParaRPr sz="3000" dirty="0">
              <a:solidFill>
                <a:srgbClr val="00B050"/>
              </a:solidFill>
            </a:endParaRPr>
          </a:p>
        </p:txBody>
      </p:sp>
      <p:sp>
        <p:nvSpPr>
          <p:cNvPr id="1945" name="Google Shape;1945;p20"/>
          <p:cNvSpPr txBox="1">
            <a:spLocks noGrp="1"/>
          </p:cNvSpPr>
          <p:nvPr>
            <p:ph type="body" idx="2"/>
          </p:nvPr>
        </p:nvSpPr>
        <p:spPr>
          <a:xfrm>
            <a:off x="1676400" y="1329863"/>
            <a:ext cx="6335753" cy="2689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6" name="Picture 5" descr="Panel 3 Upda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971550"/>
            <a:ext cx="7391400" cy="39109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752600" y="514350"/>
            <a:ext cx="587865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I</a:t>
            </a:r>
            <a:r>
              <a:rPr lang="en" sz="3000" dirty="0" smtClean="0">
                <a:solidFill>
                  <a:srgbClr val="00B050"/>
                </a:solidFill>
              </a:rPr>
              <a:t>diom 4</a:t>
            </a:r>
            <a:endParaRPr sz="3000" dirty="0">
              <a:solidFill>
                <a:srgbClr val="00B050"/>
              </a:solidFill>
            </a:endParaRPr>
          </a:p>
        </p:txBody>
      </p:sp>
      <p:sp>
        <p:nvSpPr>
          <p:cNvPr id="1945" name="Google Shape;1945;p20"/>
          <p:cNvSpPr txBox="1">
            <a:spLocks noGrp="1"/>
          </p:cNvSpPr>
          <p:nvPr>
            <p:ph type="body" idx="2"/>
          </p:nvPr>
        </p:nvSpPr>
        <p:spPr>
          <a:xfrm>
            <a:off x="1676400" y="1329863"/>
            <a:ext cx="6335753" cy="2689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6" name="Picture 5" descr="Panel 4 Upda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47750"/>
            <a:ext cx="8077200" cy="34329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179</Words>
  <Application>Microsoft Office PowerPoint</Application>
  <PresentationFormat>On-screen Show (16:9)</PresentationFormat>
  <Paragraphs>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Times New Roman</vt:lpstr>
      <vt:lpstr>Amatic SC</vt:lpstr>
      <vt:lpstr>Merriweather</vt:lpstr>
      <vt:lpstr>Adobe Myungjo Std M</vt:lpstr>
      <vt:lpstr>Lora</vt:lpstr>
      <vt:lpstr>Montserrat</vt:lpstr>
      <vt:lpstr>Nathaniel template</vt:lpstr>
      <vt:lpstr>FOOD TRENDSETTER VISUALIZATION</vt:lpstr>
      <vt:lpstr>Slide 2</vt:lpstr>
      <vt:lpstr>Pengantar</vt:lpstr>
      <vt:lpstr>TUJUAN</vt:lpstr>
      <vt:lpstr>Implementasi</vt:lpstr>
      <vt:lpstr>Idiom 1</vt:lpstr>
      <vt:lpstr>Idiom 2</vt:lpstr>
      <vt:lpstr>Idiom 3</vt:lpstr>
      <vt:lpstr>Idiom 4</vt:lpstr>
      <vt:lpstr>Slide 10</vt:lpstr>
      <vt:lpstr>Thank You!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Berita Indonesia Menggunakan Metode Naive Bayesian  dan  SVM.</dc:title>
  <cp:lastModifiedBy>lenovo</cp:lastModifiedBy>
  <cp:revision>6</cp:revision>
  <dcterms:modified xsi:type="dcterms:W3CDTF">2021-01-11T12:54:37Z</dcterms:modified>
</cp:coreProperties>
</file>