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Lst>
  <p:handoutMasterIdLst>
    <p:handoutMasterId r:id="rId32"/>
  </p:handoutMasterIdLst>
  <p:sldIdLst>
    <p:sldId id="256" r:id="rId5"/>
    <p:sldId id="261" r:id="rId6"/>
    <p:sldId id="262" r:id="rId7"/>
    <p:sldId id="263" r:id="rId8"/>
    <p:sldId id="264" r:id="rId9"/>
    <p:sldId id="265" r:id="rId10"/>
    <p:sldId id="266" r:id="rId11"/>
    <p:sldId id="273" r:id="rId12"/>
    <p:sldId id="257" r:id="rId13"/>
    <p:sldId id="267" r:id="rId14"/>
    <p:sldId id="268" r:id="rId15"/>
    <p:sldId id="269" r:id="rId16"/>
    <p:sldId id="270" r:id="rId17"/>
    <p:sldId id="258" r:id="rId18"/>
    <p:sldId id="275" r:id="rId19"/>
    <p:sldId id="271" r:id="rId20"/>
    <p:sldId id="259" r:id="rId21"/>
    <p:sldId id="277" r:id="rId22"/>
    <p:sldId id="278" r:id="rId23"/>
    <p:sldId id="279" r:id="rId24"/>
    <p:sldId id="280" r:id="rId25"/>
    <p:sldId id="281" r:id="rId26"/>
    <p:sldId id="282" r:id="rId27"/>
    <p:sldId id="283" r:id="rId28"/>
    <p:sldId id="276" r:id="rId29"/>
    <p:sldId id="272" r:id="rId30"/>
    <p:sldId id="260" r:id="rId3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showGuides="1">
      <p:cViewPr varScale="1">
        <p:scale>
          <a:sx n="115" d="100"/>
          <a:sy n="115" d="100"/>
        </p:scale>
        <p:origin x="312" y="11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2D369A6-C33E-4ED1-B515-7FA4435C67F7}" type="datetimeFigureOut">
              <a:rPr lang="en-US" smtClean="0"/>
              <a:t>12/4/2018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E99E29C-2A68-4815-8A14-8178E7C9B440}" type="slidenum">
              <a:rPr lang="en-US" smtClean="0"/>
              <a:t>‹#›</a:t>
            </a:fld>
            <a:endParaRPr lang="en-US"/>
          </a:p>
        </p:txBody>
      </p:sp>
    </p:spTree>
    <p:extLst>
      <p:ext uri="{BB962C8B-B14F-4D97-AF65-F5344CB8AC3E}">
        <p14:creationId xmlns:p14="http://schemas.microsoft.com/office/powerpoint/2010/main" val="9209288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BB253A-8609-46C3-9E6C-CEA3771FBD32}"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375868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BB253A-8609-46C3-9E6C-CEA3771FBD32}"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20059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BB253A-8609-46C3-9E6C-CEA3771FBD32}"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97471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BB253A-8609-46C3-9E6C-CEA3771FBD32}"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A68961F-F028-4DDC-B640-E2CCD3553877}"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36253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BB253A-8609-46C3-9E6C-CEA3771FBD32}"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1789995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FBB253A-8609-46C3-9E6C-CEA3771FBD32}"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1255346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FBB253A-8609-46C3-9E6C-CEA3771FBD32}"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2211538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BB253A-8609-46C3-9E6C-CEA3771FBD32}"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2588929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FBB253A-8609-46C3-9E6C-CEA3771FBD32}" type="datetimeFigureOut">
              <a:rPr lang="en-US" smtClean="0"/>
              <a:t>12/4/2018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A68961F-F028-4DDC-B640-E2CCD3553877}" type="slidenum">
              <a:rPr lang="en-US" smtClean="0"/>
              <a:t>‹#›</a:t>
            </a:fld>
            <a:endParaRPr lang="en-US"/>
          </a:p>
        </p:txBody>
      </p:sp>
    </p:spTree>
    <p:extLst>
      <p:ext uri="{BB962C8B-B14F-4D97-AF65-F5344CB8AC3E}">
        <p14:creationId xmlns:p14="http://schemas.microsoft.com/office/powerpoint/2010/main" val="167859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BB253A-8609-46C3-9E6C-CEA3771FBD32}"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3556010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BB253A-8609-46C3-9E6C-CEA3771FBD32}"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319335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BB253A-8609-46C3-9E6C-CEA3771FBD32}"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375634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BB253A-8609-46C3-9E6C-CEA3771FBD32}"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177173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BB253A-8609-46C3-9E6C-CEA3771FBD32}"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219493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BB253A-8609-46C3-9E6C-CEA3771FBD32}"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255390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BB253A-8609-46C3-9E6C-CEA3771FBD32}"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81692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BB253A-8609-46C3-9E6C-CEA3771FBD32}"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8961F-F028-4DDC-B640-E2CCD3553877}" type="slidenum">
              <a:rPr lang="en-US" smtClean="0"/>
              <a:t>‹#›</a:t>
            </a:fld>
            <a:endParaRPr lang="en-US"/>
          </a:p>
        </p:txBody>
      </p:sp>
    </p:spTree>
    <p:extLst>
      <p:ext uri="{BB962C8B-B14F-4D97-AF65-F5344CB8AC3E}">
        <p14:creationId xmlns:p14="http://schemas.microsoft.com/office/powerpoint/2010/main" val="20123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BB253A-8609-46C3-9E6C-CEA3771FBD32}" type="datetimeFigureOut">
              <a:rPr lang="en-US" smtClean="0"/>
              <a:t>12/4/2018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A68961F-F028-4DDC-B640-E2CCD3553877}" type="slidenum">
              <a:rPr lang="en-US" smtClean="0"/>
              <a:t>‹#›</a:t>
            </a:fld>
            <a:endParaRPr lang="en-US"/>
          </a:p>
        </p:txBody>
      </p:sp>
    </p:spTree>
    <p:extLst>
      <p:ext uri="{BB962C8B-B14F-4D97-AF65-F5344CB8AC3E}">
        <p14:creationId xmlns:p14="http://schemas.microsoft.com/office/powerpoint/2010/main" val="405363979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ibraries.ok.gov/wp-content/uploads/RecordsMgt_GRDS_UC_2016.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health.okstate.edu/com/student-life/career-developmen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hyperlink" Target="https://health.okstate.edu/com/academics/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COCA</a:t>
            </a:r>
            <a:br>
              <a:rPr lang="en-US" dirty="0" smtClean="0"/>
            </a:br>
            <a:r>
              <a:rPr lang="en-US" dirty="0" smtClean="0"/>
              <a:t>Standard 9</a:t>
            </a:r>
            <a:endParaRPr lang="en-US" dirty="0"/>
          </a:p>
        </p:txBody>
      </p:sp>
      <p:sp>
        <p:nvSpPr>
          <p:cNvPr id="3" name="Subtitle 2"/>
          <p:cNvSpPr>
            <a:spLocks noGrp="1"/>
          </p:cNvSpPr>
          <p:nvPr>
            <p:ph type="subTitle" idx="1"/>
          </p:nvPr>
        </p:nvSpPr>
        <p:spPr/>
        <p:txBody>
          <a:bodyPr/>
          <a:lstStyle/>
          <a:p>
            <a:endParaRPr lang="en-US" dirty="0"/>
          </a:p>
        </p:txBody>
      </p:sp>
    </p:spTree>
    <p:custDataLst>
      <p:tags r:id="rId1"/>
    </p:custDataLst>
    <p:extLst>
      <p:ext uri="{BB962C8B-B14F-4D97-AF65-F5344CB8AC3E}">
        <p14:creationId xmlns:p14="http://schemas.microsoft.com/office/powerpoint/2010/main" val="3241239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9.3</a:t>
            </a:r>
            <a:br>
              <a:rPr lang="en-US" dirty="0" smtClean="0"/>
            </a:br>
            <a:r>
              <a:rPr lang="en-US" dirty="0" smtClean="0"/>
              <a:t>Transfer Policies</a:t>
            </a:r>
            <a:endParaRPr lang="en-US" dirty="0"/>
          </a:p>
        </p:txBody>
      </p:sp>
      <p:sp>
        <p:nvSpPr>
          <p:cNvPr id="3" name="Content Placeholder 2"/>
          <p:cNvSpPr>
            <a:spLocks noGrp="1"/>
          </p:cNvSpPr>
          <p:nvPr>
            <p:ph idx="1"/>
          </p:nvPr>
        </p:nvSpPr>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A COM must publish and follow policies regarding transfer or admissions with advanced standing. A COM may only accept credits  from  a  school  accredited  by  the  COCA  or  Liaison Committee on Medical Education (LCME) where the student is eligible for readmission. The COM must ensure that if transfer occurs from an LCME accredited school of medicine, the student must acquire OMM/OPP competency prior to graduation from the COM. The last two years of education must be completed at the COM granting the degree</a:t>
            </a:r>
            <a:r>
              <a:rPr lang="en-US" b="1" dirty="0" smtClean="0">
                <a:solidFill>
                  <a:schemeClr val="bg1"/>
                </a:solidFill>
                <a:latin typeface="Times New Roman" panose="02020603050405020304" pitchFamily="18" charset="0"/>
                <a:cs typeface="Times New Roman" panose="02020603050405020304" pitchFamily="18" charset="0"/>
              </a:rPr>
              <a:t>.</a:t>
            </a:r>
            <a:endParaRPr lang="en-US" b="1" dirty="0">
              <a:solidFill>
                <a:schemeClr val="bg1"/>
              </a:solidFill>
              <a:latin typeface="Times New Roman" panose="02020603050405020304" pitchFamily="18" charset="0"/>
              <a:cs typeface="Times New Roman" panose="02020603050405020304" pitchFamily="18" charset="0"/>
            </a:endParaRPr>
          </a:p>
          <a:p>
            <a:endParaRPr lang="en-US" b="1" dirty="0" smtClean="0">
              <a:solidFill>
                <a:schemeClr val="bg1"/>
              </a:solidFill>
              <a:latin typeface="Times New Roman" panose="02020603050405020304" pitchFamily="18" charset="0"/>
              <a:cs typeface="Times New Roman" panose="02020603050405020304" pitchFamily="18" charset="0"/>
            </a:endParaRPr>
          </a:p>
          <a:p>
            <a:pPr marL="914400" lvl="2" indent="0">
              <a:buNone/>
            </a:pPr>
            <a:endParaRPr lang="en-US" b="1" dirty="0" smtClean="0">
              <a:solidFill>
                <a:schemeClr val="bg1"/>
              </a:solidFill>
              <a:latin typeface="Times New Roman" panose="02020603050405020304" pitchFamily="18" charset="0"/>
              <a:cs typeface="Times New Roman" panose="02020603050405020304" pitchFamily="18" charset="0"/>
            </a:endParaRPr>
          </a:p>
          <a:p>
            <a:pPr lvl="1"/>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259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osu graduate colle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905" y="2236763"/>
            <a:ext cx="4453666" cy="4453666"/>
          </a:xfrm>
          <a:prstGeom prst="rect">
            <a:avLst/>
          </a:prstGeom>
        </p:spPr>
      </p:pic>
      <p:sp>
        <p:nvSpPr>
          <p:cNvPr id="2" name="Title 1"/>
          <p:cNvSpPr>
            <a:spLocks noGrp="1"/>
          </p:cNvSpPr>
          <p:nvPr>
            <p:ph type="title"/>
          </p:nvPr>
        </p:nvSpPr>
        <p:spPr/>
        <p:txBody>
          <a:bodyPr/>
          <a:lstStyle/>
          <a:p>
            <a:r>
              <a:rPr lang="en-US" dirty="0" smtClean="0"/>
              <a:t>Element 9.3</a:t>
            </a:r>
            <a:br>
              <a:rPr lang="en-US" dirty="0" smtClean="0"/>
            </a:br>
            <a:r>
              <a:rPr lang="en-US" dirty="0" smtClean="0"/>
              <a:t>Transfer Policies</a:t>
            </a:r>
            <a:endParaRPr lang="en-US" dirty="0"/>
          </a:p>
        </p:txBody>
      </p:sp>
      <p:sp>
        <p:nvSpPr>
          <p:cNvPr id="3" name="Content Placeholder 2"/>
          <p:cNvSpPr>
            <a:spLocks noGrp="1"/>
          </p:cNvSpPr>
          <p:nvPr>
            <p:ph idx="1"/>
          </p:nvPr>
        </p:nvSpPr>
        <p:spPr>
          <a:xfrm>
            <a:off x="680322" y="2336873"/>
            <a:ext cx="5505326" cy="3599316"/>
          </a:xfrm>
        </p:spPr>
        <p:txBody>
          <a:bodyPr>
            <a:normAutofit/>
          </a:bodyPr>
          <a:lstStyle/>
          <a:p>
            <a:r>
              <a:rPr lang="en-US" b="1" dirty="0" smtClean="0">
                <a:solidFill>
                  <a:schemeClr val="bg1"/>
                </a:solidFill>
                <a:latin typeface="Times New Roman" panose="02020603050405020304" pitchFamily="18" charset="0"/>
                <a:cs typeface="Times New Roman" panose="02020603050405020304" pitchFamily="18" charset="0"/>
              </a:rPr>
              <a:t>Transfers from other COMs accredited by COCA</a:t>
            </a:r>
          </a:p>
          <a:p>
            <a:r>
              <a:rPr lang="en-US" b="1" dirty="0" smtClean="0">
                <a:solidFill>
                  <a:schemeClr val="bg1"/>
                </a:solidFill>
                <a:latin typeface="Times New Roman" panose="02020603050405020304" pitchFamily="18" charset="0"/>
                <a:cs typeface="Times New Roman" panose="02020603050405020304" pitchFamily="18" charset="0"/>
              </a:rPr>
              <a:t>2-year minimum</a:t>
            </a:r>
          </a:p>
          <a:p>
            <a:r>
              <a:rPr lang="en-US" b="1" dirty="0" smtClean="0">
                <a:solidFill>
                  <a:schemeClr val="bg1"/>
                </a:solidFill>
                <a:latin typeface="Times New Roman" panose="02020603050405020304" pitchFamily="18" charset="0"/>
                <a:cs typeface="Times New Roman" panose="02020603050405020304" pitchFamily="18" charset="0"/>
              </a:rPr>
              <a:t>Dual degree credits</a:t>
            </a:r>
            <a:endParaRPr lang="en-US" b="1" dirty="0">
              <a:solidFill>
                <a:schemeClr val="bg1"/>
              </a:solidFill>
              <a:latin typeface="Times New Roman" panose="02020603050405020304" pitchFamily="18" charset="0"/>
              <a:cs typeface="Times New Roman" panose="02020603050405020304" pitchFamily="18" charset="0"/>
            </a:endParaRPr>
          </a:p>
          <a:p>
            <a:endParaRPr lang="en-US" b="1" dirty="0" smtClean="0">
              <a:solidFill>
                <a:schemeClr val="bg1"/>
              </a:solidFill>
              <a:latin typeface="Times New Roman" panose="02020603050405020304" pitchFamily="18" charset="0"/>
              <a:cs typeface="Times New Roman" panose="02020603050405020304" pitchFamily="18" charset="0"/>
            </a:endParaRPr>
          </a:p>
          <a:p>
            <a:pPr marL="914400" lvl="2" indent="0">
              <a:buNone/>
            </a:pPr>
            <a:endParaRPr lang="en-US" b="1" dirty="0" smtClean="0">
              <a:solidFill>
                <a:schemeClr val="bg1"/>
              </a:solidFill>
              <a:latin typeface="Times New Roman" panose="02020603050405020304" pitchFamily="18" charset="0"/>
              <a:cs typeface="Times New Roman" panose="02020603050405020304" pitchFamily="18" charset="0"/>
            </a:endParaRPr>
          </a:p>
          <a:p>
            <a:pPr lvl="1"/>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587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9.4</a:t>
            </a:r>
            <a:br>
              <a:rPr lang="en-US" dirty="0" smtClean="0"/>
            </a:br>
            <a:r>
              <a:rPr lang="en-US" dirty="0" smtClean="0"/>
              <a:t>Secure Student Record Keeping</a:t>
            </a:r>
            <a:endParaRPr lang="en-US" dirty="0"/>
          </a:p>
        </p:txBody>
      </p:sp>
      <p:sp>
        <p:nvSpPr>
          <p:cNvPr id="3" name="Content Placeholder 2"/>
          <p:cNvSpPr>
            <a:spLocks noGrp="1"/>
          </p:cNvSpPr>
          <p:nvPr>
            <p:ph idx="1"/>
          </p:nvPr>
        </p:nvSpPr>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A COM must develop an accurate, confidential and secure system for  official  student  record  keeping  that  includes:  </a:t>
            </a:r>
            <a:r>
              <a:rPr lang="en-US" b="1" dirty="0" smtClean="0">
                <a:solidFill>
                  <a:schemeClr val="bg1"/>
                </a:solidFill>
                <a:latin typeface="Times New Roman" panose="02020603050405020304" pitchFamily="18" charset="0"/>
                <a:cs typeface="Times New Roman" panose="02020603050405020304" pitchFamily="18" charset="0"/>
              </a:rPr>
              <a:t>Admissions</a:t>
            </a:r>
            <a:r>
              <a:rPr lang="en-US" b="1" dirty="0">
                <a:solidFill>
                  <a:schemeClr val="bg1"/>
                </a:solidFill>
                <a:latin typeface="Times New Roman" panose="02020603050405020304" pitchFamily="18" charset="0"/>
                <a:cs typeface="Times New Roman" panose="02020603050405020304" pitchFamily="18" charset="0"/>
              </a:rPr>
              <a:t>, advisement, academic and career counseling, evaluation, grading, credits and the training of faculty and staff in the regulations surrounding these records. </a:t>
            </a:r>
            <a:endParaRPr lang="en-US" b="1" dirty="0" smtClean="0">
              <a:solidFill>
                <a:schemeClr val="bg1"/>
              </a:solidFill>
              <a:latin typeface="Times New Roman" panose="02020603050405020304" pitchFamily="18" charset="0"/>
              <a:cs typeface="Times New Roman" panose="02020603050405020304" pitchFamily="18" charset="0"/>
            </a:endParaRPr>
          </a:p>
          <a:p>
            <a:pPr marL="914400" lvl="2" indent="0">
              <a:buNone/>
            </a:pPr>
            <a:endParaRPr lang="en-US" b="1" dirty="0" smtClean="0">
              <a:solidFill>
                <a:schemeClr val="bg1"/>
              </a:solidFill>
              <a:latin typeface="Times New Roman" panose="02020603050405020304" pitchFamily="18" charset="0"/>
              <a:cs typeface="Times New Roman" panose="02020603050405020304" pitchFamily="18" charset="0"/>
            </a:endParaRPr>
          </a:p>
          <a:p>
            <a:pPr lvl="1"/>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487251" y="3972831"/>
            <a:ext cx="4631391" cy="2466065"/>
          </a:xfrm>
          <a:prstGeom prst="rect">
            <a:avLst/>
          </a:prstGeom>
        </p:spPr>
      </p:pic>
    </p:spTree>
    <p:extLst>
      <p:ext uri="{BB962C8B-B14F-4D97-AF65-F5344CB8AC3E}">
        <p14:creationId xmlns:p14="http://schemas.microsoft.com/office/powerpoint/2010/main" val="540418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9.4</a:t>
            </a:r>
            <a:br>
              <a:rPr lang="en-US" dirty="0" smtClean="0"/>
            </a:br>
            <a:r>
              <a:rPr lang="en-US" dirty="0" smtClean="0"/>
              <a:t>Secure Student Record Keeping</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chemeClr val="bg1"/>
                </a:solidFill>
                <a:latin typeface="Times New Roman" panose="02020603050405020304" pitchFamily="18" charset="0"/>
                <a:cs typeface="Times New Roman" panose="02020603050405020304" pitchFamily="18" charset="0"/>
              </a:rPr>
              <a:t>OSU Policies and Procedures for Faculty:</a:t>
            </a:r>
          </a:p>
          <a:p>
            <a:pPr lvl="1"/>
            <a:r>
              <a:rPr lang="en-US" b="1" dirty="0">
                <a:solidFill>
                  <a:schemeClr val="bg1"/>
                </a:solidFill>
                <a:latin typeface="Times New Roman" panose="02020603050405020304" pitchFamily="18" charset="0"/>
                <a:cs typeface="Times New Roman" panose="02020603050405020304" pitchFamily="18" charset="0"/>
              </a:rPr>
              <a:t>Record retention policy: </a:t>
            </a:r>
            <a:r>
              <a:rPr lang="en-US" b="1" dirty="0">
                <a:solidFill>
                  <a:schemeClr val="bg1"/>
                </a:solidFill>
                <a:latin typeface="Times New Roman" panose="02020603050405020304" pitchFamily="18" charset="0"/>
                <a:cs typeface="Times New Roman" panose="02020603050405020304" pitchFamily="18" charset="0"/>
                <a:hlinkClick r:id="rId2"/>
              </a:rPr>
              <a:t>http://libraries.ok.gov/wp-content/uploads/RecordsMgt_GRDS_UC_2016.pdf</a:t>
            </a:r>
            <a:r>
              <a:rPr lang="en-US" b="1" dirty="0">
                <a:solidFill>
                  <a:schemeClr val="bg1"/>
                </a:solidFill>
                <a:latin typeface="Times New Roman" panose="02020603050405020304" pitchFamily="18" charset="0"/>
                <a:cs typeface="Times New Roman" panose="02020603050405020304" pitchFamily="18" charset="0"/>
              </a:rPr>
              <a:t> </a:t>
            </a:r>
          </a:p>
          <a:p>
            <a:pPr lvl="1"/>
            <a:r>
              <a:rPr lang="en-US" b="1" dirty="0" smtClean="0">
                <a:solidFill>
                  <a:schemeClr val="bg1"/>
                </a:solidFill>
                <a:latin typeface="Times New Roman" panose="02020603050405020304" pitchFamily="18" charset="0"/>
                <a:cs typeface="Times New Roman" panose="02020603050405020304" pitchFamily="18" charset="0"/>
              </a:rPr>
              <a:t>Retain gradebooks for 5 years</a:t>
            </a:r>
          </a:p>
          <a:p>
            <a:pPr lvl="1"/>
            <a:r>
              <a:rPr lang="en-US" b="1" dirty="0" smtClean="0">
                <a:solidFill>
                  <a:schemeClr val="bg1"/>
                </a:solidFill>
                <a:latin typeface="Times New Roman" panose="02020603050405020304" pitchFamily="18" charset="0"/>
                <a:cs typeface="Times New Roman" panose="02020603050405020304" pitchFamily="18" charset="0"/>
              </a:rPr>
              <a:t>Retain exams for until returned or expiration of grade appeal (4 months after due)</a:t>
            </a:r>
          </a:p>
          <a:p>
            <a:r>
              <a:rPr lang="en-US" b="1" dirty="0" smtClean="0">
                <a:solidFill>
                  <a:schemeClr val="bg1"/>
                </a:solidFill>
                <a:latin typeface="Times New Roman" panose="02020603050405020304" pitchFamily="18" charset="0"/>
                <a:cs typeface="Times New Roman" panose="02020603050405020304" pitchFamily="18" charset="0"/>
              </a:rPr>
              <a:t>FERPA</a:t>
            </a:r>
          </a:p>
          <a:p>
            <a:pPr lvl="1"/>
            <a:r>
              <a:rPr lang="en-US" b="1" dirty="0" smtClean="0">
                <a:solidFill>
                  <a:schemeClr val="bg1"/>
                </a:solidFill>
                <a:latin typeface="Times New Roman" panose="02020603050405020304" pitchFamily="18" charset="0"/>
                <a:cs typeface="Times New Roman" panose="02020603050405020304" pitchFamily="18" charset="0"/>
              </a:rPr>
              <a:t>Faculty, staff , and other employees must complete FERPA training before accessing student education records</a:t>
            </a:r>
          </a:p>
          <a:p>
            <a:pPr lvl="1"/>
            <a:r>
              <a:rPr lang="en-US" b="1" dirty="0" smtClean="0">
                <a:solidFill>
                  <a:schemeClr val="bg1"/>
                </a:solidFill>
                <a:latin typeface="Times New Roman" panose="02020603050405020304" pitchFamily="18" charset="0"/>
                <a:cs typeface="Times New Roman" panose="02020603050405020304" pitchFamily="18" charset="0"/>
              </a:rPr>
              <a:t>“Legitimate educational interest”</a:t>
            </a:r>
          </a:p>
          <a:p>
            <a:pPr lvl="1"/>
            <a:r>
              <a:rPr lang="en-US" b="1" dirty="0" smtClean="0">
                <a:solidFill>
                  <a:schemeClr val="bg1"/>
                </a:solidFill>
                <a:latin typeface="Times New Roman" panose="02020603050405020304" pitchFamily="18" charset="0"/>
                <a:cs typeface="Times New Roman" panose="02020603050405020304" pitchFamily="18" charset="0"/>
              </a:rPr>
              <a:t>Current and former students have right to access records</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809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9.5</a:t>
            </a:r>
            <a:br>
              <a:rPr lang="en-US" dirty="0" smtClean="0"/>
            </a:br>
            <a:r>
              <a:rPr lang="en-US" dirty="0" smtClean="0"/>
              <a:t>Academic Counseling (CORE)</a:t>
            </a:r>
            <a:endParaRPr lang="en-US" dirty="0"/>
          </a:p>
        </p:txBody>
      </p:sp>
      <p:sp>
        <p:nvSpPr>
          <p:cNvPr id="3" name="Content Placeholder 2"/>
          <p:cNvSpPr>
            <a:spLocks noGrp="1"/>
          </p:cNvSpPr>
          <p:nvPr>
            <p:ph idx="1"/>
          </p:nvPr>
        </p:nvSpPr>
        <p:spPr>
          <a:xfrm>
            <a:off x="680321" y="2090057"/>
            <a:ext cx="9613861" cy="4142792"/>
          </a:xfrm>
        </p:spPr>
        <p:txBody>
          <a:bodyPr>
            <a:normAutofit fontScale="92500" lnSpcReduction="20000"/>
          </a:bodyPr>
          <a:lstStyle/>
          <a:p>
            <a:r>
              <a:rPr lang="en-US" sz="2600" b="1" dirty="0">
                <a:solidFill>
                  <a:schemeClr val="bg1"/>
                </a:solidFill>
                <a:latin typeface="Times New Roman" panose="02020603050405020304" pitchFamily="18" charset="0"/>
                <a:cs typeface="Times New Roman" panose="02020603050405020304" pitchFamily="18" charset="0"/>
              </a:rPr>
              <a:t>A COM must provide academic counseling to assist its students in study skills, learning styles, learning resources, and other assistance for academic success. </a:t>
            </a:r>
            <a:endParaRPr lang="en-US" sz="2000" dirty="0" smtClean="0">
              <a:solidFill>
                <a:schemeClr val="bg1"/>
              </a:solidFill>
              <a:latin typeface="Times New Roman" panose="02020603050405020304" pitchFamily="18" charset="0"/>
              <a:cs typeface="Times New Roman" panose="02020603050405020304" pitchFamily="18" charset="0"/>
            </a:endParaRPr>
          </a:p>
          <a:p>
            <a:pPr lvl="1"/>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Before school starts all incoming first year students take several tests to assess their strengths and weaknesses</a:t>
            </a:r>
          </a:p>
          <a:p>
            <a:r>
              <a:rPr lang="en-US" dirty="0">
                <a:solidFill>
                  <a:schemeClr val="bg1"/>
                </a:solidFill>
                <a:latin typeface="Times New Roman" panose="02020603050405020304" pitchFamily="18" charset="0"/>
                <a:cs typeface="Times New Roman" panose="02020603050405020304" pitchFamily="18" charset="0"/>
              </a:rPr>
              <a:t>Every first year student is assigned a faculty advisor and a second year student mentor</a:t>
            </a:r>
          </a:p>
          <a:p>
            <a:r>
              <a:rPr lang="en-US" dirty="0">
                <a:solidFill>
                  <a:schemeClr val="bg1"/>
                </a:solidFill>
                <a:latin typeface="Times New Roman" panose="02020603050405020304" pitchFamily="18" charset="0"/>
                <a:cs typeface="Times New Roman" panose="02020603050405020304" pitchFamily="18" charset="0"/>
              </a:rPr>
              <a:t>Dr. Carrie </a:t>
            </a:r>
            <a:r>
              <a:rPr lang="en-US" dirty="0" err="1" smtClean="0">
                <a:solidFill>
                  <a:schemeClr val="bg1"/>
                </a:solidFill>
                <a:latin typeface="Times New Roman" panose="02020603050405020304" pitchFamily="18" charset="0"/>
                <a:cs typeface="Times New Roman" panose="02020603050405020304" pitchFamily="18" charset="0"/>
              </a:rPr>
              <a:t>Gilstrap</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Director of Academic </a:t>
            </a:r>
            <a:r>
              <a:rPr lang="en-US" dirty="0" smtClean="0">
                <a:solidFill>
                  <a:schemeClr val="bg1"/>
                </a:solidFill>
                <a:latin typeface="Times New Roman" panose="02020603050405020304" pitchFamily="18" charset="0"/>
                <a:cs typeface="Times New Roman" panose="02020603050405020304" pitchFamily="18" charset="0"/>
              </a:rPr>
              <a:t>Success, starts </a:t>
            </a:r>
            <a:r>
              <a:rPr lang="en-US" dirty="0">
                <a:solidFill>
                  <a:schemeClr val="bg1"/>
                </a:solidFill>
                <a:latin typeface="Times New Roman" panose="02020603050405020304" pitchFamily="18" charset="0"/>
                <a:cs typeface="Times New Roman" panose="02020603050405020304" pitchFamily="18" charset="0"/>
              </a:rPr>
              <a:t>10/1</a:t>
            </a:r>
          </a:p>
          <a:p>
            <a:r>
              <a:rPr lang="en-US" dirty="0">
                <a:solidFill>
                  <a:schemeClr val="bg1"/>
                </a:solidFill>
                <a:latin typeface="Times New Roman" panose="02020603050405020304" pitchFamily="18" charset="0"/>
                <a:cs typeface="Times New Roman" panose="02020603050405020304" pitchFamily="18" charset="0"/>
              </a:rPr>
              <a:t>Denise </a:t>
            </a:r>
            <a:r>
              <a:rPr lang="en-US" dirty="0" smtClean="0">
                <a:solidFill>
                  <a:schemeClr val="bg1"/>
                </a:solidFill>
                <a:latin typeface="Times New Roman" panose="02020603050405020304" pitchFamily="18" charset="0"/>
                <a:cs typeface="Times New Roman" panose="02020603050405020304" pitchFamily="18" charset="0"/>
              </a:rPr>
              <a:t>Fulbright, Learning </a:t>
            </a:r>
            <a:r>
              <a:rPr lang="en-US" dirty="0">
                <a:solidFill>
                  <a:schemeClr val="bg1"/>
                </a:solidFill>
                <a:latin typeface="Times New Roman" panose="02020603050405020304" pitchFamily="18" charset="0"/>
                <a:cs typeface="Times New Roman" panose="02020603050405020304" pitchFamily="18" charset="0"/>
              </a:rPr>
              <a:t>Skills </a:t>
            </a:r>
            <a:r>
              <a:rPr lang="en-US" dirty="0" smtClean="0">
                <a:solidFill>
                  <a:schemeClr val="bg1"/>
                </a:solidFill>
                <a:latin typeface="Times New Roman" panose="02020603050405020304" pitchFamily="18" charset="0"/>
                <a:cs typeface="Times New Roman" panose="02020603050405020304" pitchFamily="18" charset="0"/>
              </a:rPr>
              <a:t>Specialist</a:t>
            </a:r>
            <a:endParaRPr lang="en-US" dirty="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One-on-one </a:t>
            </a:r>
            <a:r>
              <a:rPr lang="en-US" dirty="0">
                <a:solidFill>
                  <a:schemeClr val="bg1"/>
                </a:solidFill>
                <a:latin typeface="Times New Roman" panose="02020603050405020304" pitchFamily="18" charset="0"/>
                <a:cs typeface="Times New Roman" panose="02020603050405020304" pitchFamily="18" charset="0"/>
              </a:rPr>
              <a:t>advising for every identified “at risk” student for COMLEX Level I preparation</a:t>
            </a:r>
          </a:p>
          <a:p>
            <a:r>
              <a:rPr lang="en-US" dirty="0">
                <a:solidFill>
                  <a:schemeClr val="bg1"/>
                </a:solidFill>
                <a:latin typeface="Times New Roman" panose="02020603050405020304" pitchFamily="18" charset="0"/>
                <a:cs typeface="Times New Roman" panose="02020603050405020304" pitchFamily="18" charset="0"/>
              </a:rPr>
              <a:t>Advising as needed for COMAT and Level II preparation</a:t>
            </a:r>
          </a:p>
          <a:p>
            <a:endParaRPr lang="en-US"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568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9.6</a:t>
            </a:r>
            <a:br>
              <a:rPr lang="en-US" dirty="0" smtClean="0"/>
            </a:br>
            <a:r>
              <a:rPr lang="en-US" dirty="0" smtClean="0"/>
              <a:t>Career Counseling (CORE)</a:t>
            </a:r>
            <a:endParaRPr lang="en-US" dirty="0"/>
          </a:p>
        </p:txBody>
      </p:sp>
      <p:sp>
        <p:nvSpPr>
          <p:cNvPr id="3" name="Content Placeholder 2"/>
          <p:cNvSpPr>
            <a:spLocks noGrp="1"/>
          </p:cNvSpPr>
          <p:nvPr>
            <p:ph idx="1"/>
          </p:nvPr>
        </p:nvSpPr>
        <p:spPr>
          <a:xfrm>
            <a:off x="680321" y="2090057"/>
            <a:ext cx="9613861" cy="4142792"/>
          </a:xfrm>
        </p:spPr>
        <p:txBody>
          <a:bodyPr>
            <a:normAutofit lnSpcReduction="10000"/>
          </a:bodyPr>
          <a:lstStyle/>
          <a:p>
            <a:r>
              <a:rPr lang="en-US" sz="2600" b="1" dirty="0" smtClean="0">
                <a:solidFill>
                  <a:schemeClr val="bg1"/>
                </a:solidFill>
                <a:latin typeface="Times New Roman" panose="02020603050405020304" pitchFamily="18" charset="0"/>
                <a:cs typeface="Times New Roman" panose="02020603050405020304" pitchFamily="18" charset="0"/>
              </a:rPr>
              <a:t>A COM must provide career counseling to assist its students in evaluating career options and applying to graduate medical education training programs</a:t>
            </a:r>
          </a:p>
          <a:p>
            <a:endParaRPr lang="en-US" sz="2000" dirty="0" smtClean="0">
              <a:solidFill>
                <a:schemeClr val="bg1"/>
              </a:solidFill>
              <a:latin typeface="Times New Roman" panose="02020603050405020304" pitchFamily="18" charset="0"/>
              <a:cs typeface="Times New Roman" panose="02020603050405020304" pitchFamily="18" charset="0"/>
            </a:endParaRPr>
          </a:p>
          <a:p>
            <a:r>
              <a:rPr lang="en-US" sz="2000" dirty="0" smtClean="0">
                <a:solidFill>
                  <a:schemeClr val="bg1"/>
                </a:solidFill>
                <a:latin typeface="Times New Roman" panose="02020603050405020304" pitchFamily="18" charset="0"/>
                <a:cs typeface="Times New Roman" panose="02020603050405020304" pitchFamily="18" charset="0"/>
              </a:rPr>
              <a:t>Career Development assists students with career planning for the residency application process for 1st through 4th year medical students. MSPEs, Personal Statements, CVs</a:t>
            </a:r>
          </a:p>
          <a:p>
            <a:r>
              <a:rPr lang="en-US" sz="2000" dirty="0" smtClean="0">
                <a:solidFill>
                  <a:schemeClr val="bg1"/>
                </a:solidFill>
                <a:latin typeface="Times New Roman" panose="02020603050405020304" pitchFamily="18" charset="0"/>
                <a:cs typeface="Times New Roman" panose="02020603050405020304" pitchFamily="18" charset="0"/>
              </a:rPr>
              <a:t>Holds various workshops throughout the year on such topics as</a:t>
            </a:r>
            <a:r>
              <a:rPr lang="en-US" dirty="0" smtClean="0">
                <a:solidFill>
                  <a:schemeClr val="bg1"/>
                </a:solidFill>
                <a:latin typeface="Times New Roman" panose="02020603050405020304" pitchFamily="18" charset="0"/>
                <a:cs typeface="Times New Roman" panose="02020603050405020304" pitchFamily="18" charset="0"/>
              </a:rPr>
              <a:t>: </a:t>
            </a:r>
          </a:p>
          <a:p>
            <a:pPr lvl="1"/>
            <a:r>
              <a:rPr lang="en-US" dirty="0" smtClean="0">
                <a:solidFill>
                  <a:schemeClr val="bg1"/>
                </a:solidFill>
                <a:latin typeface="Times New Roman" panose="02020603050405020304" pitchFamily="18" charset="0"/>
                <a:cs typeface="Times New Roman" panose="02020603050405020304" pitchFamily="18" charset="0"/>
              </a:rPr>
              <a:t>How to apply for residency, navigating ERAS and CIM</a:t>
            </a:r>
          </a:p>
          <a:p>
            <a:pPr lvl="1"/>
            <a:r>
              <a:rPr lang="en-US" dirty="0" smtClean="0">
                <a:solidFill>
                  <a:schemeClr val="bg1"/>
                </a:solidFill>
                <a:latin typeface="Times New Roman" panose="02020603050405020304" pitchFamily="18" charset="0"/>
                <a:cs typeface="Times New Roman" panose="02020603050405020304" pitchFamily="18" charset="0"/>
              </a:rPr>
              <a:t>MSPEs, The Match, Personal Statements, CVs, etc.</a:t>
            </a:r>
          </a:p>
          <a:p>
            <a:pPr lvl="1"/>
            <a:r>
              <a:rPr lang="en-US" dirty="0" smtClean="0">
                <a:solidFill>
                  <a:schemeClr val="bg1"/>
                </a:solidFill>
                <a:latin typeface="Times New Roman" panose="02020603050405020304" pitchFamily="18" charset="0"/>
                <a:cs typeface="Times New Roman" panose="02020603050405020304" pitchFamily="18" charset="0"/>
              </a:rPr>
              <a:t>Hosts Annual Residency Fair</a:t>
            </a:r>
          </a:p>
          <a:p>
            <a:pPr lvl="1"/>
            <a:r>
              <a:rPr lang="en-US" dirty="0" smtClean="0">
                <a:solidFill>
                  <a:schemeClr val="bg1"/>
                </a:solidFill>
                <a:latin typeface="Times New Roman" panose="02020603050405020304" pitchFamily="18" charset="0"/>
                <a:cs typeface="Times New Roman" panose="02020603050405020304" pitchFamily="18" charset="0"/>
              </a:rPr>
              <a:t>Presentations during transition and didactic weeks</a:t>
            </a:r>
          </a:p>
          <a:p>
            <a:pPr lvl="1"/>
            <a:r>
              <a:rPr lang="en-US" dirty="0">
                <a:solidFill>
                  <a:schemeClr val="bg1"/>
                </a:solidFill>
                <a:latin typeface="Times New Roman" panose="02020603050405020304" pitchFamily="18" charset="0"/>
                <a:cs typeface="Times New Roman" panose="02020603050405020304" pitchFamily="18" charset="0"/>
                <a:hlinkClick r:id="rId2"/>
              </a:rPr>
              <a:t>https://</a:t>
            </a:r>
            <a:r>
              <a:rPr lang="en-US" dirty="0" smtClean="0">
                <a:solidFill>
                  <a:schemeClr val="bg1"/>
                </a:solidFill>
                <a:latin typeface="Times New Roman" panose="02020603050405020304" pitchFamily="18" charset="0"/>
                <a:cs typeface="Times New Roman" panose="02020603050405020304" pitchFamily="18" charset="0"/>
                <a:hlinkClick r:id="rId2"/>
              </a:rPr>
              <a:t>health.okstate.edu/com/student-life/career-development.html</a:t>
            </a:r>
            <a:endParaRPr lang="en-US" dirty="0" smtClean="0">
              <a:solidFill>
                <a:schemeClr val="bg1"/>
              </a:solidFill>
              <a:latin typeface="Times New Roman" panose="02020603050405020304" pitchFamily="18" charset="0"/>
              <a:cs typeface="Times New Roman" panose="02020603050405020304" pitchFamily="18" charset="0"/>
            </a:endParaRPr>
          </a:p>
          <a:p>
            <a:pPr lvl="1"/>
            <a:endParaRPr lang="en-US" dirty="0" smtClean="0">
              <a:solidFill>
                <a:schemeClr val="bg1"/>
              </a:solidFill>
              <a:latin typeface="Times New Roman" panose="02020603050405020304" pitchFamily="18" charset="0"/>
              <a:cs typeface="Times New Roman" panose="02020603050405020304" pitchFamily="18" charset="0"/>
            </a:endParaRPr>
          </a:p>
          <a:p>
            <a:pPr lvl="1"/>
            <a:endParaRPr lang="en-US" dirty="0" smtClean="0">
              <a:solidFill>
                <a:schemeClr val="bg1"/>
              </a:solidFill>
              <a:latin typeface="Times New Roman" panose="02020603050405020304" pitchFamily="18" charset="0"/>
              <a:cs typeface="Times New Roman" panose="02020603050405020304" pitchFamily="18" charset="0"/>
            </a:endParaRPr>
          </a:p>
          <a:p>
            <a:pPr lvl="1"/>
            <a:endParaRPr lang="en-US" dirty="0" smtClean="0">
              <a:solidFill>
                <a:schemeClr val="bg1"/>
              </a:solidFill>
              <a:latin typeface="Times New Roman" panose="02020603050405020304" pitchFamily="18" charset="0"/>
              <a:cs typeface="Times New Roman" panose="02020603050405020304" pitchFamily="18" charset="0"/>
            </a:endParaRPr>
          </a:p>
          <a:p>
            <a:pPr lvl="1"/>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691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Element 9.7</a:t>
            </a:r>
            <a:br>
              <a:rPr lang="en-US" dirty="0" smtClean="0"/>
            </a:br>
            <a:r>
              <a:rPr lang="en-US" dirty="0" smtClean="0"/>
              <a:t>Financial Aid &amp; Debt Management Counseling</a:t>
            </a:r>
            <a:endParaRPr lang="en-US" dirty="0"/>
          </a:p>
        </p:txBody>
      </p:sp>
      <p:sp>
        <p:nvSpPr>
          <p:cNvPr id="3" name="Content Placeholder 2"/>
          <p:cNvSpPr>
            <a:spLocks noGrp="1"/>
          </p:cNvSpPr>
          <p:nvPr>
            <p:ph idx="1"/>
          </p:nvPr>
        </p:nvSpPr>
        <p:spPr>
          <a:xfrm>
            <a:off x="680321" y="2090057"/>
            <a:ext cx="9613861" cy="4142792"/>
          </a:xfrm>
        </p:spPr>
        <p:txBody>
          <a:bodyPr>
            <a:normAutofit/>
          </a:bodyPr>
          <a:lstStyle/>
          <a:p>
            <a:r>
              <a:rPr lang="en-US" sz="2600" b="1" dirty="0">
                <a:solidFill>
                  <a:schemeClr val="bg1"/>
                </a:solidFill>
                <a:latin typeface="Times New Roman" panose="02020603050405020304" pitchFamily="18" charset="0"/>
                <a:cs typeface="Times New Roman" panose="02020603050405020304" pitchFamily="18" charset="0"/>
              </a:rPr>
              <a:t>A COM must provide its students with counseling to assist them with financial aid applications and debt management.</a:t>
            </a:r>
            <a:endParaRPr lang="en-US" sz="2000" dirty="0" smtClean="0">
              <a:solidFill>
                <a:schemeClr val="bg1"/>
              </a:solidFill>
              <a:latin typeface="Times New Roman" panose="02020603050405020304" pitchFamily="18" charset="0"/>
              <a:cs typeface="Times New Roman" panose="02020603050405020304" pitchFamily="18" charset="0"/>
            </a:endParaRPr>
          </a:p>
          <a:p>
            <a:pPr lvl="1"/>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Required financial aid counseling</a:t>
            </a:r>
          </a:p>
          <a:p>
            <a:pPr lvl="1"/>
            <a:r>
              <a:rPr lang="en-US" dirty="0" smtClean="0">
                <a:solidFill>
                  <a:schemeClr val="bg1"/>
                </a:solidFill>
                <a:latin typeface="Times New Roman" panose="02020603050405020304" pitchFamily="18" charset="0"/>
                <a:cs typeface="Times New Roman" panose="02020603050405020304" pitchFamily="18" charset="0"/>
              </a:rPr>
              <a:t>Entrance counseling</a:t>
            </a:r>
          </a:p>
          <a:p>
            <a:pPr lvl="1"/>
            <a:r>
              <a:rPr lang="en-US" dirty="0" smtClean="0">
                <a:solidFill>
                  <a:schemeClr val="bg1"/>
                </a:solidFill>
                <a:latin typeface="Times New Roman" panose="02020603050405020304" pitchFamily="18" charset="0"/>
                <a:cs typeface="Times New Roman" panose="02020603050405020304" pitchFamily="18" charset="0"/>
              </a:rPr>
              <a:t>Exit counseling</a:t>
            </a:r>
          </a:p>
          <a:p>
            <a:r>
              <a:rPr lang="en-US" dirty="0" smtClean="0">
                <a:solidFill>
                  <a:schemeClr val="bg1"/>
                </a:solidFill>
                <a:latin typeface="Times New Roman" panose="02020603050405020304" pitchFamily="18" charset="0"/>
                <a:cs typeface="Times New Roman" panose="02020603050405020304" pitchFamily="18" charset="0"/>
              </a:rPr>
              <a:t>AACOM online modules</a:t>
            </a:r>
          </a:p>
          <a:p>
            <a:endParaRPr 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16951934"/>
              </p:ext>
            </p:extLst>
          </p:nvPr>
        </p:nvGraphicFramePr>
        <p:xfrm>
          <a:off x="1742751" y="5375642"/>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08311879"/>
                    </a:ext>
                  </a:extLst>
                </a:gridCol>
                <a:gridCol w="4064000">
                  <a:extLst>
                    <a:ext uri="{9D8B030D-6E8A-4147-A177-3AD203B41FA5}">
                      <a16:colId xmlns:a16="http://schemas.microsoft.com/office/drawing/2014/main" val="145526908"/>
                    </a:ext>
                  </a:extLst>
                </a:gridCol>
              </a:tblGrid>
              <a:tr h="370840">
                <a:tc>
                  <a: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Average Student Loan Debt Load</a:t>
                      </a:r>
                      <a:endParaRPr lang="en-US" dirty="0"/>
                    </a:p>
                  </a:txBody>
                  <a:tcPr>
                    <a:solidFill>
                      <a:schemeClr val="bg1">
                        <a:lumMod val="50000"/>
                        <a:lumOff val="50000"/>
                      </a:schemeClr>
                    </a:solidFill>
                  </a:tcPr>
                </a:tc>
                <a:tc>
                  <a: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Student Loan Default Rate</a:t>
                      </a:r>
                      <a:endParaRPr lang="en-US" dirty="0"/>
                    </a:p>
                  </a:txBody>
                  <a:tcPr>
                    <a:solidFill>
                      <a:schemeClr val="bg1">
                        <a:lumMod val="50000"/>
                        <a:lumOff val="50000"/>
                      </a:schemeClr>
                    </a:solidFill>
                  </a:tcPr>
                </a:tc>
                <a:extLst>
                  <a:ext uri="{0D108BD9-81ED-4DB2-BD59-A6C34878D82A}">
                    <a16:rowId xmlns:a16="http://schemas.microsoft.com/office/drawing/2014/main" val="2292001659"/>
                  </a:ext>
                </a:extLst>
              </a:tr>
              <a:tr h="370840">
                <a:tc>
                  <a: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$194,411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1242374604"/>
                  </a:ext>
                </a:extLst>
              </a:tr>
            </a:tbl>
          </a:graphicData>
        </a:graphic>
      </p:graphicFrame>
    </p:spTree>
    <p:extLst>
      <p:ext uri="{BB962C8B-B14F-4D97-AF65-F5344CB8AC3E}">
        <p14:creationId xmlns:p14="http://schemas.microsoft.com/office/powerpoint/2010/main" val="3020209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9.8</a:t>
            </a:r>
            <a:br>
              <a:rPr lang="en-US" dirty="0" smtClean="0"/>
            </a:br>
            <a:r>
              <a:rPr lang="en-US" dirty="0" smtClean="0"/>
              <a:t>Mental Health Services (CORE)</a:t>
            </a:r>
            <a:endParaRPr lang="en-US" dirty="0"/>
          </a:p>
        </p:txBody>
      </p:sp>
      <p:sp>
        <p:nvSpPr>
          <p:cNvPr id="3" name="Content Placeholder 2"/>
          <p:cNvSpPr>
            <a:spLocks noGrp="1"/>
          </p:cNvSpPr>
          <p:nvPr>
            <p:ph idx="1"/>
          </p:nvPr>
        </p:nvSpPr>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A COM must provide its students with confidential access to an effective system of counseling and mental healthcare.</a:t>
            </a:r>
          </a:p>
          <a:p>
            <a:r>
              <a:rPr lang="en-US" b="1" dirty="0" smtClean="0">
                <a:solidFill>
                  <a:schemeClr val="bg1"/>
                </a:solidFill>
                <a:latin typeface="Times New Roman" panose="02020603050405020304" pitchFamily="18" charset="0"/>
                <a:cs typeface="Times New Roman" panose="02020603050405020304" pitchFamily="18" charset="0"/>
              </a:rPr>
              <a:t>A </a:t>
            </a:r>
            <a:r>
              <a:rPr lang="en-US" b="1" dirty="0">
                <a:solidFill>
                  <a:schemeClr val="bg1"/>
                </a:solidFill>
                <a:latin typeface="Times New Roman" panose="02020603050405020304" pitchFamily="18" charset="0"/>
                <a:cs typeface="Times New Roman" panose="02020603050405020304" pitchFamily="18" charset="0"/>
              </a:rPr>
              <a:t>mental health representative must be accessible 24 hours a day, 365 days a year, from all locations where students receive education from the COM.</a:t>
            </a:r>
            <a:endParaRPr lang="en-US" dirty="0" smtClean="0">
              <a:solidFill>
                <a:schemeClr val="bg1"/>
              </a:solidFill>
              <a:latin typeface="Times New Roman" panose="02020603050405020304" pitchFamily="18" charset="0"/>
              <a:cs typeface="Times New Roman" panose="02020603050405020304" pitchFamily="18" charset="0"/>
            </a:endParaRPr>
          </a:p>
          <a:p>
            <a:pPr lvl="1"/>
            <a:endParaRPr lang="en-US"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957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9.8</a:t>
            </a:r>
            <a:br>
              <a:rPr lang="en-US" dirty="0" smtClean="0"/>
            </a:br>
            <a:r>
              <a:rPr lang="en-US" dirty="0" smtClean="0"/>
              <a:t>Mental Health Services (CORE)</a:t>
            </a:r>
            <a:endParaRPr lang="en-US" dirty="0"/>
          </a:p>
        </p:txBody>
      </p:sp>
      <p:sp>
        <p:nvSpPr>
          <p:cNvPr id="3" name="Content Placeholder 2"/>
          <p:cNvSpPr>
            <a:spLocks noGrp="1"/>
          </p:cNvSpPr>
          <p:nvPr>
            <p:ph idx="1"/>
          </p:nvPr>
        </p:nvSpPr>
        <p:spPr>
          <a:xfrm>
            <a:off x="680321" y="2336873"/>
            <a:ext cx="9613861" cy="3989112"/>
          </a:xfrm>
        </p:spPr>
        <p:txBody>
          <a:bodyPr>
            <a:normAutofit fontScale="92500"/>
          </a:bodyPr>
          <a:lstStyle/>
          <a:p>
            <a:pPr marL="0" indent="0">
              <a:buNone/>
            </a:pPr>
            <a:r>
              <a:rPr lang="en-US" sz="2800" b="1" dirty="0">
                <a:solidFill>
                  <a:schemeClr val="bg1"/>
                </a:solidFill>
                <a:latin typeface="Times New Roman" panose="02020603050405020304" pitchFamily="18" charset="0"/>
                <a:cs typeface="Times New Roman" panose="02020603050405020304" pitchFamily="18" charset="0"/>
              </a:rPr>
              <a:t>OSU-CHS Mental Health </a:t>
            </a:r>
            <a:r>
              <a:rPr lang="en-US" sz="2800" b="1" dirty="0" smtClean="0">
                <a:solidFill>
                  <a:schemeClr val="bg1"/>
                </a:solidFill>
                <a:latin typeface="Times New Roman" panose="02020603050405020304" pitchFamily="18" charset="0"/>
                <a:cs typeface="Times New Roman" panose="02020603050405020304" pitchFamily="18" charset="0"/>
              </a:rPr>
              <a:t>Resources</a:t>
            </a:r>
          </a:p>
          <a:p>
            <a:pPr lvl="1"/>
            <a:r>
              <a:rPr lang="en-US" sz="2400" b="1" dirty="0" smtClean="0">
                <a:solidFill>
                  <a:schemeClr val="bg1"/>
                </a:solidFill>
                <a:latin typeface="Times New Roman" panose="02020603050405020304" pitchFamily="18" charset="0"/>
                <a:cs typeface="Times New Roman" panose="02020603050405020304" pitchFamily="18" charset="0"/>
              </a:rPr>
              <a:t>All </a:t>
            </a:r>
            <a:r>
              <a:rPr lang="en-US" sz="2400" b="1" dirty="0">
                <a:solidFill>
                  <a:schemeClr val="bg1"/>
                </a:solidFill>
                <a:latin typeface="Times New Roman" panose="02020603050405020304" pitchFamily="18" charset="0"/>
                <a:cs typeface="Times New Roman" panose="02020603050405020304" pitchFamily="18" charset="0"/>
              </a:rPr>
              <a:t>students have 24/7 access to Mental Health Resources 365 days/year</a:t>
            </a:r>
          </a:p>
          <a:p>
            <a:pPr lvl="1"/>
            <a:endParaRPr lang="en-US" sz="2400" b="1" dirty="0" smtClean="0">
              <a:solidFill>
                <a:schemeClr val="bg1"/>
              </a:solidFill>
              <a:latin typeface="Times New Roman" panose="02020603050405020304" pitchFamily="18" charset="0"/>
              <a:cs typeface="Times New Roman" panose="02020603050405020304" pitchFamily="18" charset="0"/>
            </a:endParaRPr>
          </a:p>
          <a:p>
            <a:pPr lvl="1"/>
            <a:r>
              <a:rPr lang="en-US" sz="2400" b="1" dirty="0" smtClean="0">
                <a:solidFill>
                  <a:schemeClr val="bg1"/>
                </a:solidFill>
                <a:latin typeface="Times New Roman" panose="02020603050405020304" pitchFamily="18" charset="0"/>
                <a:cs typeface="Times New Roman" panose="02020603050405020304" pitchFamily="18" charset="0"/>
              </a:rPr>
              <a:t>24/7 </a:t>
            </a:r>
            <a:r>
              <a:rPr lang="en-US" sz="2400" b="1" dirty="0">
                <a:solidFill>
                  <a:schemeClr val="bg1"/>
                </a:solidFill>
                <a:latin typeface="Times New Roman" panose="02020603050405020304" pitchFamily="18" charset="0"/>
                <a:cs typeface="Times New Roman" panose="02020603050405020304" pitchFamily="18" charset="0"/>
              </a:rPr>
              <a:t>Services provided through </a:t>
            </a:r>
            <a:r>
              <a:rPr lang="en-US" sz="2400" b="1" dirty="0" err="1">
                <a:solidFill>
                  <a:schemeClr val="bg1"/>
                </a:solidFill>
                <a:latin typeface="Times New Roman" panose="02020603050405020304" pitchFamily="18" charset="0"/>
                <a:cs typeface="Times New Roman" panose="02020603050405020304" pitchFamily="18" charset="0"/>
              </a:rPr>
              <a:t>ComPsych</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GuidanceResources</a:t>
            </a:r>
            <a:endParaRPr lang="en-US" sz="2400" b="1" dirty="0">
              <a:solidFill>
                <a:schemeClr val="bg1"/>
              </a:solidFill>
              <a:latin typeface="Times New Roman" panose="02020603050405020304" pitchFamily="18" charset="0"/>
              <a:cs typeface="Times New Roman" panose="02020603050405020304" pitchFamily="18" charset="0"/>
            </a:endParaRPr>
          </a:p>
          <a:p>
            <a:pPr lvl="2"/>
            <a:r>
              <a:rPr lang="en-US" sz="2000" b="1" dirty="0">
                <a:solidFill>
                  <a:schemeClr val="bg1"/>
                </a:solidFill>
                <a:latin typeface="Times New Roman" panose="02020603050405020304" pitchFamily="18" charset="0"/>
                <a:cs typeface="Times New Roman" panose="02020603050405020304" pitchFamily="18" charset="0"/>
              </a:rPr>
              <a:t>In-the-moment support</a:t>
            </a:r>
          </a:p>
          <a:p>
            <a:pPr lvl="2"/>
            <a:r>
              <a:rPr lang="en-US" sz="2000" b="1" dirty="0">
                <a:solidFill>
                  <a:schemeClr val="bg1"/>
                </a:solidFill>
                <a:latin typeface="Times New Roman" panose="02020603050405020304" pitchFamily="18" charset="0"/>
                <a:cs typeface="Times New Roman" panose="02020603050405020304" pitchFamily="18" charset="0"/>
              </a:rPr>
              <a:t>Crisis calls </a:t>
            </a:r>
          </a:p>
          <a:p>
            <a:pPr lvl="2"/>
            <a:r>
              <a:rPr lang="en-US" sz="2000" b="1" dirty="0">
                <a:solidFill>
                  <a:schemeClr val="bg1"/>
                </a:solidFill>
                <a:latin typeface="Times New Roman" panose="02020603050405020304" pitchFamily="18" charset="0"/>
                <a:cs typeface="Times New Roman" panose="02020603050405020304" pitchFamily="18" charset="0"/>
              </a:rPr>
              <a:t>Referral to counselor in area where student is located (in- and out-of-state). </a:t>
            </a:r>
          </a:p>
          <a:p>
            <a:pPr lvl="2"/>
            <a:r>
              <a:rPr lang="en-US" sz="2000" b="1" dirty="0">
                <a:solidFill>
                  <a:schemeClr val="bg1"/>
                </a:solidFill>
                <a:latin typeface="Times New Roman" panose="02020603050405020304" pitchFamily="18" charset="0"/>
                <a:cs typeface="Times New Roman" panose="02020603050405020304" pitchFamily="18" charset="0"/>
              </a:rPr>
              <a:t>10 free, confidential sessions available on annual basis</a:t>
            </a:r>
          </a:p>
          <a:p>
            <a:pPr lvl="2"/>
            <a:r>
              <a:rPr lang="en-US" sz="2000" b="1" dirty="0">
                <a:solidFill>
                  <a:schemeClr val="bg1"/>
                </a:solidFill>
                <a:latin typeface="Times New Roman" panose="02020603050405020304" pitchFamily="18" charset="0"/>
                <a:cs typeface="Times New Roman" panose="02020603050405020304" pitchFamily="18" charset="0"/>
              </a:rPr>
              <a:t>Telephone counseling is also available by appointment.</a:t>
            </a:r>
          </a:p>
          <a:p>
            <a:pPr lvl="1"/>
            <a:endParaRPr lang="en-US" sz="2400" b="1" dirty="0" smtClean="0">
              <a:solidFill>
                <a:schemeClr val="bg1"/>
              </a:solidFill>
              <a:latin typeface="Times New Roman" panose="02020603050405020304" pitchFamily="18" charset="0"/>
              <a:cs typeface="Times New Roman" panose="02020603050405020304" pitchFamily="18" charset="0"/>
            </a:endParaRPr>
          </a:p>
          <a:p>
            <a:pPr lvl="1"/>
            <a:r>
              <a:rPr lang="en-US" sz="2400" b="1" dirty="0" smtClean="0">
                <a:solidFill>
                  <a:schemeClr val="bg1"/>
                </a:solidFill>
                <a:latin typeface="Times New Roman" panose="02020603050405020304" pitchFamily="18" charset="0"/>
                <a:cs typeface="Times New Roman" panose="02020603050405020304" pitchFamily="18" charset="0"/>
              </a:rPr>
              <a:t>Students </a:t>
            </a:r>
            <a:r>
              <a:rPr lang="en-US" sz="2400" b="1" dirty="0">
                <a:solidFill>
                  <a:schemeClr val="bg1"/>
                </a:solidFill>
                <a:latin typeface="Times New Roman" panose="02020603050405020304" pitchFamily="18" charset="0"/>
                <a:cs typeface="Times New Roman" panose="02020603050405020304" pitchFamily="18" charset="0"/>
              </a:rPr>
              <a:t>can call </a:t>
            </a:r>
            <a:r>
              <a:rPr lang="en-US" sz="2400" b="1" dirty="0" smtClean="0">
                <a:solidFill>
                  <a:schemeClr val="bg1"/>
                </a:solidFill>
                <a:latin typeface="Times New Roman" panose="02020603050405020304" pitchFamily="18" charset="0"/>
                <a:cs typeface="Times New Roman" panose="02020603050405020304" pitchFamily="18" charset="0"/>
              </a:rPr>
              <a:t>866-519-8354</a:t>
            </a:r>
            <a:endParaRPr lang="en-US" sz="2400" b="1" dirty="0">
              <a:solidFill>
                <a:schemeClr val="bg1"/>
              </a:solidFill>
              <a:latin typeface="Times New Roman" panose="02020603050405020304" pitchFamily="18" charset="0"/>
              <a:cs typeface="Times New Roman" panose="02020603050405020304" pitchFamily="18" charset="0"/>
            </a:endParaRPr>
          </a:p>
          <a:p>
            <a:pPr lvl="1"/>
            <a:endParaRPr lang="en-US"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060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9.8</a:t>
            </a:r>
            <a:br>
              <a:rPr lang="en-US" dirty="0" smtClean="0"/>
            </a:br>
            <a:r>
              <a:rPr lang="en-US" dirty="0" smtClean="0"/>
              <a:t>Mental Health Services (CORE)</a:t>
            </a:r>
            <a:endParaRPr lang="en-US" dirty="0"/>
          </a:p>
        </p:txBody>
      </p:sp>
      <p:sp>
        <p:nvSpPr>
          <p:cNvPr id="3" name="Content Placeholder 2"/>
          <p:cNvSpPr>
            <a:spLocks noGrp="1"/>
          </p:cNvSpPr>
          <p:nvPr>
            <p:ph idx="1"/>
          </p:nvPr>
        </p:nvSpPr>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Other Services through Guidance </a:t>
            </a:r>
            <a:r>
              <a:rPr lang="en-US" dirty="0" smtClean="0">
                <a:solidFill>
                  <a:schemeClr val="bg1"/>
                </a:solidFill>
                <a:latin typeface="Times New Roman" panose="02020603050405020304" pitchFamily="18" charset="0"/>
                <a:cs typeface="Times New Roman" panose="02020603050405020304" pitchFamily="18" charset="0"/>
              </a:rPr>
              <a:t>Resources</a:t>
            </a:r>
          </a:p>
          <a:p>
            <a:pPr lvl="1"/>
            <a:r>
              <a:rPr lang="en-US" dirty="0">
                <a:solidFill>
                  <a:schemeClr val="bg1"/>
                </a:solidFill>
                <a:latin typeface="Times New Roman" panose="02020603050405020304" pitchFamily="18" charset="0"/>
                <a:cs typeface="Times New Roman" panose="02020603050405020304" pitchFamily="18" charset="0"/>
              </a:rPr>
              <a:t>Work-Life Solutions</a:t>
            </a:r>
          </a:p>
          <a:p>
            <a:pPr lvl="1"/>
            <a:r>
              <a:rPr lang="en-US" dirty="0">
                <a:solidFill>
                  <a:schemeClr val="bg1"/>
                </a:solidFill>
                <a:latin typeface="Times New Roman" panose="02020603050405020304" pitchFamily="18" charset="0"/>
                <a:cs typeface="Times New Roman" panose="02020603050405020304" pitchFamily="18" charset="0"/>
              </a:rPr>
              <a:t>Financial Information</a:t>
            </a:r>
          </a:p>
          <a:p>
            <a:pPr lvl="1"/>
            <a:r>
              <a:rPr lang="en-US" dirty="0">
                <a:solidFill>
                  <a:schemeClr val="bg1"/>
                </a:solidFill>
                <a:latin typeface="Times New Roman" panose="02020603050405020304" pitchFamily="18" charset="0"/>
                <a:cs typeface="Times New Roman" panose="02020603050405020304" pitchFamily="18" charset="0"/>
              </a:rPr>
              <a:t>Legal Support</a:t>
            </a:r>
          </a:p>
          <a:p>
            <a:pPr lvl="1"/>
            <a:r>
              <a:rPr lang="en-US" dirty="0">
                <a:solidFill>
                  <a:schemeClr val="bg1"/>
                </a:solidFill>
                <a:latin typeface="Times New Roman" panose="02020603050405020304" pitchFamily="18" charset="0"/>
                <a:cs typeface="Times New Roman" panose="02020603050405020304" pitchFamily="18" charset="0"/>
              </a:rPr>
              <a:t>Health Coaching</a:t>
            </a: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Call</a:t>
            </a:r>
            <a:r>
              <a:rPr lang="en-US" dirty="0">
                <a:solidFill>
                  <a:schemeClr val="bg1"/>
                </a:solidFill>
                <a:latin typeface="Times New Roman" panose="02020603050405020304" pitchFamily="18" charset="0"/>
                <a:cs typeface="Times New Roman" panose="02020603050405020304" pitchFamily="18" charset="0"/>
              </a:rPr>
              <a:t>:  866-519-8354</a:t>
            </a: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Go </a:t>
            </a:r>
            <a:r>
              <a:rPr lang="en-US" dirty="0">
                <a:solidFill>
                  <a:schemeClr val="bg1"/>
                </a:solidFill>
                <a:latin typeface="Times New Roman" panose="02020603050405020304" pitchFamily="18" charset="0"/>
                <a:cs typeface="Times New Roman" panose="02020603050405020304" pitchFamily="18" charset="0"/>
              </a:rPr>
              <a:t>Online:  guidanceresources.com</a:t>
            </a:r>
          </a:p>
          <a:p>
            <a:endParaRPr lang="en-US"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31430" y="2651586"/>
            <a:ext cx="5390194" cy="3941579"/>
          </a:xfrm>
          <a:prstGeom prst="rect">
            <a:avLst/>
          </a:prstGeom>
        </p:spPr>
      </p:pic>
    </p:spTree>
    <p:extLst>
      <p:ext uri="{BB962C8B-B14F-4D97-AF65-F5344CB8AC3E}">
        <p14:creationId xmlns:p14="http://schemas.microsoft.com/office/powerpoint/2010/main" val="768834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Elements	</a:t>
            </a:r>
            <a:endParaRPr lang="en-US" dirty="0"/>
          </a:p>
        </p:txBody>
      </p:sp>
      <p:sp>
        <p:nvSpPr>
          <p:cNvPr id="3" name="Content Placeholder 2"/>
          <p:cNvSpPr>
            <a:spLocks noGrp="1"/>
          </p:cNvSpPr>
          <p:nvPr>
            <p:ph idx="1"/>
          </p:nvPr>
        </p:nvSpPr>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Within each standard, there are multiple elements that are identified as “core elements.”  </a:t>
            </a:r>
            <a:endParaRPr lang="en-US" b="1" dirty="0" smtClean="0">
              <a:solidFill>
                <a:schemeClr val="bg1"/>
              </a:solidFill>
              <a:latin typeface="Times New Roman" panose="02020603050405020304" pitchFamily="18" charset="0"/>
              <a:cs typeface="Times New Roman" panose="02020603050405020304" pitchFamily="18" charset="0"/>
            </a:endParaRPr>
          </a:p>
          <a:p>
            <a:endParaRPr lang="en-US" b="1" dirty="0" smtClean="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A </a:t>
            </a:r>
            <a:r>
              <a:rPr lang="en-US" b="1" dirty="0">
                <a:solidFill>
                  <a:schemeClr val="bg1"/>
                </a:solidFill>
                <a:latin typeface="Times New Roman" panose="02020603050405020304" pitchFamily="18" charset="0"/>
                <a:cs typeface="Times New Roman" panose="02020603050405020304" pitchFamily="18" charset="0"/>
              </a:rPr>
              <a:t>core element is critical to maintain the educational quality of the </a:t>
            </a:r>
            <a:r>
              <a:rPr lang="en-US" b="1" dirty="0" smtClean="0">
                <a:solidFill>
                  <a:schemeClr val="bg1"/>
                </a:solidFill>
                <a:latin typeface="Times New Roman" panose="02020603050405020304" pitchFamily="18" charset="0"/>
                <a:cs typeface="Times New Roman" panose="02020603050405020304" pitchFamily="18" charset="0"/>
              </a:rPr>
              <a:t>program. A </a:t>
            </a:r>
            <a:r>
              <a:rPr lang="en-US" b="1" dirty="0">
                <a:solidFill>
                  <a:schemeClr val="bg1"/>
                </a:solidFill>
                <a:latin typeface="Times New Roman" panose="02020603050405020304" pitchFamily="18" charset="0"/>
                <a:cs typeface="Times New Roman" panose="02020603050405020304" pitchFamily="18" charset="0"/>
              </a:rPr>
              <a:t>COM will be found out of compliance with the standard if the COM fails to meet any core element within that standard. </a:t>
            </a:r>
            <a:endParaRPr lang="en-US" b="1"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962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9.8</a:t>
            </a:r>
            <a:br>
              <a:rPr lang="en-US" dirty="0" smtClean="0"/>
            </a:br>
            <a:r>
              <a:rPr lang="en-US" dirty="0" smtClean="0"/>
              <a:t>Mental Health Services (CORE)</a:t>
            </a:r>
            <a:endParaRPr lang="en-US" dirty="0"/>
          </a:p>
        </p:txBody>
      </p:sp>
      <p:sp>
        <p:nvSpPr>
          <p:cNvPr id="3" name="Content Placeholder 2"/>
          <p:cNvSpPr>
            <a:spLocks noGrp="1"/>
          </p:cNvSpPr>
          <p:nvPr>
            <p:ph idx="1"/>
          </p:nvPr>
        </p:nvSpPr>
        <p:spPr>
          <a:xfrm>
            <a:off x="680321" y="2336872"/>
            <a:ext cx="9613861" cy="394754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OSU-CHS Well-Being </a:t>
            </a:r>
            <a:r>
              <a:rPr lang="en-US" dirty="0" smtClean="0">
                <a:solidFill>
                  <a:schemeClr val="bg1"/>
                </a:solidFill>
                <a:latin typeface="Times New Roman" panose="02020603050405020304" pitchFamily="18" charset="0"/>
                <a:cs typeface="Times New Roman" panose="02020603050405020304" pitchFamily="18" charset="0"/>
              </a:rPr>
              <a:t>Clinic</a:t>
            </a:r>
          </a:p>
          <a:p>
            <a:pPr lvl="1"/>
            <a:endParaRPr lang="en-US" dirty="0" smtClean="0">
              <a:solidFill>
                <a:schemeClr val="bg1"/>
              </a:solidFill>
              <a:latin typeface="Times New Roman" panose="02020603050405020304" pitchFamily="18" charset="0"/>
              <a:cs typeface="Times New Roman" panose="02020603050405020304" pitchFamily="18" charset="0"/>
            </a:endParaRPr>
          </a:p>
          <a:p>
            <a:pPr lvl="1"/>
            <a:r>
              <a:rPr lang="en-US" dirty="0" smtClean="0">
                <a:solidFill>
                  <a:schemeClr val="bg1"/>
                </a:solidFill>
                <a:latin typeface="Times New Roman" panose="02020603050405020304" pitchFamily="18" charset="0"/>
                <a:cs typeface="Times New Roman" panose="02020603050405020304" pitchFamily="18" charset="0"/>
              </a:rPr>
              <a:t>Kelly </a:t>
            </a:r>
            <a:r>
              <a:rPr lang="en-US" dirty="0">
                <a:solidFill>
                  <a:schemeClr val="bg1"/>
                </a:solidFill>
                <a:latin typeface="Times New Roman" panose="02020603050405020304" pitchFamily="18" charset="0"/>
                <a:cs typeface="Times New Roman" panose="02020603050405020304" pitchFamily="18" charset="0"/>
              </a:rPr>
              <a:t>Dunn, MD</a:t>
            </a:r>
          </a:p>
          <a:p>
            <a:pPr lvl="2"/>
            <a:r>
              <a:rPr lang="en-US" dirty="0">
                <a:solidFill>
                  <a:schemeClr val="bg1"/>
                </a:solidFill>
                <a:latin typeface="Times New Roman" panose="02020603050405020304" pitchFamily="18" charset="0"/>
                <a:cs typeface="Times New Roman" panose="02020603050405020304" pitchFamily="18" charset="0"/>
              </a:rPr>
              <a:t>Joined the Department of Psychiatry &amp; Behavioral Sciences, July 2018</a:t>
            </a:r>
          </a:p>
          <a:p>
            <a:pPr lvl="2"/>
            <a:r>
              <a:rPr lang="en-US" dirty="0">
                <a:solidFill>
                  <a:schemeClr val="bg1"/>
                </a:solidFill>
                <a:latin typeface="Times New Roman" panose="02020603050405020304" pitchFamily="18" charset="0"/>
                <a:cs typeface="Times New Roman" panose="02020603050405020304" pitchFamily="18" charset="0"/>
              </a:rPr>
              <a:t>Medical Director of Student and Resident Wellness</a:t>
            </a:r>
          </a:p>
          <a:p>
            <a:pPr lvl="2"/>
            <a:r>
              <a:rPr lang="en-US" dirty="0">
                <a:solidFill>
                  <a:schemeClr val="bg1"/>
                </a:solidFill>
                <a:latin typeface="Times New Roman" panose="02020603050405020304" pitchFamily="18" charset="0"/>
                <a:cs typeface="Times New Roman" panose="02020603050405020304" pitchFamily="18" charset="0"/>
              </a:rPr>
              <a:t>Clinical Assistant Professor of Psychiatry </a:t>
            </a:r>
          </a:p>
          <a:p>
            <a:pPr lvl="1"/>
            <a:endParaRPr lang="en-US" dirty="0" smtClean="0">
              <a:solidFill>
                <a:schemeClr val="bg1"/>
              </a:solidFill>
              <a:latin typeface="Times New Roman" panose="02020603050405020304" pitchFamily="18" charset="0"/>
              <a:cs typeface="Times New Roman" panose="02020603050405020304" pitchFamily="18" charset="0"/>
            </a:endParaRPr>
          </a:p>
          <a:p>
            <a:pPr lvl="1"/>
            <a:r>
              <a:rPr lang="en-US" dirty="0" smtClean="0">
                <a:solidFill>
                  <a:schemeClr val="bg1"/>
                </a:solidFill>
                <a:latin typeface="Times New Roman" panose="02020603050405020304" pitchFamily="18" charset="0"/>
                <a:cs typeface="Times New Roman" panose="02020603050405020304" pitchFamily="18" charset="0"/>
              </a:rPr>
              <a:t>Provides </a:t>
            </a:r>
            <a:r>
              <a:rPr lang="en-US" dirty="0">
                <a:solidFill>
                  <a:schemeClr val="bg1"/>
                </a:solidFill>
                <a:latin typeface="Times New Roman" panose="02020603050405020304" pitchFamily="18" charset="0"/>
                <a:cs typeface="Times New Roman" panose="02020603050405020304" pitchFamily="18" charset="0"/>
              </a:rPr>
              <a:t>a spectrum of services</a:t>
            </a:r>
          </a:p>
          <a:p>
            <a:pPr lvl="2"/>
            <a:r>
              <a:rPr lang="en-US" dirty="0">
                <a:solidFill>
                  <a:schemeClr val="bg1"/>
                </a:solidFill>
                <a:latin typeface="Times New Roman" panose="02020603050405020304" pitchFamily="18" charset="0"/>
                <a:cs typeface="Times New Roman" panose="02020603050405020304" pitchFamily="18" charset="0"/>
              </a:rPr>
              <a:t>Coaching and Advisement</a:t>
            </a:r>
          </a:p>
          <a:p>
            <a:pPr lvl="2"/>
            <a:r>
              <a:rPr lang="en-US" dirty="0">
                <a:solidFill>
                  <a:schemeClr val="bg1"/>
                </a:solidFill>
                <a:latin typeface="Times New Roman" panose="02020603050405020304" pitchFamily="18" charset="0"/>
                <a:cs typeface="Times New Roman" panose="02020603050405020304" pitchFamily="18" charset="0"/>
              </a:rPr>
              <a:t>Behavioral Medicine Services </a:t>
            </a:r>
          </a:p>
          <a:p>
            <a:pPr lvl="2"/>
            <a:r>
              <a:rPr lang="en-US" dirty="0">
                <a:solidFill>
                  <a:schemeClr val="bg1"/>
                </a:solidFill>
                <a:latin typeface="Times New Roman" panose="02020603050405020304" pitchFamily="18" charset="0"/>
                <a:cs typeface="Times New Roman" panose="02020603050405020304" pitchFamily="18" charset="0"/>
              </a:rPr>
              <a:t>Students can schedule an appointment at this link:  https://DrDunn.as.me/</a:t>
            </a: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451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9.8</a:t>
            </a:r>
            <a:br>
              <a:rPr lang="en-US" dirty="0" smtClean="0"/>
            </a:br>
            <a:r>
              <a:rPr lang="en-US" dirty="0" smtClean="0"/>
              <a:t>Mental Health Services (CORE)</a:t>
            </a:r>
            <a:endParaRPr lang="en-US" dirty="0"/>
          </a:p>
        </p:txBody>
      </p:sp>
      <p:sp>
        <p:nvSpPr>
          <p:cNvPr id="3" name="Content Placeholder 2"/>
          <p:cNvSpPr>
            <a:spLocks noGrp="1"/>
          </p:cNvSpPr>
          <p:nvPr>
            <p:ph idx="1"/>
          </p:nvPr>
        </p:nvSpPr>
        <p:spPr>
          <a:xfrm>
            <a:off x="813178" y="2178829"/>
            <a:ext cx="9613861" cy="3599316"/>
          </a:xfrm>
        </p:spPr>
        <p:txBody>
          <a:bodyPr>
            <a:normAutofit/>
          </a:bodyPr>
          <a:lstStyle/>
          <a:p>
            <a:pPr marL="0" indent="0" algn="ctr">
              <a:buNone/>
            </a:pPr>
            <a:r>
              <a:rPr lang="en-US" sz="3200" dirty="0">
                <a:solidFill>
                  <a:schemeClr val="bg1"/>
                </a:solidFill>
                <a:latin typeface="Times New Roman" panose="02020603050405020304" pitchFamily="18" charset="0"/>
                <a:cs typeface="Times New Roman" panose="02020603050405020304" pitchFamily="18" charset="0"/>
              </a:rPr>
              <a:t>Spectrum of Services</a:t>
            </a:r>
          </a:p>
        </p:txBody>
      </p:sp>
      <p:pic>
        <p:nvPicPr>
          <p:cNvPr id="5" name="Picture 4"/>
          <p:cNvPicPr>
            <a:picLocks noChangeAspect="1"/>
          </p:cNvPicPr>
          <p:nvPr/>
        </p:nvPicPr>
        <p:blipFill>
          <a:blip r:embed="rId2"/>
          <a:stretch>
            <a:fillRect/>
          </a:stretch>
        </p:blipFill>
        <p:spPr>
          <a:xfrm>
            <a:off x="680321" y="3356586"/>
            <a:ext cx="6047756" cy="3279932"/>
          </a:xfrm>
          <a:prstGeom prst="rect">
            <a:avLst/>
          </a:prstGeom>
        </p:spPr>
      </p:pic>
      <p:sp>
        <p:nvSpPr>
          <p:cNvPr id="6" name="TextBox 5"/>
          <p:cNvSpPr txBox="1"/>
          <p:nvPr/>
        </p:nvSpPr>
        <p:spPr>
          <a:xfrm>
            <a:off x="6728077" y="3356586"/>
            <a:ext cx="4647336" cy="3108539"/>
          </a:xfrm>
          <a:prstGeom prst="rect">
            <a:avLst/>
          </a:prstGeom>
          <a:noFill/>
        </p:spPr>
        <p:txBody>
          <a:bodyPr wrap="square" lIns="91402" tIns="45718" rIns="91402" bIns="45718" rtlCol="0">
            <a:spAutoFit/>
          </a:bodyPr>
          <a:lstStyle/>
          <a:p>
            <a:pPr>
              <a:defRPr/>
            </a:pPr>
            <a:r>
              <a:rPr lang="en-US" sz="2800" b="1" dirty="0" smtClean="0">
                <a:solidFill>
                  <a:prstClr val="black"/>
                </a:solidFill>
                <a:latin typeface="Calibri Light" panose="020F0302020204030204"/>
              </a:rPr>
              <a:t>Coaching &amp; Advisement</a:t>
            </a:r>
          </a:p>
          <a:p>
            <a:pPr marL="342900" indent="-342900">
              <a:buFont typeface="Arial" panose="020B0604020202020204" pitchFamily="34" charset="0"/>
              <a:buChar char="•"/>
              <a:defRPr/>
            </a:pPr>
            <a:r>
              <a:rPr lang="en-US" sz="2400" dirty="0" smtClean="0">
                <a:solidFill>
                  <a:prstClr val="black"/>
                </a:solidFill>
                <a:latin typeface="Calibri Light" panose="020F0302020204030204"/>
              </a:rPr>
              <a:t>Coach/Advisor</a:t>
            </a:r>
            <a:endParaRPr lang="en-US" sz="2400" dirty="0">
              <a:solidFill>
                <a:prstClr val="black"/>
              </a:solidFill>
              <a:latin typeface="Calibri Light" panose="020F0302020204030204"/>
            </a:endParaRPr>
          </a:p>
          <a:p>
            <a:pPr marL="342900" indent="-342900">
              <a:buFont typeface="Arial" panose="020B0604020202020204" pitchFamily="34" charset="0"/>
              <a:buChar char="•"/>
              <a:defRPr/>
            </a:pPr>
            <a:r>
              <a:rPr lang="en-US" sz="2400" dirty="0" smtClean="0">
                <a:solidFill>
                  <a:prstClr val="black"/>
                </a:solidFill>
                <a:latin typeface="Calibri Light" panose="020F0302020204030204"/>
              </a:rPr>
              <a:t>Optimizing </a:t>
            </a:r>
            <a:r>
              <a:rPr lang="en-US" sz="2400" dirty="0">
                <a:solidFill>
                  <a:prstClr val="black"/>
                </a:solidFill>
                <a:latin typeface="Calibri Light" panose="020F0302020204030204"/>
              </a:rPr>
              <a:t>Well-being</a:t>
            </a:r>
          </a:p>
          <a:p>
            <a:pPr marL="342900" indent="-342900">
              <a:buFont typeface="Arial" panose="020B0604020202020204" pitchFamily="34" charset="0"/>
              <a:buChar char="•"/>
              <a:defRPr/>
            </a:pPr>
            <a:r>
              <a:rPr lang="en-US" sz="2400" dirty="0" smtClean="0">
                <a:solidFill>
                  <a:prstClr val="black"/>
                </a:solidFill>
                <a:latin typeface="Calibri Light" panose="020F0302020204030204"/>
              </a:rPr>
              <a:t>Prevent </a:t>
            </a:r>
            <a:r>
              <a:rPr lang="en-US" sz="2400" dirty="0">
                <a:solidFill>
                  <a:prstClr val="black"/>
                </a:solidFill>
                <a:latin typeface="Calibri Light" panose="020F0302020204030204"/>
              </a:rPr>
              <a:t>and reduce burnout</a:t>
            </a:r>
          </a:p>
          <a:p>
            <a:pPr marL="342900" indent="-342900">
              <a:buFont typeface="Arial" panose="020B0604020202020204" pitchFamily="34" charset="0"/>
              <a:buChar char="•"/>
              <a:defRPr/>
            </a:pPr>
            <a:r>
              <a:rPr lang="en-US" sz="2400" dirty="0" smtClean="0">
                <a:solidFill>
                  <a:prstClr val="black"/>
                </a:solidFill>
                <a:latin typeface="Calibri Light" panose="020F0302020204030204"/>
              </a:rPr>
              <a:t>Just </a:t>
            </a:r>
            <a:r>
              <a:rPr lang="en-US" sz="2400" dirty="0">
                <a:solidFill>
                  <a:prstClr val="black"/>
                </a:solidFill>
                <a:latin typeface="Calibri Light" panose="020F0302020204030204"/>
              </a:rPr>
              <a:t>need to talk to someone</a:t>
            </a:r>
          </a:p>
          <a:p>
            <a:pPr marL="342900" indent="-342900">
              <a:buFont typeface="Arial" panose="020B0604020202020204" pitchFamily="34" charset="0"/>
              <a:buChar char="•"/>
              <a:defRPr/>
            </a:pPr>
            <a:r>
              <a:rPr lang="en-US" sz="2400" dirty="0" smtClean="0">
                <a:solidFill>
                  <a:prstClr val="black"/>
                </a:solidFill>
                <a:latin typeface="Calibri Light" panose="020F0302020204030204"/>
              </a:rPr>
              <a:t>Critical </a:t>
            </a:r>
            <a:r>
              <a:rPr lang="en-US" sz="2400" dirty="0">
                <a:solidFill>
                  <a:prstClr val="black"/>
                </a:solidFill>
                <a:latin typeface="Calibri Light" panose="020F0302020204030204"/>
              </a:rPr>
              <a:t>Incident Stress Debriefing </a:t>
            </a:r>
          </a:p>
          <a:p>
            <a:pPr marL="342900" indent="-342900">
              <a:buFont typeface="Arial" panose="020B0604020202020204" pitchFamily="34" charset="0"/>
              <a:buChar char="•"/>
              <a:defRPr/>
            </a:pPr>
            <a:r>
              <a:rPr lang="en-US" sz="2400" dirty="0" smtClean="0">
                <a:solidFill>
                  <a:prstClr val="black"/>
                </a:solidFill>
                <a:latin typeface="Calibri Light" panose="020F0302020204030204"/>
              </a:rPr>
              <a:t>Major </a:t>
            </a:r>
            <a:r>
              <a:rPr lang="en-US" sz="2400" dirty="0">
                <a:solidFill>
                  <a:prstClr val="black"/>
                </a:solidFill>
                <a:latin typeface="Calibri Light" panose="020F0302020204030204"/>
              </a:rPr>
              <a:t>life event support</a:t>
            </a:r>
          </a:p>
          <a:p>
            <a:pPr marL="342900" indent="-342900">
              <a:buFont typeface="Arial" panose="020B0604020202020204" pitchFamily="34" charset="0"/>
              <a:buChar char="•"/>
              <a:defRPr/>
            </a:pPr>
            <a:r>
              <a:rPr lang="en-US" sz="2400" dirty="0" smtClean="0">
                <a:solidFill>
                  <a:prstClr val="black"/>
                </a:solidFill>
                <a:latin typeface="Calibri Light" panose="020F0302020204030204"/>
              </a:rPr>
              <a:t>Concerned </a:t>
            </a:r>
            <a:r>
              <a:rPr lang="en-US" sz="2400" dirty="0">
                <a:solidFill>
                  <a:prstClr val="black"/>
                </a:solidFill>
                <a:latin typeface="Calibri Light" panose="020F0302020204030204"/>
              </a:rPr>
              <a:t>about a </a:t>
            </a:r>
            <a:r>
              <a:rPr lang="en-US" sz="2400" dirty="0" smtClean="0">
                <a:solidFill>
                  <a:prstClr val="black"/>
                </a:solidFill>
                <a:latin typeface="Calibri Light" panose="020F0302020204030204"/>
              </a:rPr>
              <a:t>peer</a:t>
            </a:r>
          </a:p>
        </p:txBody>
      </p:sp>
      <p:sp>
        <p:nvSpPr>
          <p:cNvPr id="7" name="Left-Right Arrow 6"/>
          <p:cNvSpPr/>
          <p:nvPr/>
        </p:nvSpPr>
        <p:spPr>
          <a:xfrm>
            <a:off x="446104" y="2647887"/>
            <a:ext cx="10929309" cy="821284"/>
          </a:xfrm>
          <a:prstGeom prst="leftRightArrow">
            <a:avLst/>
          </a:prstGeom>
          <a:solidFill>
            <a:schemeClr val="tx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02" tIns="45718" rIns="91402" bIns="45718" rtlCol="0" anchor="ctr"/>
          <a:lstStyle/>
          <a:p>
            <a:pPr algn="ctr">
              <a:defRPr/>
            </a:pPr>
            <a:endParaRPr lang="en-US">
              <a:solidFill>
                <a:prstClr val="white"/>
              </a:solidFill>
              <a:latin typeface="Calibri" panose="020F0502020204030204"/>
            </a:endParaRPr>
          </a:p>
        </p:txBody>
      </p:sp>
      <p:sp>
        <p:nvSpPr>
          <p:cNvPr id="8" name="TextBox 7"/>
          <p:cNvSpPr txBox="1"/>
          <p:nvPr/>
        </p:nvSpPr>
        <p:spPr>
          <a:xfrm>
            <a:off x="8286176" y="2866168"/>
            <a:ext cx="2694019" cy="384719"/>
          </a:xfrm>
          <a:prstGeom prst="rect">
            <a:avLst/>
          </a:prstGeom>
          <a:noFill/>
        </p:spPr>
        <p:txBody>
          <a:bodyPr wrap="square" lIns="91402" tIns="45718" rIns="91402" bIns="45718" rtlCol="0">
            <a:spAutoFit/>
          </a:bodyPr>
          <a:lstStyle/>
          <a:p>
            <a:pPr>
              <a:defRPr/>
            </a:pPr>
            <a:r>
              <a:rPr lang="en-US" dirty="0">
                <a:solidFill>
                  <a:prstClr val="black"/>
                </a:solidFill>
                <a:latin typeface="Calibri" panose="020F0502020204030204"/>
              </a:rPr>
              <a:t>Concerned with growth</a:t>
            </a:r>
          </a:p>
        </p:txBody>
      </p:sp>
      <p:sp>
        <p:nvSpPr>
          <p:cNvPr id="9" name="TextBox 8"/>
          <p:cNvSpPr txBox="1"/>
          <p:nvPr/>
        </p:nvSpPr>
        <p:spPr>
          <a:xfrm>
            <a:off x="813178" y="2866169"/>
            <a:ext cx="2703340" cy="384719"/>
          </a:xfrm>
          <a:prstGeom prst="rect">
            <a:avLst/>
          </a:prstGeom>
          <a:noFill/>
        </p:spPr>
        <p:txBody>
          <a:bodyPr wrap="square" lIns="91402" tIns="45718" rIns="91402" bIns="45718" rtlCol="0">
            <a:spAutoFit/>
          </a:bodyPr>
          <a:lstStyle/>
          <a:p>
            <a:pPr>
              <a:defRPr/>
            </a:pPr>
            <a:r>
              <a:rPr lang="en-US" dirty="0">
                <a:solidFill>
                  <a:prstClr val="black"/>
                </a:solidFill>
                <a:latin typeface="Calibri" panose="020F0502020204030204"/>
              </a:rPr>
              <a:t>Concerned with healing</a:t>
            </a:r>
          </a:p>
        </p:txBody>
      </p:sp>
    </p:spTree>
    <p:extLst>
      <p:ext uri="{BB962C8B-B14F-4D97-AF65-F5344CB8AC3E}">
        <p14:creationId xmlns:p14="http://schemas.microsoft.com/office/powerpoint/2010/main" val="1052260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9.8</a:t>
            </a:r>
            <a:br>
              <a:rPr lang="en-US" dirty="0" smtClean="0"/>
            </a:br>
            <a:r>
              <a:rPr lang="en-US" dirty="0" smtClean="0"/>
              <a:t>Mental Health Services (CORE)</a:t>
            </a:r>
            <a:endParaRPr lang="en-US" dirty="0"/>
          </a:p>
        </p:txBody>
      </p:sp>
      <p:sp>
        <p:nvSpPr>
          <p:cNvPr id="3" name="Content Placeholder 2"/>
          <p:cNvSpPr>
            <a:spLocks noGrp="1"/>
          </p:cNvSpPr>
          <p:nvPr>
            <p:ph idx="1"/>
          </p:nvPr>
        </p:nvSpPr>
        <p:spPr/>
        <p:txBody>
          <a:bodyPr>
            <a:normAutofit/>
          </a:bodyPr>
          <a:lstStyle/>
          <a:p>
            <a:pPr lvl="1"/>
            <a:endParaRPr lang="en-US"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19986" r="25101" b="22953"/>
          <a:stretch/>
        </p:blipFill>
        <p:spPr>
          <a:xfrm>
            <a:off x="824721" y="2174121"/>
            <a:ext cx="2549084" cy="2439681"/>
          </a:xfrm>
          <a:prstGeom prst="rect">
            <a:avLst/>
          </a:prstGeom>
        </p:spPr>
      </p:pic>
      <p:pic>
        <p:nvPicPr>
          <p:cNvPr id="5" name="Picture 4"/>
          <p:cNvPicPr>
            <a:picLocks noChangeAspect="1"/>
          </p:cNvPicPr>
          <p:nvPr/>
        </p:nvPicPr>
        <p:blipFill rotWithShape="1">
          <a:blip r:embed="rId3"/>
          <a:srcRect l="8887" r="10783"/>
          <a:stretch/>
        </p:blipFill>
        <p:spPr>
          <a:xfrm>
            <a:off x="4419468" y="2481692"/>
            <a:ext cx="3247989" cy="2226817"/>
          </a:xfrm>
          <a:prstGeom prst="rect">
            <a:avLst/>
          </a:prstGeom>
        </p:spPr>
      </p:pic>
      <p:sp>
        <p:nvSpPr>
          <p:cNvPr id="6" name="TextBox 5"/>
          <p:cNvSpPr txBox="1"/>
          <p:nvPr/>
        </p:nvSpPr>
        <p:spPr>
          <a:xfrm>
            <a:off x="443887" y="5242492"/>
            <a:ext cx="3510258" cy="1569656"/>
          </a:xfrm>
          <a:prstGeom prst="rect">
            <a:avLst/>
          </a:prstGeom>
          <a:noFill/>
        </p:spPr>
        <p:txBody>
          <a:bodyPr wrap="square" lIns="91402" tIns="45718" rIns="91402" bIns="45718" rtlCol="0">
            <a:spAutoFit/>
          </a:bodyPr>
          <a:lstStyle/>
          <a:p>
            <a:pPr algn="ctr">
              <a:defRPr/>
            </a:pPr>
            <a:r>
              <a:rPr lang="en-US" sz="2400" dirty="0">
                <a:solidFill>
                  <a:prstClr val="black"/>
                </a:solidFill>
                <a:latin typeface="Calibri" panose="020F0502020204030204"/>
              </a:rPr>
              <a:t>Download the App:</a:t>
            </a:r>
          </a:p>
          <a:p>
            <a:pPr algn="ctr">
              <a:defRPr/>
            </a:pPr>
            <a:r>
              <a:rPr lang="en-US" sz="2400" dirty="0">
                <a:solidFill>
                  <a:prstClr val="black"/>
                </a:solidFill>
                <a:latin typeface="Calibri" panose="020F0502020204030204"/>
              </a:rPr>
              <a:t>Confidential way to </a:t>
            </a:r>
          </a:p>
          <a:p>
            <a:pPr algn="ctr">
              <a:defRPr/>
            </a:pPr>
            <a:r>
              <a:rPr lang="en-US" sz="2400" dirty="0">
                <a:solidFill>
                  <a:prstClr val="black"/>
                </a:solidFill>
                <a:latin typeface="Calibri" panose="020F0502020204030204"/>
              </a:rPr>
              <a:t>text me. </a:t>
            </a:r>
          </a:p>
          <a:p>
            <a:pPr algn="ctr">
              <a:defRPr/>
            </a:pPr>
            <a:r>
              <a:rPr lang="en-US" sz="2400" dirty="0">
                <a:solidFill>
                  <a:prstClr val="black"/>
                </a:solidFill>
                <a:latin typeface="Calibri" panose="020F0502020204030204"/>
              </a:rPr>
              <a:t>Kelly.dunn@okstate.edu</a:t>
            </a:r>
          </a:p>
        </p:txBody>
      </p:sp>
      <p:sp>
        <p:nvSpPr>
          <p:cNvPr id="7" name="TextBox 6"/>
          <p:cNvSpPr txBox="1"/>
          <p:nvPr/>
        </p:nvSpPr>
        <p:spPr>
          <a:xfrm>
            <a:off x="4057959" y="5243691"/>
            <a:ext cx="4135703" cy="1200325"/>
          </a:xfrm>
          <a:prstGeom prst="rect">
            <a:avLst/>
          </a:prstGeom>
          <a:noFill/>
        </p:spPr>
        <p:txBody>
          <a:bodyPr wrap="square" lIns="91402" tIns="45718" rIns="91402" bIns="45718" rtlCol="0">
            <a:spAutoFit/>
          </a:bodyPr>
          <a:lstStyle/>
          <a:p>
            <a:pPr algn="ctr">
              <a:defRPr/>
            </a:pPr>
            <a:r>
              <a:rPr lang="en-US" sz="2400" dirty="0">
                <a:solidFill>
                  <a:prstClr val="black"/>
                </a:solidFill>
                <a:latin typeface="Calibri" panose="020F0502020204030204"/>
              </a:rPr>
              <a:t>Confidential way to book an </a:t>
            </a:r>
            <a:r>
              <a:rPr lang="en-US" sz="2400" dirty="0" smtClean="0">
                <a:solidFill>
                  <a:prstClr val="black"/>
                </a:solidFill>
                <a:latin typeface="Calibri" panose="020F0502020204030204"/>
              </a:rPr>
              <a:t>appointment. </a:t>
            </a:r>
            <a:r>
              <a:rPr lang="en-US" sz="2400" dirty="0">
                <a:solidFill>
                  <a:prstClr val="black"/>
                </a:solidFill>
                <a:latin typeface="Calibri" panose="020F0502020204030204"/>
              </a:rPr>
              <a:t>Text me on </a:t>
            </a:r>
            <a:r>
              <a:rPr lang="en-US" sz="2400" dirty="0" err="1">
                <a:solidFill>
                  <a:prstClr val="black"/>
                </a:solidFill>
                <a:latin typeface="Calibri" panose="020F0502020204030204"/>
              </a:rPr>
              <a:t>OhMD</a:t>
            </a:r>
            <a:r>
              <a:rPr lang="en-US" sz="2400" dirty="0">
                <a:solidFill>
                  <a:prstClr val="black"/>
                </a:solidFill>
                <a:latin typeface="Calibri" panose="020F0502020204030204"/>
              </a:rPr>
              <a:t> for the link. </a:t>
            </a:r>
          </a:p>
        </p:txBody>
      </p:sp>
      <p:sp>
        <p:nvSpPr>
          <p:cNvPr id="8" name="TextBox 7"/>
          <p:cNvSpPr txBox="1"/>
          <p:nvPr/>
        </p:nvSpPr>
        <p:spPr>
          <a:xfrm>
            <a:off x="8297476" y="5242492"/>
            <a:ext cx="3625507" cy="1361907"/>
          </a:xfrm>
          <a:prstGeom prst="rect">
            <a:avLst/>
          </a:prstGeom>
          <a:noFill/>
        </p:spPr>
        <p:txBody>
          <a:bodyPr wrap="square" lIns="91402" tIns="45718" rIns="91402" bIns="45718" rtlCol="0">
            <a:spAutoFit/>
          </a:bodyPr>
          <a:lstStyle/>
          <a:p>
            <a:pPr algn="ctr">
              <a:defRPr/>
            </a:pPr>
            <a:r>
              <a:rPr lang="en-US" sz="2400" dirty="0">
                <a:solidFill>
                  <a:prstClr val="black"/>
                </a:solidFill>
                <a:latin typeface="Calibri" panose="020F0502020204030204"/>
              </a:rPr>
              <a:t>Office: </a:t>
            </a:r>
            <a:r>
              <a:rPr lang="en-US" sz="2400" dirty="0" err="1">
                <a:solidFill>
                  <a:prstClr val="black"/>
                </a:solidFill>
                <a:latin typeface="Calibri" panose="020F0502020204030204"/>
              </a:rPr>
              <a:t>Barson</a:t>
            </a:r>
            <a:r>
              <a:rPr lang="en-US" sz="2400" dirty="0">
                <a:solidFill>
                  <a:prstClr val="black"/>
                </a:solidFill>
                <a:latin typeface="Calibri" panose="020F0502020204030204"/>
              </a:rPr>
              <a:t> A-329</a:t>
            </a:r>
          </a:p>
          <a:p>
            <a:pPr algn="ctr">
              <a:defRPr/>
            </a:pPr>
            <a:r>
              <a:rPr lang="en-US" sz="2400" dirty="0">
                <a:solidFill>
                  <a:prstClr val="black"/>
                </a:solidFill>
                <a:latin typeface="Calibri" panose="020F0502020204030204"/>
              </a:rPr>
              <a:t>Off campus location available</a:t>
            </a:r>
          </a:p>
          <a:p>
            <a:pPr algn="ctr">
              <a:defRPr/>
            </a:pPr>
            <a:endParaRPr lang="en-US" sz="1050" dirty="0">
              <a:solidFill>
                <a:prstClr val="black"/>
              </a:solidFill>
              <a:latin typeface="Calibri" panose="020F0502020204030204"/>
            </a:endParaRPr>
          </a:p>
        </p:txBody>
      </p:sp>
      <p:pic>
        <p:nvPicPr>
          <p:cNvPr id="9" name="Picture 8"/>
          <p:cNvPicPr>
            <a:picLocks noChangeAspect="1"/>
          </p:cNvPicPr>
          <p:nvPr/>
        </p:nvPicPr>
        <p:blipFill rotWithShape="1">
          <a:blip r:embed="rId4"/>
          <a:srcRect l="15345" t="-1820" r="19138" b="1820"/>
          <a:stretch/>
        </p:blipFill>
        <p:spPr>
          <a:xfrm>
            <a:off x="8784962" y="2025416"/>
            <a:ext cx="2503721" cy="2895957"/>
          </a:xfrm>
          <a:prstGeom prst="rect">
            <a:avLst/>
          </a:prstGeom>
        </p:spPr>
      </p:pic>
    </p:spTree>
    <p:extLst>
      <p:ext uri="{BB962C8B-B14F-4D97-AF65-F5344CB8AC3E}">
        <p14:creationId xmlns:p14="http://schemas.microsoft.com/office/powerpoint/2010/main" val="1736072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9.8</a:t>
            </a:r>
            <a:br>
              <a:rPr lang="en-US" dirty="0" smtClean="0"/>
            </a:br>
            <a:r>
              <a:rPr lang="en-US" dirty="0" smtClean="0"/>
              <a:t>Mental Health Services (CORE)</a:t>
            </a:r>
            <a:endParaRPr lang="en-US" dirty="0"/>
          </a:p>
        </p:txBody>
      </p:sp>
      <p:sp>
        <p:nvSpPr>
          <p:cNvPr id="3" name="Content Placeholder 2"/>
          <p:cNvSpPr>
            <a:spLocks noGrp="1"/>
          </p:cNvSpPr>
          <p:nvPr>
            <p:ph idx="1"/>
          </p:nvPr>
        </p:nvSpPr>
        <p:spPr>
          <a:xfrm>
            <a:off x="482139" y="2336873"/>
            <a:ext cx="9812044" cy="4280058"/>
          </a:xfrm>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OSU-Tulsa Counseling </a:t>
            </a:r>
            <a:r>
              <a:rPr lang="en-US" sz="2800" dirty="0" smtClean="0">
                <a:solidFill>
                  <a:schemeClr val="bg1"/>
                </a:solidFill>
                <a:latin typeface="Times New Roman" panose="02020603050405020304" pitchFamily="18" charset="0"/>
                <a:cs typeface="Times New Roman" panose="02020603050405020304" pitchFamily="18" charset="0"/>
              </a:rPr>
              <a:t>Clinic</a:t>
            </a:r>
          </a:p>
          <a:p>
            <a:endParaRPr lang="en-US" sz="2800" dirty="0" smtClean="0">
              <a:solidFill>
                <a:schemeClr val="bg1"/>
              </a:solidFill>
              <a:latin typeface="Times New Roman" panose="02020603050405020304" pitchFamily="18" charset="0"/>
              <a:cs typeface="Times New Roman" panose="02020603050405020304" pitchFamily="18" charset="0"/>
            </a:endParaRPr>
          </a:p>
          <a:p>
            <a:pPr lvl="1"/>
            <a:r>
              <a:rPr lang="en-US" sz="2400" dirty="0">
                <a:solidFill>
                  <a:schemeClr val="bg1"/>
                </a:solidFill>
                <a:latin typeface="Times New Roman" panose="02020603050405020304" pitchFamily="18" charset="0"/>
                <a:cs typeface="Times New Roman" panose="02020603050405020304" pitchFamily="18" charset="0"/>
              </a:rPr>
              <a:t>5 free counseling sessions  </a:t>
            </a:r>
          </a:p>
          <a:p>
            <a:pPr lvl="1"/>
            <a:endParaRPr lang="en-US" sz="2400" dirty="0">
              <a:solidFill>
                <a:schemeClr val="bg1"/>
              </a:solidFill>
              <a:latin typeface="Times New Roman" panose="02020603050405020304" pitchFamily="18" charset="0"/>
              <a:cs typeface="Times New Roman" panose="02020603050405020304" pitchFamily="18" charset="0"/>
            </a:endParaRPr>
          </a:p>
          <a:p>
            <a:pPr lvl="1"/>
            <a:r>
              <a:rPr lang="en-US" sz="2400" dirty="0">
                <a:solidFill>
                  <a:schemeClr val="bg1"/>
                </a:solidFill>
                <a:latin typeface="Times New Roman" panose="02020603050405020304" pitchFamily="18" charset="0"/>
                <a:cs typeface="Times New Roman" panose="02020603050405020304" pitchFamily="18" charset="0"/>
              </a:rPr>
              <a:t>Additional sessions are </a:t>
            </a:r>
            <a:r>
              <a:rPr lang="en-US" sz="2400" dirty="0" smtClean="0">
                <a:solidFill>
                  <a:schemeClr val="bg1"/>
                </a:solidFill>
                <a:latin typeface="Times New Roman" panose="02020603050405020304" pitchFamily="18" charset="0"/>
                <a:cs typeface="Times New Roman" panose="02020603050405020304" pitchFamily="18" charset="0"/>
              </a:rPr>
              <a:t>$10/per session</a:t>
            </a:r>
            <a:endParaRPr lang="en-US" sz="2400" dirty="0">
              <a:solidFill>
                <a:schemeClr val="bg1"/>
              </a:solidFill>
              <a:latin typeface="Times New Roman" panose="02020603050405020304" pitchFamily="18" charset="0"/>
              <a:cs typeface="Times New Roman" panose="02020603050405020304" pitchFamily="18" charset="0"/>
            </a:endParaRPr>
          </a:p>
          <a:p>
            <a:pPr lvl="1"/>
            <a:endParaRPr lang="en-US" sz="2400" dirty="0">
              <a:solidFill>
                <a:schemeClr val="bg1"/>
              </a:solidFill>
              <a:latin typeface="Times New Roman" panose="02020603050405020304" pitchFamily="18" charset="0"/>
              <a:cs typeface="Times New Roman" panose="02020603050405020304" pitchFamily="18" charset="0"/>
            </a:endParaRPr>
          </a:p>
          <a:p>
            <a:pPr lvl="1"/>
            <a:r>
              <a:rPr lang="en-US" sz="2400" dirty="0">
                <a:solidFill>
                  <a:schemeClr val="bg1"/>
                </a:solidFill>
                <a:latin typeface="Times New Roman" panose="02020603050405020304" pitchFamily="18" charset="0"/>
                <a:cs typeface="Times New Roman" panose="02020603050405020304" pitchFamily="18" charset="0"/>
              </a:rPr>
              <a:t>Located on the OSU-Tulsa campus at 700 N. Greenwood, in Main Hall room </a:t>
            </a:r>
            <a:r>
              <a:rPr lang="en-US" sz="2400" dirty="0" smtClean="0">
                <a:solidFill>
                  <a:schemeClr val="bg1"/>
                </a:solidFill>
                <a:latin typeface="Times New Roman" panose="02020603050405020304" pitchFamily="18" charset="0"/>
                <a:cs typeface="Times New Roman" panose="02020603050405020304" pitchFamily="18" charset="0"/>
              </a:rPr>
              <a:t>2419</a:t>
            </a:r>
            <a:endParaRPr lang="en-US" sz="2400" dirty="0">
              <a:solidFill>
                <a:schemeClr val="bg1"/>
              </a:solidFill>
              <a:latin typeface="Times New Roman" panose="02020603050405020304" pitchFamily="18" charset="0"/>
              <a:cs typeface="Times New Roman" panose="02020603050405020304" pitchFamily="18" charset="0"/>
            </a:endParaRPr>
          </a:p>
          <a:p>
            <a:pPr lvl="1"/>
            <a:endParaRPr lang="en-US" sz="2400" dirty="0">
              <a:solidFill>
                <a:schemeClr val="bg1"/>
              </a:solidFill>
              <a:latin typeface="Times New Roman" panose="02020603050405020304" pitchFamily="18" charset="0"/>
              <a:cs typeface="Times New Roman" panose="02020603050405020304" pitchFamily="18" charset="0"/>
            </a:endParaRPr>
          </a:p>
          <a:p>
            <a:pPr lvl="1"/>
            <a:r>
              <a:rPr lang="en-US" sz="2400" dirty="0">
                <a:solidFill>
                  <a:schemeClr val="bg1"/>
                </a:solidFill>
                <a:latin typeface="Times New Roman" panose="02020603050405020304" pitchFamily="18" charset="0"/>
                <a:cs typeface="Times New Roman" panose="02020603050405020304" pitchFamily="18" charset="0"/>
              </a:rPr>
              <a:t>Appointments can be set by calling </a:t>
            </a:r>
            <a:r>
              <a:rPr lang="en-US" sz="2400" dirty="0" smtClean="0">
                <a:solidFill>
                  <a:schemeClr val="bg1"/>
                </a:solidFill>
                <a:latin typeface="Times New Roman" panose="02020603050405020304" pitchFamily="18" charset="0"/>
                <a:cs typeface="Times New Roman" panose="02020603050405020304" pitchFamily="18" charset="0"/>
              </a:rPr>
              <a:t>918-594-8568</a:t>
            </a:r>
            <a:endParaRPr lang="en-US" sz="2400"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704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9.8</a:t>
            </a:r>
            <a:br>
              <a:rPr lang="en-US" dirty="0" smtClean="0"/>
            </a:br>
            <a:r>
              <a:rPr lang="en-US" dirty="0" smtClean="0"/>
              <a:t>Mental Health Services (CORE)</a:t>
            </a:r>
            <a:endParaRPr lang="en-US" dirty="0"/>
          </a:p>
        </p:txBody>
      </p:sp>
      <p:sp>
        <p:nvSpPr>
          <p:cNvPr id="3" name="Content Placeholder 2"/>
          <p:cNvSpPr>
            <a:spLocks noGrp="1"/>
          </p:cNvSpPr>
          <p:nvPr>
            <p:ph idx="1"/>
          </p:nvPr>
        </p:nvSpPr>
        <p:spPr>
          <a:xfrm>
            <a:off x="482138" y="2153992"/>
            <a:ext cx="9812044" cy="4205243"/>
          </a:xfrm>
        </p:spPr>
        <p:txBody>
          <a:bodyPr>
            <a:noAutofit/>
          </a:bodyPr>
          <a:lstStyle/>
          <a:p>
            <a:pPr marL="0" indent="0">
              <a:buNone/>
            </a:pPr>
            <a:r>
              <a:rPr lang="en-US" sz="2800" dirty="0">
                <a:solidFill>
                  <a:schemeClr val="bg1"/>
                </a:solidFill>
                <a:latin typeface="Times New Roman" panose="02020603050405020304" pitchFamily="18" charset="0"/>
                <a:cs typeface="Times New Roman" panose="02020603050405020304" pitchFamily="18" charset="0"/>
              </a:rPr>
              <a:t>Community </a:t>
            </a:r>
            <a:r>
              <a:rPr lang="en-US" sz="2800" dirty="0" smtClean="0">
                <a:solidFill>
                  <a:schemeClr val="bg1"/>
                </a:solidFill>
                <a:latin typeface="Times New Roman" panose="02020603050405020304" pitchFamily="18" charset="0"/>
                <a:cs typeface="Times New Roman" panose="02020603050405020304" pitchFamily="18" charset="0"/>
              </a:rPr>
              <a:t>Resources</a:t>
            </a:r>
          </a:p>
          <a:p>
            <a:pPr marL="0" indent="0">
              <a:buNone/>
            </a:pPr>
            <a:endParaRPr lang="en-US" sz="2800" dirty="0" smtClean="0">
              <a:solidFill>
                <a:schemeClr val="bg1"/>
              </a:solidFill>
              <a:latin typeface="Times New Roman" panose="02020603050405020304" pitchFamily="18" charset="0"/>
              <a:cs typeface="Times New Roman" panose="02020603050405020304" pitchFamily="18" charset="0"/>
            </a:endParaRPr>
          </a:p>
          <a:p>
            <a:pPr lvl="1"/>
            <a:r>
              <a:rPr lang="en-US" sz="2400" dirty="0">
                <a:solidFill>
                  <a:schemeClr val="bg1"/>
                </a:solidFill>
                <a:latin typeface="Times New Roman" panose="02020603050405020304" pitchFamily="18" charset="0"/>
                <a:cs typeface="Times New Roman" panose="02020603050405020304" pitchFamily="18" charset="0"/>
              </a:rPr>
              <a:t>COPES</a:t>
            </a:r>
          </a:p>
          <a:p>
            <a:pPr lvl="2"/>
            <a:r>
              <a:rPr lang="en-US" sz="2000" dirty="0">
                <a:solidFill>
                  <a:schemeClr val="bg1"/>
                </a:solidFill>
                <a:latin typeface="Times New Roman" panose="02020603050405020304" pitchFamily="18" charset="0"/>
                <a:cs typeface="Times New Roman" panose="02020603050405020304" pitchFamily="18" charset="0"/>
              </a:rPr>
              <a:t>Community Outreach Psychiatry Emergency Services (COPES)</a:t>
            </a:r>
          </a:p>
          <a:p>
            <a:pPr lvl="2"/>
            <a:r>
              <a:rPr lang="en-US" sz="2000" dirty="0">
                <a:solidFill>
                  <a:schemeClr val="bg1"/>
                </a:solidFill>
                <a:latin typeface="Times New Roman" panose="02020603050405020304" pitchFamily="18" charset="0"/>
                <a:cs typeface="Times New Roman" panose="02020603050405020304" pitchFamily="18" charset="0"/>
              </a:rPr>
              <a:t>24/7 assistance</a:t>
            </a:r>
          </a:p>
          <a:p>
            <a:pPr lvl="2"/>
            <a:r>
              <a:rPr lang="en-US" sz="2000" dirty="0">
                <a:solidFill>
                  <a:schemeClr val="bg1"/>
                </a:solidFill>
                <a:latin typeface="Times New Roman" panose="02020603050405020304" pitchFamily="18" charset="0"/>
                <a:cs typeface="Times New Roman" panose="02020603050405020304" pitchFamily="18" charset="0"/>
              </a:rPr>
              <a:t>Through Family &amp; Children’s Services </a:t>
            </a:r>
          </a:p>
          <a:p>
            <a:pPr lvl="2"/>
            <a:r>
              <a:rPr lang="en-US" sz="2000" dirty="0">
                <a:solidFill>
                  <a:schemeClr val="bg1"/>
                </a:solidFill>
                <a:latin typeface="Times New Roman" panose="02020603050405020304" pitchFamily="18" charset="0"/>
                <a:cs typeface="Times New Roman" panose="02020603050405020304" pitchFamily="18" charset="0"/>
              </a:rPr>
              <a:t>Free and confidential services for persons in Tulsa County</a:t>
            </a:r>
          </a:p>
          <a:p>
            <a:pPr lvl="2"/>
            <a:r>
              <a:rPr lang="en-US" sz="2000" dirty="0">
                <a:solidFill>
                  <a:schemeClr val="bg1"/>
                </a:solidFill>
                <a:latin typeface="Times New Roman" panose="02020603050405020304" pitchFamily="18" charset="0"/>
                <a:cs typeface="Times New Roman" panose="02020603050405020304" pitchFamily="18" charset="0"/>
              </a:rPr>
              <a:t>918-744-4800</a:t>
            </a:r>
          </a:p>
          <a:p>
            <a:pPr lvl="2"/>
            <a:r>
              <a:rPr lang="en-US" sz="2000" dirty="0">
                <a:solidFill>
                  <a:schemeClr val="bg1"/>
                </a:solidFill>
                <a:latin typeface="Times New Roman" panose="02020603050405020304" pitchFamily="18" charset="0"/>
                <a:cs typeface="Times New Roman" panose="02020603050405020304" pitchFamily="18" charset="0"/>
              </a:rPr>
              <a:t>Information found at: http://www.fcsok.org/services/crisiscare-center-2/mobile-crisis-copes/</a:t>
            </a:r>
          </a:p>
          <a:p>
            <a:pPr lvl="1"/>
            <a:endParaRPr lang="en-US" sz="2400" dirty="0">
              <a:solidFill>
                <a:schemeClr val="bg1"/>
              </a:solidFill>
              <a:latin typeface="Times New Roman" panose="02020603050405020304" pitchFamily="18" charset="0"/>
              <a:cs typeface="Times New Roman" panose="02020603050405020304" pitchFamily="18" charset="0"/>
            </a:endParaRPr>
          </a:p>
          <a:p>
            <a:pPr lvl="1"/>
            <a:r>
              <a:rPr lang="en-US" sz="2400" dirty="0">
                <a:solidFill>
                  <a:schemeClr val="bg1"/>
                </a:solidFill>
                <a:latin typeface="Times New Roman" panose="02020603050405020304" pitchFamily="18" charset="0"/>
                <a:cs typeface="Times New Roman" panose="02020603050405020304" pitchFamily="18" charset="0"/>
              </a:rPr>
              <a:t>National Suicide Prevention Lifeline:  </a:t>
            </a:r>
            <a:r>
              <a:rPr lang="en-US" sz="2400" dirty="0" smtClean="0">
                <a:solidFill>
                  <a:schemeClr val="bg1"/>
                </a:solidFill>
                <a:latin typeface="Times New Roman" panose="02020603050405020304" pitchFamily="18" charset="0"/>
                <a:cs typeface="Times New Roman" panose="02020603050405020304" pitchFamily="18" charset="0"/>
              </a:rPr>
              <a:t>1-800-273-8255</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9769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9.9</a:t>
            </a:r>
            <a:br>
              <a:rPr lang="en-US" dirty="0" smtClean="0"/>
            </a:br>
            <a:r>
              <a:rPr lang="en-US" dirty="0" smtClean="0"/>
              <a:t>Physical Health Services (CORE)</a:t>
            </a:r>
            <a:endParaRPr lang="en-US" dirty="0"/>
          </a:p>
        </p:txBody>
      </p:sp>
      <p:sp>
        <p:nvSpPr>
          <p:cNvPr id="3" name="Content Placeholder 2"/>
          <p:cNvSpPr>
            <a:spLocks noGrp="1"/>
          </p:cNvSpPr>
          <p:nvPr>
            <p:ph idx="1"/>
          </p:nvPr>
        </p:nvSpPr>
        <p:spPr>
          <a:xfrm>
            <a:off x="465513" y="2336872"/>
            <a:ext cx="9828669" cy="4180305"/>
          </a:xfrm>
        </p:spPr>
        <p:txBody>
          <a:bodyPr>
            <a:normAutofit/>
          </a:bodyPr>
          <a:lstStyle/>
          <a:p>
            <a:r>
              <a:rPr lang="en-US" b="1" dirty="0" smtClean="0">
                <a:solidFill>
                  <a:schemeClr val="bg1"/>
                </a:solidFill>
                <a:latin typeface="Times New Roman" panose="02020603050405020304" pitchFamily="18" charset="0"/>
                <a:cs typeface="Times New Roman" panose="02020603050405020304" pitchFamily="18" charset="0"/>
              </a:rPr>
              <a:t>A COM must provide its students with access to diagnostic, preventive and therapeutic health services, accessible in all locations where students receive education from the COM</a:t>
            </a:r>
          </a:p>
          <a:p>
            <a:pPr lvl="1"/>
            <a:endParaRPr lang="en-US" dirty="0" smtClean="0">
              <a:solidFill>
                <a:schemeClr val="bg1"/>
              </a:solidFill>
              <a:latin typeface="Times New Roman" panose="02020603050405020304" pitchFamily="18" charset="0"/>
              <a:cs typeface="Times New Roman" panose="02020603050405020304" pitchFamily="18" charset="0"/>
            </a:endParaRPr>
          </a:p>
          <a:p>
            <a:pPr lvl="1"/>
            <a:r>
              <a:rPr lang="en-US" dirty="0" smtClean="0">
                <a:solidFill>
                  <a:schemeClr val="bg1"/>
                </a:solidFill>
                <a:latin typeface="Times New Roman" panose="02020603050405020304" pitchFamily="18" charset="0"/>
                <a:cs typeface="Times New Roman" panose="02020603050405020304" pitchFamily="18" charset="0"/>
              </a:rPr>
              <a:t>Students may visit OSU Health Care Center</a:t>
            </a:r>
          </a:p>
          <a:p>
            <a:pPr lvl="1"/>
            <a:r>
              <a:rPr lang="en-US" dirty="0" smtClean="0">
                <a:solidFill>
                  <a:schemeClr val="bg1"/>
                </a:solidFill>
                <a:latin typeface="Times New Roman" panose="02020603050405020304" pitchFamily="18" charset="0"/>
                <a:cs typeface="Times New Roman" panose="02020603050405020304" pitchFamily="18" charset="0"/>
              </a:rPr>
              <a:t>Student insurance pays for any sick and preventative care visits at HCC</a:t>
            </a:r>
          </a:p>
          <a:p>
            <a:pPr lvl="1"/>
            <a:r>
              <a:rPr lang="en-US" dirty="0" smtClean="0">
                <a:solidFill>
                  <a:schemeClr val="bg1"/>
                </a:solidFill>
                <a:latin typeface="Times New Roman" panose="02020603050405020304" pitchFamily="18" charset="0"/>
                <a:cs typeface="Times New Roman" panose="02020603050405020304" pitchFamily="18" charset="0"/>
              </a:rPr>
              <a:t>Students pay a “health fee” which covers: </a:t>
            </a:r>
          </a:p>
          <a:p>
            <a:pPr lvl="2"/>
            <a:r>
              <a:rPr lang="en-US" dirty="0" smtClean="0">
                <a:solidFill>
                  <a:schemeClr val="bg1"/>
                </a:solidFill>
                <a:latin typeface="Times New Roman" panose="02020603050405020304" pitchFamily="18" charset="0"/>
                <a:cs typeface="Times New Roman" panose="02020603050405020304" pitchFamily="18" charset="0"/>
              </a:rPr>
              <a:t>Flu shots</a:t>
            </a:r>
          </a:p>
          <a:p>
            <a:pPr lvl="2"/>
            <a:r>
              <a:rPr lang="en-US" dirty="0" smtClean="0">
                <a:solidFill>
                  <a:schemeClr val="bg1"/>
                </a:solidFill>
                <a:latin typeface="Times New Roman" panose="02020603050405020304" pitchFamily="18" charset="0"/>
                <a:cs typeface="Times New Roman" panose="02020603050405020304" pitchFamily="18" charset="0"/>
              </a:rPr>
              <a:t>Immunizations (and follow ups) needed after matriculation </a:t>
            </a:r>
          </a:p>
          <a:p>
            <a:pPr lvl="2"/>
            <a:r>
              <a:rPr lang="en-US" dirty="0" smtClean="0">
                <a:solidFill>
                  <a:schemeClr val="bg1"/>
                </a:solidFill>
                <a:latin typeface="Times New Roman" panose="02020603050405020304" pitchFamily="18" charset="0"/>
                <a:cs typeface="Times New Roman" panose="02020603050405020304" pitchFamily="18" charset="0"/>
              </a:rPr>
              <a:t>Annual TB screening</a:t>
            </a:r>
          </a:p>
          <a:p>
            <a:pPr lvl="2"/>
            <a:r>
              <a:rPr lang="en-US" dirty="0" smtClean="0">
                <a:solidFill>
                  <a:schemeClr val="bg1"/>
                </a:solidFill>
                <a:latin typeface="Times New Roman" panose="02020603050405020304" pitchFamily="18" charset="0"/>
                <a:cs typeface="Times New Roman" panose="02020603050405020304" pitchFamily="18" charset="0"/>
              </a:rPr>
              <a:t>Lab tests (other than needle sticks/accidents/exposures/titers)</a:t>
            </a:r>
          </a:p>
          <a:p>
            <a:pPr marL="914400" lvl="2" indent="0">
              <a:buNone/>
            </a:pPr>
            <a:endParaRPr lang="en-US" dirty="0" smtClean="0">
              <a:solidFill>
                <a:schemeClr val="bg1"/>
              </a:solidFill>
              <a:latin typeface="Times New Roman" panose="02020603050405020304" pitchFamily="18" charset="0"/>
              <a:cs typeface="Times New Roman" panose="02020603050405020304" pitchFamily="18" charset="0"/>
            </a:endParaRPr>
          </a:p>
          <a:p>
            <a:pPr marL="914400" lvl="2" indent="0">
              <a:buNone/>
            </a:pPr>
            <a:endParaRPr lang="en-US" dirty="0" smtClean="0">
              <a:solidFill>
                <a:schemeClr val="bg1"/>
              </a:solidFill>
              <a:latin typeface="Times New Roman" panose="02020603050405020304" pitchFamily="18" charset="0"/>
              <a:cs typeface="Times New Roman" panose="02020603050405020304" pitchFamily="18" charset="0"/>
            </a:endParaRPr>
          </a:p>
          <a:p>
            <a:pPr lvl="1"/>
            <a:endParaRPr lang="en-US"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2115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9.10</a:t>
            </a:r>
            <a:br>
              <a:rPr lang="en-US" dirty="0" smtClean="0"/>
            </a:br>
            <a:r>
              <a:rPr lang="en-US" dirty="0" smtClean="0"/>
              <a:t>Non-Academic Health Professionals</a:t>
            </a:r>
            <a:endParaRPr lang="en-US" dirty="0"/>
          </a:p>
        </p:txBody>
      </p:sp>
      <p:sp>
        <p:nvSpPr>
          <p:cNvPr id="3" name="Content Placeholder 2"/>
          <p:cNvSpPr>
            <a:spLocks noGrp="1"/>
          </p:cNvSpPr>
          <p:nvPr>
            <p:ph idx="1"/>
          </p:nvPr>
        </p:nvSpPr>
        <p:spPr>
          <a:xfrm>
            <a:off x="573579" y="2336873"/>
            <a:ext cx="9720604" cy="4072240"/>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A COM must ensure that any health professional providing health services, via a therapeutic relationship, must recuse him/herself from  the  academic  assessment  or  promotion  of  the  student receiving those services</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Health care provider is precluded from any evaluation role for a student if:</a:t>
            </a:r>
          </a:p>
          <a:p>
            <a:pPr lvl="1"/>
            <a:r>
              <a:rPr lang="en-US" dirty="0" smtClean="0">
                <a:solidFill>
                  <a:schemeClr val="bg1"/>
                </a:solidFill>
                <a:latin typeface="Times New Roman" panose="02020603050405020304" pitchFamily="18" charset="0"/>
                <a:cs typeface="Times New Roman" panose="02020603050405020304" pitchFamily="18" charset="0"/>
              </a:rPr>
              <a:t>The provider has a therapeutic relationship with the student</a:t>
            </a:r>
          </a:p>
          <a:p>
            <a:pPr lvl="1"/>
            <a:r>
              <a:rPr lang="en-US" dirty="0" smtClean="0">
                <a:solidFill>
                  <a:schemeClr val="bg1"/>
                </a:solidFill>
                <a:latin typeface="Times New Roman" panose="02020603050405020304" pitchFamily="18" charset="0"/>
                <a:cs typeface="Times New Roman" panose="02020603050405020304" pitchFamily="18" charset="0"/>
              </a:rPr>
              <a:t>The provider provides sensitive health services</a:t>
            </a:r>
          </a:p>
          <a:p>
            <a:pPr marL="914400" lvl="2" indent="0">
              <a:buNone/>
            </a:pP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Avoid conflicts of interest</a:t>
            </a:r>
          </a:p>
          <a:p>
            <a:pPr marL="0" indent="0">
              <a:buNone/>
            </a:pP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7453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9.11</a:t>
            </a:r>
            <a:br>
              <a:rPr lang="en-US" dirty="0" smtClean="0"/>
            </a:br>
            <a:r>
              <a:rPr lang="en-US" dirty="0" smtClean="0"/>
              <a:t>Health Insurance</a:t>
            </a:r>
            <a:endParaRPr lang="en-US" dirty="0"/>
          </a:p>
        </p:txBody>
      </p:sp>
      <p:sp>
        <p:nvSpPr>
          <p:cNvPr id="3" name="Content Placeholder 2"/>
          <p:cNvSpPr>
            <a:spLocks noGrp="1"/>
          </p:cNvSpPr>
          <p:nvPr>
            <p:ph idx="1"/>
          </p:nvPr>
        </p:nvSpPr>
        <p:spPr>
          <a:xfrm>
            <a:off x="573579" y="2336873"/>
            <a:ext cx="9720604" cy="4255120"/>
          </a:xfrm>
        </p:spPr>
        <p:txBody>
          <a:bodyPr>
            <a:normAutofit/>
          </a:bodyPr>
          <a:lstStyle/>
          <a:p>
            <a:r>
              <a:rPr lang="en-US" sz="2800" b="1" dirty="0" smtClean="0">
                <a:solidFill>
                  <a:schemeClr val="bg1"/>
                </a:solidFill>
                <a:latin typeface="Times New Roman" panose="02020603050405020304" pitchFamily="18" charset="0"/>
                <a:cs typeface="Times New Roman" panose="02020603050405020304" pitchFamily="18" charset="0"/>
              </a:rPr>
              <a:t>A COM must require that all students have health insurance.</a:t>
            </a:r>
          </a:p>
          <a:p>
            <a:endParaRPr lang="en-US" sz="2800" dirty="0" smtClean="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All </a:t>
            </a:r>
            <a:r>
              <a:rPr lang="en-US" dirty="0" smtClean="0">
                <a:solidFill>
                  <a:schemeClr val="bg1"/>
                </a:solidFill>
                <a:latin typeface="Times New Roman" panose="02020603050405020304" pitchFamily="18" charset="0"/>
                <a:cs typeface="Times New Roman" panose="02020603050405020304" pitchFamily="18" charset="0"/>
              </a:rPr>
              <a:t>students </a:t>
            </a:r>
            <a:r>
              <a:rPr lang="en-US" dirty="0">
                <a:solidFill>
                  <a:schemeClr val="bg1"/>
                </a:solidFill>
                <a:latin typeface="Times New Roman" panose="02020603050405020304" pitchFamily="18" charset="0"/>
                <a:cs typeface="Times New Roman" panose="02020603050405020304" pitchFamily="18" charset="0"/>
              </a:rPr>
              <a:t>are required to maintain an active health insurance policy while enrolled at the OSU College of Osteopathic Medicine.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Students </a:t>
            </a:r>
            <a:r>
              <a:rPr lang="en-US" dirty="0">
                <a:solidFill>
                  <a:schemeClr val="bg1"/>
                </a:solidFill>
                <a:latin typeface="Times New Roman" panose="02020603050405020304" pitchFamily="18" charset="0"/>
                <a:cs typeface="Times New Roman" panose="02020603050405020304" pitchFamily="18" charset="0"/>
              </a:rPr>
              <a:t>are required to provide proof of insurance prior to matriculation and they are required to maintain it throughout their course of study.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Office of Student Affairs utilizes </a:t>
            </a:r>
            <a:r>
              <a:rPr lang="en-US" dirty="0" err="1" smtClean="0">
                <a:solidFill>
                  <a:schemeClr val="bg1"/>
                </a:solidFill>
                <a:latin typeface="Times New Roman" panose="02020603050405020304" pitchFamily="18" charset="0"/>
                <a:cs typeface="Times New Roman" panose="02020603050405020304" pitchFamily="18" charset="0"/>
              </a:rPr>
              <a:t>MedProctor</a:t>
            </a:r>
            <a:r>
              <a:rPr lang="en-US" dirty="0" smtClean="0">
                <a:solidFill>
                  <a:schemeClr val="bg1"/>
                </a:solidFill>
                <a:latin typeface="Times New Roman" panose="02020603050405020304" pitchFamily="18" charset="0"/>
                <a:cs typeface="Times New Roman" panose="02020603050405020304" pitchFamily="18" charset="0"/>
              </a:rPr>
              <a:t> to verify coverage during 1</a:t>
            </a:r>
            <a:r>
              <a:rPr lang="en-US" baseline="30000" dirty="0" smtClean="0">
                <a:solidFill>
                  <a:schemeClr val="bg1"/>
                </a:solidFill>
                <a:latin typeface="Times New Roman" panose="02020603050405020304" pitchFamily="18" charset="0"/>
                <a:cs typeface="Times New Roman" panose="02020603050405020304" pitchFamily="18" charset="0"/>
              </a:rPr>
              <a:t>st</a:t>
            </a:r>
            <a:r>
              <a:rPr lang="en-US" dirty="0" smtClean="0">
                <a:solidFill>
                  <a:schemeClr val="bg1"/>
                </a:solidFill>
                <a:latin typeface="Times New Roman" panose="02020603050405020304" pitchFamily="18" charset="0"/>
                <a:cs typeface="Times New Roman" panose="02020603050405020304" pitchFamily="18" charset="0"/>
              </a:rPr>
              <a:t> and 2</a:t>
            </a:r>
            <a:r>
              <a:rPr lang="en-US" baseline="30000" dirty="0" smtClean="0">
                <a:solidFill>
                  <a:schemeClr val="bg1"/>
                </a:solidFill>
                <a:latin typeface="Times New Roman" panose="02020603050405020304" pitchFamily="18" charset="0"/>
                <a:cs typeface="Times New Roman" panose="02020603050405020304" pitchFamily="18" charset="0"/>
              </a:rPr>
              <a:t>nd</a:t>
            </a:r>
            <a:r>
              <a:rPr lang="en-US" dirty="0" smtClean="0">
                <a:solidFill>
                  <a:schemeClr val="bg1"/>
                </a:solidFill>
                <a:latin typeface="Times New Roman" panose="02020603050405020304" pitchFamily="18" charset="0"/>
                <a:cs typeface="Times New Roman" panose="02020603050405020304" pitchFamily="18" charset="0"/>
              </a:rPr>
              <a:t> years. </a:t>
            </a:r>
          </a:p>
          <a:p>
            <a:r>
              <a:rPr lang="en-US" dirty="0" smtClean="0">
                <a:solidFill>
                  <a:schemeClr val="bg1"/>
                </a:solidFill>
                <a:latin typeface="Times New Roman" panose="02020603050405020304" pitchFamily="18" charset="0"/>
                <a:cs typeface="Times New Roman" panose="02020603050405020304" pitchFamily="18" charset="0"/>
              </a:rPr>
              <a:t>Students </a:t>
            </a:r>
            <a:r>
              <a:rPr lang="en-US" dirty="0">
                <a:solidFill>
                  <a:schemeClr val="bg1"/>
                </a:solidFill>
                <a:latin typeface="Times New Roman" panose="02020603050405020304" pitchFamily="18" charset="0"/>
                <a:cs typeface="Times New Roman" panose="02020603050405020304" pitchFamily="18" charset="0"/>
              </a:rPr>
              <a:t>are required to provide and pay for their personal coverage. </a:t>
            </a:r>
            <a:endParaRPr lang="en-US"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28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538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9: Students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chemeClr val="bg1"/>
                </a:solidFill>
              </a:rPr>
              <a:t>A COM must establish and publish admission requirements for </a:t>
            </a:r>
            <a:r>
              <a:rPr lang="en-US" dirty="0" smtClean="0">
                <a:solidFill>
                  <a:schemeClr val="bg1"/>
                </a:solidFill>
              </a:rPr>
              <a:t>potential </a:t>
            </a:r>
            <a:r>
              <a:rPr lang="en-US" dirty="0">
                <a:solidFill>
                  <a:schemeClr val="bg1"/>
                </a:solidFill>
              </a:rPr>
              <a:t>applicants to the osteopathic medical education </a:t>
            </a:r>
            <a:r>
              <a:rPr lang="en-US" dirty="0" smtClean="0">
                <a:solidFill>
                  <a:schemeClr val="bg1"/>
                </a:solidFill>
              </a:rPr>
              <a:t>program</a:t>
            </a:r>
            <a:r>
              <a:rPr lang="en-US" dirty="0">
                <a:solidFill>
                  <a:schemeClr val="bg1"/>
                </a:solidFill>
              </a:rPr>
              <a:t>, and must develop and apply effective policies and </a:t>
            </a:r>
            <a:r>
              <a:rPr lang="en-US" dirty="0" smtClean="0">
                <a:solidFill>
                  <a:schemeClr val="bg1"/>
                </a:solidFill>
              </a:rPr>
              <a:t>procedures </a:t>
            </a:r>
            <a:r>
              <a:rPr lang="en-US" dirty="0">
                <a:solidFill>
                  <a:schemeClr val="bg1"/>
                </a:solidFill>
              </a:rPr>
              <a:t>for medical student selection and enrollment. </a:t>
            </a:r>
            <a:endParaRPr lang="en-US" dirty="0" smtClean="0">
              <a:solidFill>
                <a:schemeClr val="bg1"/>
              </a:solidFill>
            </a:endParaRPr>
          </a:p>
          <a:p>
            <a:pPr marL="0" indent="0">
              <a:buNone/>
            </a:pPr>
            <a:endParaRPr lang="en-US" dirty="0" smtClean="0">
              <a:solidFill>
                <a:schemeClr val="bg1"/>
              </a:solidFill>
            </a:endParaRPr>
          </a:p>
          <a:p>
            <a:endParaRPr lang="en-US" dirty="0">
              <a:solidFill>
                <a:schemeClr val="bg1"/>
              </a:solidFill>
            </a:endParaRPr>
          </a:p>
          <a:p>
            <a:pPr marL="0" indent="0">
              <a:buNone/>
            </a:pPr>
            <a:r>
              <a:rPr lang="en-US" dirty="0">
                <a:solidFill>
                  <a:schemeClr val="bg1"/>
                </a:solidFill>
              </a:rPr>
              <a:t>A COM must develop and implement policies and procedures as </a:t>
            </a:r>
            <a:r>
              <a:rPr lang="en-US" dirty="0" smtClean="0">
                <a:solidFill>
                  <a:schemeClr val="bg1"/>
                </a:solidFill>
              </a:rPr>
              <a:t>well </a:t>
            </a:r>
            <a:r>
              <a:rPr lang="en-US" dirty="0">
                <a:solidFill>
                  <a:schemeClr val="bg1"/>
                </a:solidFill>
              </a:rPr>
              <a:t>as provide the human and physical resources required to </a:t>
            </a:r>
            <a:r>
              <a:rPr lang="en-US" dirty="0" smtClean="0">
                <a:solidFill>
                  <a:schemeClr val="bg1"/>
                </a:solidFill>
              </a:rPr>
              <a:t>support </a:t>
            </a:r>
            <a:r>
              <a:rPr lang="en-US" dirty="0">
                <a:solidFill>
                  <a:schemeClr val="bg1"/>
                </a:solidFill>
              </a:rPr>
              <a:t>and promote health and wellness in order to meet and </a:t>
            </a:r>
            <a:r>
              <a:rPr lang="en-US" dirty="0" smtClean="0">
                <a:solidFill>
                  <a:schemeClr val="bg1"/>
                </a:solidFill>
              </a:rPr>
              <a:t>advance </a:t>
            </a:r>
            <a:r>
              <a:rPr lang="en-US" dirty="0">
                <a:solidFill>
                  <a:schemeClr val="bg1"/>
                </a:solidFill>
              </a:rPr>
              <a:t>the physical, emotional, mental, career, academic and </a:t>
            </a:r>
            <a:r>
              <a:rPr lang="en-US" dirty="0" smtClean="0">
                <a:solidFill>
                  <a:schemeClr val="bg1"/>
                </a:solidFill>
              </a:rPr>
              <a:t>professional </a:t>
            </a:r>
            <a:r>
              <a:rPr lang="en-US" dirty="0">
                <a:solidFill>
                  <a:schemeClr val="bg1"/>
                </a:solidFill>
              </a:rPr>
              <a:t>needs of its students, faculty and staff. All </a:t>
            </a:r>
            <a:r>
              <a:rPr lang="en-US" dirty="0" smtClean="0">
                <a:solidFill>
                  <a:schemeClr val="bg1"/>
                </a:solidFill>
              </a:rPr>
              <a:t>osteopathic </a:t>
            </a:r>
            <a:r>
              <a:rPr lang="en-US" dirty="0">
                <a:solidFill>
                  <a:schemeClr val="bg1"/>
                </a:solidFill>
              </a:rPr>
              <a:t>medical students of the COM have the same rights to </a:t>
            </a:r>
            <a:r>
              <a:rPr lang="en-US" dirty="0" smtClean="0">
                <a:solidFill>
                  <a:schemeClr val="bg1"/>
                </a:solidFill>
              </a:rPr>
              <a:t>and </a:t>
            </a:r>
            <a:r>
              <a:rPr lang="en-US" dirty="0">
                <a:solidFill>
                  <a:schemeClr val="bg1"/>
                </a:solidFill>
              </a:rPr>
              <a:t>must receive comparable services. </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160103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9.1: Admissions Policy (CORE)</a:t>
            </a:r>
            <a:endParaRPr lang="en-US" dirty="0"/>
          </a:p>
        </p:txBody>
      </p:sp>
      <p:sp>
        <p:nvSpPr>
          <p:cNvPr id="3" name="Content Placeholder 2"/>
          <p:cNvSpPr>
            <a:spLocks noGrp="1"/>
          </p:cNvSpPr>
          <p:nvPr>
            <p:ph idx="1"/>
          </p:nvPr>
        </p:nvSpPr>
        <p:spPr/>
        <p:txBody>
          <a:bodyPr>
            <a:normAutofit/>
          </a:bodyPr>
          <a:lstStyle/>
          <a:p>
            <a:r>
              <a:rPr lang="en-US" sz="2200" b="1" dirty="0">
                <a:solidFill>
                  <a:schemeClr val="bg1"/>
                </a:solidFill>
                <a:latin typeface="Times New Roman" panose="02020603050405020304" pitchFamily="18" charset="0"/>
                <a:cs typeface="Times New Roman" panose="02020603050405020304" pitchFamily="18" charset="0"/>
              </a:rPr>
              <a:t>A COM must establish and publish, to the public, admission </a:t>
            </a:r>
            <a:r>
              <a:rPr lang="en-US" sz="2200" b="1" dirty="0" smtClean="0">
                <a:solidFill>
                  <a:schemeClr val="bg1"/>
                </a:solidFill>
                <a:latin typeface="Times New Roman" panose="02020603050405020304" pitchFamily="18" charset="0"/>
                <a:cs typeface="Times New Roman" panose="02020603050405020304" pitchFamily="18" charset="0"/>
              </a:rPr>
              <a:t>requirements </a:t>
            </a:r>
            <a:r>
              <a:rPr lang="en-US" sz="2200" b="1" dirty="0">
                <a:solidFill>
                  <a:schemeClr val="bg1"/>
                </a:solidFill>
                <a:latin typeface="Times New Roman" panose="02020603050405020304" pitchFamily="18" charset="0"/>
                <a:cs typeface="Times New Roman" panose="02020603050405020304" pitchFamily="18" charset="0"/>
              </a:rPr>
              <a:t>for potential applicants to the osteopathic medical </a:t>
            </a:r>
            <a:r>
              <a:rPr lang="en-US" sz="2200" b="1" dirty="0" smtClean="0">
                <a:solidFill>
                  <a:schemeClr val="bg1"/>
                </a:solidFill>
                <a:latin typeface="Times New Roman" panose="02020603050405020304" pitchFamily="18" charset="0"/>
                <a:cs typeface="Times New Roman" panose="02020603050405020304" pitchFamily="18" charset="0"/>
              </a:rPr>
              <a:t>education </a:t>
            </a:r>
            <a:r>
              <a:rPr lang="en-US" sz="2200" b="1" dirty="0">
                <a:solidFill>
                  <a:schemeClr val="bg1"/>
                </a:solidFill>
                <a:latin typeface="Times New Roman" panose="02020603050405020304" pitchFamily="18" charset="0"/>
                <a:cs typeface="Times New Roman" panose="02020603050405020304" pitchFamily="18" charset="0"/>
              </a:rPr>
              <a:t>program and must use effective policies and </a:t>
            </a:r>
            <a:r>
              <a:rPr lang="en-US" sz="2200" b="1" dirty="0" smtClean="0">
                <a:solidFill>
                  <a:schemeClr val="bg1"/>
                </a:solidFill>
                <a:latin typeface="Times New Roman" panose="02020603050405020304" pitchFamily="18" charset="0"/>
                <a:cs typeface="Times New Roman" panose="02020603050405020304" pitchFamily="18" charset="0"/>
              </a:rPr>
              <a:t>procedures </a:t>
            </a:r>
            <a:r>
              <a:rPr lang="en-US" sz="2200" b="1" dirty="0">
                <a:solidFill>
                  <a:schemeClr val="bg1"/>
                </a:solidFill>
                <a:latin typeface="Times New Roman" panose="02020603050405020304" pitchFamily="18" charset="0"/>
                <a:cs typeface="Times New Roman" panose="02020603050405020304" pitchFamily="18" charset="0"/>
              </a:rPr>
              <a:t>for osteopathic medical student selection for </a:t>
            </a:r>
            <a:r>
              <a:rPr lang="en-US" sz="2200" b="1" dirty="0" smtClean="0">
                <a:solidFill>
                  <a:schemeClr val="bg1"/>
                </a:solidFill>
                <a:latin typeface="Times New Roman" panose="02020603050405020304" pitchFamily="18" charset="0"/>
                <a:cs typeface="Times New Roman" panose="02020603050405020304" pitchFamily="18" charset="0"/>
              </a:rPr>
              <a:t>admission </a:t>
            </a:r>
            <a:r>
              <a:rPr lang="en-US" sz="2200" b="1" dirty="0">
                <a:solidFill>
                  <a:schemeClr val="bg1"/>
                </a:solidFill>
                <a:latin typeface="Times New Roman" panose="02020603050405020304" pitchFamily="18" charset="0"/>
                <a:cs typeface="Times New Roman" panose="02020603050405020304" pitchFamily="18" charset="0"/>
              </a:rPr>
              <a:t>and enrollment, including technical standards for </a:t>
            </a:r>
            <a:r>
              <a:rPr lang="en-US" sz="2200" b="1" dirty="0" smtClean="0">
                <a:solidFill>
                  <a:schemeClr val="bg1"/>
                </a:solidFill>
                <a:latin typeface="Times New Roman" panose="02020603050405020304" pitchFamily="18" charset="0"/>
                <a:cs typeface="Times New Roman" panose="02020603050405020304" pitchFamily="18" charset="0"/>
              </a:rPr>
              <a:t>admissions</a:t>
            </a:r>
            <a:r>
              <a:rPr lang="en-US" sz="2200" b="1" dirty="0">
                <a:solidFill>
                  <a:schemeClr val="bg1"/>
                </a:solidFill>
                <a:latin typeface="Times New Roman" panose="02020603050405020304" pitchFamily="18" charset="0"/>
                <a:cs typeface="Times New Roman" panose="02020603050405020304" pitchFamily="18" charset="0"/>
              </a:rPr>
              <a:t>. A COM must tie all admissions policies to the COM </a:t>
            </a:r>
            <a:r>
              <a:rPr lang="en-US" sz="2200" b="1" dirty="0" smtClean="0">
                <a:solidFill>
                  <a:schemeClr val="bg1"/>
                </a:solidFill>
                <a:latin typeface="Times New Roman" panose="02020603050405020304" pitchFamily="18" charset="0"/>
                <a:cs typeface="Times New Roman" panose="02020603050405020304" pitchFamily="18" charset="0"/>
              </a:rPr>
              <a:t>mission. </a:t>
            </a:r>
            <a:endParaRPr lang="en-US" sz="2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072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9.1: Admissions Policy</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latin typeface="Times New Roman" panose="02020603050405020304" pitchFamily="18" charset="0"/>
                <a:cs typeface="Times New Roman" panose="02020603050405020304" pitchFamily="18" charset="0"/>
              </a:rPr>
              <a:t>Application Requirements:</a:t>
            </a:r>
          </a:p>
          <a:p>
            <a:r>
              <a:rPr lang="en-US" dirty="0" smtClean="0">
                <a:solidFill>
                  <a:schemeClr val="bg1"/>
                </a:solidFill>
                <a:latin typeface="Times New Roman" panose="02020603050405020304" pitchFamily="18" charset="0"/>
                <a:cs typeface="Times New Roman" panose="02020603050405020304" pitchFamily="18" charset="0"/>
              </a:rPr>
              <a:t>Minimum overall grade point average of 3.0</a:t>
            </a:r>
          </a:p>
          <a:p>
            <a:r>
              <a:rPr lang="en-US" dirty="0" smtClean="0">
                <a:solidFill>
                  <a:schemeClr val="bg1"/>
                </a:solidFill>
                <a:latin typeface="Times New Roman" panose="02020603050405020304" pitchFamily="18" charset="0"/>
                <a:cs typeface="Times New Roman" panose="02020603050405020304" pitchFamily="18" charset="0"/>
              </a:rPr>
              <a:t>Minimum science grade </a:t>
            </a:r>
            <a:r>
              <a:rPr lang="en-US" dirty="0">
                <a:solidFill>
                  <a:schemeClr val="bg1"/>
                </a:solidFill>
                <a:latin typeface="Times New Roman" panose="02020603050405020304" pitchFamily="18" charset="0"/>
                <a:cs typeface="Times New Roman" panose="02020603050405020304" pitchFamily="18" charset="0"/>
              </a:rPr>
              <a:t>p</a:t>
            </a:r>
            <a:r>
              <a:rPr lang="en-US" dirty="0" smtClean="0">
                <a:solidFill>
                  <a:schemeClr val="bg1"/>
                </a:solidFill>
                <a:latin typeface="Times New Roman" panose="02020603050405020304" pitchFamily="18" charset="0"/>
                <a:cs typeface="Times New Roman" panose="02020603050405020304" pitchFamily="18" charset="0"/>
              </a:rPr>
              <a:t>oint average of 2.75</a:t>
            </a:r>
          </a:p>
          <a:p>
            <a:r>
              <a:rPr lang="en-US" dirty="0" smtClean="0">
                <a:solidFill>
                  <a:schemeClr val="bg1"/>
                </a:solidFill>
                <a:latin typeface="Times New Roman" panose="02020603050405020304" pitchFamily="18" charset="0"/>
                <a:cs typeface="Times New Roman" panose="02020603050405020304" pitchFamily="18" charset="0"/>
              </a:rPr>
              <a:t>Minimum of 492 on the MCAT</a:t>
            </a:r>
          </a:p>
          <a:p>
            <a:endParaRPr lang="en-US" dirty="0"/>
          </a:p>
        </p:txBody>
      </p:sp>
    </p:spTree>
    <p:extLst>
      <p:ext uri="{BB962C8B-B14F-4D97-AF65-F5344CB8AC3E}">
        <p14:creationId xmlns:p14="http://schemas.microsoft.com/office/powerpoint/2010/main" val="3808285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9.1: Admissions Policy</a:t>
            </a:r>
            <a:endParaRPr lang="en-US" dirty="0"/>
          </a:p>
        </p:txBody>
      </p:sp>
      <p:sp>
        <p:nvSpPr>
          <p:cNvPr id="3" name="Content Placeholder 2"/>
          <p:cNvSpPr>
            <a:spLocks noGrp="1"/>
          </p:cNvSpPr>
          <p:nvPr>
            <p:ph idx="1"/>
          </p:nvPr>
        </p:nvSpPr>
        <p:spPr>
          <a:xfrm>
            <a:off x="680321" y="2336873"/>
            <a:ext cx="9965907" cy="3599316"/>
          </a:xfrm>
        </p:spPr>
        <p:txBody>
          <a:bodyPr/>
          <a:lstStyle/>
          <a:p>
            <a:pPr marL="0" indent="0">
              <a:buNone/>
            </a:pPr>
            <a:r>
              <a:rPr lang="en-US" dirty="0">
                <a:solidFill>
                  <a:schemeClr val="bg1"/>
                </a:solidFill>
              </a:rPr>
              <a:t>Course Requirements:</a:t>
            </a:r>
          </a:p>
          <a:p>
            <a:r>
              <a:rPr lang="en-US" dirty="0">
                <a:solidFill>
                  <a:schemeClr val="bg1"/>
                </a:solidFill>
              </a:rPr>
              <a:t>75% of courses required for a </a:t>
            </a:r>
            <a:r>
              <a:rPr lang="en-US" dirty="0" smtClean="0">
                <a:solidFill>
                  <a:schemeClr val="bg1"/>
                </a:solidFill>
              </a:rPr>
              <a:t>baccalaureate degree</a:t>
            </a:r>
          </a:p>
          <a:p>
            <a:pPr marL="0" indent="0" algn="ctr">
              <a:buNone/>
            </a:pPr>
            <a:r>
              <a:rPr lang="en-US" dirty="0" smtClean="0"/>
              <a:t>Prerequisites</a:t>
            </a:r>
            <a:endParaRPr lang="en-US" dirty="0"/>
          </a:p>
        </p:txBody>
      </p:sp>
      <p:sp>
        <p:nvSpPr>
          <p:cNvPr id="4" name="Rounded Rectangle 3"/>
          <p:cNvSpPr/>
          <p:nvPr/>
        </p:nvSpPr>
        <p:spPr>
          <a:xfrm>
            <a:off x="2344761" y="3731374"/>
            <a:ext cx="6637025" cy="2707522"/>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n-US" sz="1100" b="1" u="sng" dirty="0" smtClean="0">
              <a:solidFill>
                <a:schemeClr val="tx1"/>
              </a:solidFill>
            </a:endParaRPr>
          </a:p>
          <a:p>
            <a:pPr marL="119063" indent="-119063">
              <a:buFont typeface="Arial" panose="020B0604020202020204" pitchFamily="34" charset="0"/>
              <a:buChar char="•"/>
            </a:pPr>
            <a:r>
              <a:rPr lang="en-US" sz="1200" b="1" dirty="0" smtClean="0">
                <a:solidFill>
                  <a:schemeClr val="tx1"/>
                </a:solidFill>
                <a:latin typeface="Times New Roman" panose="02020603050405020304" pitchFamily="18" charset="0"/>
                <a:cs typeface="Times New Roman" panose="02020603050405020304" pitchFamily="18" charset="0"/>
              </a:rPr>
              <a:t>English </a:t>
            </a:r>
          </a:p>
          <a:p>
            <a:pPr lvl="1"/>
            <a:r>
              <a:rPr lang="en-US" sz="1200" dirty="0" smtClean="0">
                <a:solidFill>
                  <a:schemeClr val="tx1"/>
                </a:solidFill>
                <a:latin typeface="Times New Roman" panose="02020603050405020304" pitchFamily="18" charset="0"/>
                <a:cs typeface="Times New Roman" panose="02020603050405020304" pitchFamily="18" charset="0"/>
              </a:rPr>
              <a:t>2 semesters</a:t>
            </a:r>
          </a:p>
          <a:p>
            <a:pPr lvl="1"/>
            <a:r>
              <a:rPr lang="en-US" sz="1200" dirty="0" smtClean="0">
                <a:solidFill>
                  <a:schemeClr val="tx1"/>
                </a:solidFill>
                <a:latin typeface="Times New Roman" panose="02020603050405020304" pitchFamily="18" charset="0"/>
                <a:cs typeface="Times New Roman" panose="02020603050405020304" pitchFamily="18" charset="0"/>
              </a:rPr>
              <a:t>Composition I / II</a:t>
            </a:r>
          </a:p>
          <a:p>
            <a:pPr lvl="1"/>
            <a:endParaRPr lang="en-US" sz="1200" dirty="0" smtClean="0">
              <a:solidFill>
                <a:schemeClr val="tx1"/>
              </a:solidFill>
              <a:latin typeface="Times New Roman" panose="02020603050405020304" pitchFamily="18" charset="0"/>
              <a:cs typeface="Times New Roman" panose="02020603050405020304" pitchFamily="18" charset="0"/>
            </a:endParaRPr>
          </a:p>
          <a:p>
            <a:pPr marL="119063" indent="-119063">
              <a:buFont typeface="Arial" panose="020B0604020202020204" pitchFamily="34" charset="0"/>
              <a:buChar char="•"/>
            </a:pPr>
            <a:r>
              <a:rPr lang="en-US" sz="1200" b="1" dirty="0" smtClean="0">
                <a:solidFill>
                  <a:schemeClr val="tx1"/>
                </a:solidFill>
                <a:latin typeface="Times New Roman" panose="02020603050405020304" pitchFamily="18" charset="0"/>
                <a:cs typeface="Times New Roman" panose="02020603050405020304" pitchFamily="18" charset="0"/>
              </a:rPr>
              <a:t>Biology </a:t>
            </a:r>
          </a:p>
          <a:p>
            <a:pPr lvl="1"/>
            <a:r>
              <a:rPr lang="en-US" sz="1200" dirty="0" smtClean="0">
                <a:solidFill>
                  <a:schemeClr val="tx1"/>
                </a:solidFill>
                <a:latin typeface="Times New Roman" panose="02020603050405020304" pitchFamily="18" charset="0"/>
                <a:cs typeface="Times New Roman" panose="02020603050405020304" pitchFamily="18" charset="0"/>
              </a:rPr>
              <a:t>2 semesters</a:t>
            </a:r>
          </a:p>
          <a:p>
            <a:pPr lvl="1"/>
            <a:r>
              <a:rPr lang="en-US" sz="1200" dirty="0" smtClean="0">
                <a:solidFill>
                  <a:schemeClr val="tx1"/>
                </a:solidFill>
                <a:latin typeface="Times New Roman" panose="02020603050405020304" pitchFamily="18" charset="0"/>
                <a:cs typeface="Times New Roman" panose="02020603050405020304" pitchFamily="18" charset="0"/>
              </a:rPr>
              <a:t>Lower division </a:t>
            </a:r>
          </a:p>
          <a:p>
            <a:pPr lvl="1"/>
            <a:r>
              <a:rPr lang="en-US" sz="1200" dirty="0" smtClean="0">
                <a:solidFill>
                  <a:schemeClr val="tx1"/>
                </a:solidFill>
                <a:latin typeface="Times New Roman" panose="02020603050405020304" pitchFamily="18" charset="0"/>
                <a:cs typeface="Times New Roman" panose="02020603050405020304" pitchFamily="18" charset="0"/>
              </a:rPr>
              <a:t>Biology, Zoology, Microbiology</a:t>
            </a:r>
          </a:p>
          <a:p>
            <a:pPr lvl="1"/>
            <a:r>
              <a:rPr lang="en-US" sz="1200" dirty="0" smtClean="0">
                <a:solidFill>
                  <a:schemeClr val="tx1"/>
                </a:solidFill>
                <a:latin typeface="Times New Roman" panose="02020603050405020304" pitchFamily="18" charset="0"/>
                <a:cs typeface="Times New Roman" panose="02020603050405020304" pitchFamily="18" charset="0"/>
              </a:rPr>
              <a:t>Include labs</a:t>
            </a:r>
          </a:p>
          <a:p>
            <a:pPr lvl="1"/>
            <a:endParaRPr lang="en-US" sz="1200" dirty="0" smtClean="0">
              <a:solidFill>
                <a:schemeClr val="tx1"/>
              </a:solidFill>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r>
              <a:rPr lang="en-US" sz="1200" b="1" dirty="0" smtClean="0">
                <a:solidFill>
                  <a:schemeClr val="tx1"/>
                </a:solidFill>
                <a:latin typeface="Times New Roman" panose="02020603050405020304" pitchFamily="18" charset="0"/>
                <a:cs typeface="Times New Roman" panose="02020603050405020304" pitchFamily="18" charset="0"/>
              </a:rPr>
              <a:t>Physics</a:t>
            </a:r>
          </a:p>
          <a:p>
            <a:pPr lvl="1"/>
            <a:r>
              <a:rPr lang="en-US" sz="1200" dirty="0" smtClean="0">
                <a:solidFill>
                  <a:schemeClr val="tx1"/>
                </a:solidFill>
                <a:latin typeface="Times New Roman" panose="02020603050405020304" pitchFamily="18" charset="0"/>
                <a:cs typeface="Times New Roman" panose="02020603050405020304" pitchFamily="18" charset="0"/>
              </a:rPr>
              <a:t>2 semesters</a:t>
            </a:r>
          </a:p>
          <a:p>
            <a:pPr lvl="1"/>
            <a:endParaRPr lang="en-US" sz="1200" dirty="0" smtClean="0">
              <a:solidFill>
                <a:schemeClr val="tx1"/>
              </a:solidFill>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sz="1200" dirty="0" smtClean="0">
              <a:solidFill>
                <a:schemeClr val="tx1"/>
              </a:solidFill>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r>
              <a:rPr lang="en-US" sz="1200" b="1" dirty="0" smtClean="0">
                <a:solidFill>
                  <a:schemeClr val="tx1"/>
                </a:solidFill>
                <a:latin typeface="Times New Roman" panose="02020603050405020304" pitchFamily="18" charset="0"/>
                <a:cs typeface="Times New Roman" panose="02020603050405020304" pitchFamily="18" charset="0"/>
              </a:rPr>
              <a:t>Chemistry</a:t>
            </a:r>
          </a:p>
          <a:p>
            <a:pPr lvl="1"/>
            <a:r>
              <a:rPr lang="en-US" sz="1200" dirty="0" smtClean="0">
                <a:solidFill>
                  <a:schemeClr val="tx1"/>
                </a:solidFill>
                <a:latin typeface="Times New Roman" panose="02020603050405020304" pitchFamily="18" charset="0"/>
                <a:cs typeface="Times New Roman" panose="02020603050405020304" pitchFamily="18" charset="0"/>
              </a:rPr>
              <a:t>2 semesters</a:t>
            </a:r>
          </a:p>
          <a:p>
            <a:pPr lvl="1"/>
            <a:r>
              <a:rPr lang="en-US" sz="1200" dirty="0" err="1" smtClean="0">
                <a:solidFill>
                  <a:schemeClr val="tx1"/>
                </a:solidFill>
                <a:latin typeface="Times New Roman" panose="02020603050405020304" pitchFamily="18" charset="0"/>
                <a:cs typeface="Times New Roman" panose="02020603050405020304" pitchFamily="18" charset="0"/>
              </a:rPr>
              <a:t>Chem</a:t>
            </a:r>
            <a:r>
              <a:rPr lang="en-US" sz="1200" dirty="0" smtClean="0">
                <a:solidFill>
                  <a:schemeClr val="tx1"/>
                </a:solidFill>
                <a:latin typeface="Times New Roman" panose="02020603050405020304" pitchFamily="18" charset="0"/>
                <a:cs typeface="Times New Roman" panose="02020603050405020304" pitchFamily="18" charset="0"/>
              </a:rPr>
              <a:t> I / II</a:t>
            </a:r>
          </a:p>
          <a:p>
            <a:pPr lvl="1"/>
            <a:endParaRPr lang="en-US" sz="1200" dirty="0" smtClean="0">
              <a:solidFill>
                <a:schemeClr val="tx1"/>
              </a:solidFill>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r>
              <a:rPr lang="en-US" sz="1200" b="1" dirty="0" smtClean="0">
                <a:solidFill>
                  <a:schemeClr val="tx1"/>
                </a:solidFill>
                <a:latin typeface="Times New Roman" panose="02020603050405020304" pitchFamily="18" charset="0"/>
                <a:cs typeface="Times New Roman" panose="02020603050405020304" pitchFamily="18" charset="0"/>
              </a:rPr>
              <a:t>Organic Chemistry</a:t>
            </a:r>
          </a:p>
          <a:p>
            <a:pPr lvl="1"/>
            <a:r>
              <a:rPr lang="en-US" sz="1200" dirty="0" smtClean="0">
                <a:solidFill>
                  <a:schemeClr val="tx1"/>
                </a:solidFill>
                <a:latin typeface="Times New Roman" panose="02020603050405020304" pitchFamily="18" charset="0"/>
                <a:cs typeface="Times New Roman" panose="02020603050405020304" pitchFamily="18" charset="0"/>
              </a:rPr>
              <a:t>2 semesters</a:t>
            </a:r>
          </a:p>
          <a:p>
            <a:pPr lvl="1"/>
            <a:r>
              <a:rPr lang="en-US" sz="1200" dirty="0" err="1" smtClean="0">
                <a:solidFill>
                  <a:schemeClr val="tx1"/>
                </a:solidFill>
                <a:latin typeface="Times New Roman" panose="02020603050405020304" pitchFamily="18" charset="0"/>
                <a:cs typeface="Times New Roman" panose="02020603050405020304" pitchFamily="18" charset="0"/>
              </a:rPr>
              <a:t>OChem</a:t>
            </a:r>
            <a:r>
              <a:rPr lang="en-US" sz="1200" dirty="0" smtClean="0">
                <a:solidFill>
                  <a:schemeClr val="tx1"/>
                </a:solidFill>
                <a:latin typeface="Times New Roman" panose="02020603050405020304" pitchFamily="18" charset="0"/>
                <a:cs typeface="Times New Roman" panose="02020603050405020304" pitchFamily="18" charset="0"/>
              </a:rPr>
              <a:t> I / II</a:t>
            </a:r>
          </a:p>
          <a:p>
            <a:pPr lvl="1"/>
            <a:endParaRPr lang="en-US" sz="1200" dirty="0" smtClean="0">
              <a:solidFill>
                <a:schemeClr val="tx1"/>
              </a:solidFill>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r>
              <a:rPr lang="en-US" sz="1200" b="1" dirty="0" smtClean="0">
                <a:solidFill>
                  <a:schemeClr val="tx1"/>
                </a:solidFill>
                <a:latin typeface="Times New Roman" panose="02020603050405020304" pitchFamily="18" charset="0"/>
                <a:cs typeface="Times New Roman" panose="02020603050405020304" pitchFamily="18" charset="0"/>
              </a:rPr>
              <a:t>Upper Division Science</a:t>
            </a:r>
          </a:p>
          <a:p>
            <a:pPr lvl="1"/>
            <a:r>
              <a:rPr lang="en-US" sz="1200" dirty="0" smtClean="0">
                <a:solidFill>
                  <a:schemeClr val="tx1"/>
                </a:solidFill>
                <a:latin typeface="Times New Roman" panose="02020603050405020304" pitchFamily="18" charset="0"/>
                <a:cs typeface="Times New Roman" panose="02020603050405020304" pitchFamily="18" charset="0"/>
              </a:rPr>
              <a:t>At least 1 course:</a:t>
            </a:r>
          </a:p>
          <a:p>
            <a:pPr lvl="1"/>
            <a:r>
              <a:rPr lang="en-US" sz="1200" dirty="0" smtClean="0">
                <a:solidFill>
                  <a:schemeClr val="tx1"/>
                </a:solidFill>
                <a:latin typeface="Times New Roman" panose="02020603050405020304" pitchFamily="18" charset="0"/>
                <a:cs typeface="Times New Roman" panose="02020603050405020304" pitchFamily="18" charset="0"/>
              </a:rPr>
              <a:t>Anatomy, Physiology, Microbiology, Biochemistry, Immunology, Histology, Genetics</a:t>
            </a:r>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35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9.1: Admissions Policy</a:t>
            </a:r>
            <a:endParaRPr lang="en-US" dirty="0"/>
          </a:p>
        </p:txBody>
      </p:sp>
      <p:sp>
        <p:nvSpPr>
          <p:cNvPr id="3" name="Content Placeholder 2"/>
          <p:cNvSpPr>
            <a:spLocks noGrp="1"/>
          </p:cNvSpPr>
          <p:nvPr>
            <p:ph idx="1"/>
          </p:nvPr>
        </p:nvSpPr>
        <p:spPr>
          <a:xfrm>
            <a:off x="680321" y="2336872"/>
            <a:ext cx="9613861" cy="4147903"/>
          </a:xfrm>
        </p:spPr>
        <p:txBody>
          <a:bodyPr>
            <a:normAutofit fontScale="92500" lnSpcReduction="10000"/>
          </a:bodyPr>
          <a:lstStyle/>
          <a:p>
            <a:pPr marL="0" indent="0">
              <a:buNone/>
            </a:pPr>
            <a:r>
              <a:rPr lang="en-US" b="1" dirty="0" smtClean="0">
                <a:solidFill>
                  <a:schemeClr val="bg1"/>
                </a:solidFill>
              </a:rPr>
              <a:t>Mission: Educate osteopathic primary care physicians with an emphasis on serving rural and underserved Oklahoma</a:t>
            </a:r>
          </a:p>
          <a:p>
            <a:pPr marL="0" indent="0">
              <a:buNone/>
            </a:pPr>
            <a:endParaRPr lang="en-US" dirty="0" smtClean="0">
              <a:solidFill>
                <a:schemeClr val="bg1"/>
              </a:solidFill>
            </a:endParaRPr>
          </a:p>
          <a:p>
            <a:r>
              <a:rPr lang="en-US" dirty="0" smtClean="0">
                <a:solidFill>
                  <a:schemeClr val="bg1"/>
                </a:solidFill>
              </a:rPr>
              <a:t>85% of class must be Oklahoma residents</a:t>
            </a:r>
          </a:p>
          <a:p>
            <a:r>
              <a:rPr lang="en-US" dirty="0" smtClean="0">
                <a:solidFill>
                  <a:schemeClr val="bg1"/>
                </a:solidFill>
              </a:rPr>
              <a:t>Rural preference</a:t>
            </a:r>
          </a:p>
          <a:p>
            <a:r>
              <a:rPr lang="en-US" dirty="0" smtClean="0">
                <a:solidFill>
                  <a:schemeClr val="bg1"/>
                </a:solidFill>
              </a:rPr>
              <a:t>Rural recruitment</a:t>
            </a:r>
          </a:p>
          <a:p>
            <a:pPr lvl="1"/>
            <a:r>
              <a:rPr lang="en-US" dirty="0" smtClean="0">
                <a:solidFill>
                  <a:schemeClr val="bg1"/>
                </a:solidFill>
              </a:rPr>
              <a:t>Operation Orange</a:t>
            </a:r>
          </a:p>
          <a:p>
            <a:pPr lvl="1"/>
            <a:r>
              <a:rPr lang="en-US" dirty="0" smtClean="0">
                <a:solidFill>
                  <a:schemeClr val="bg1"/>
                </a:solidFill>
              </a:rPr>
              <a:t>Blue Coat to White Coat</a:t>
            </a:r>
          </a:p>
          <a:p>
            <a:pPr lvl="1"/>
            <a:r>
              <a:rPr lang="en-US" dirty="0" smtClean="0">
                <a:solidFill>
                  <a:schemeClr val="bg1"/>
                </a:solidFill>
              </a:rPr>
              <a:t>Regional College Outreach</a:t>
            </a:r>
          </a:p>
          <a:p>
            <a:pPr lvl="1"/>
            <a:r>
              <a:rPr lang="en-US" dirty="0" smtClean="0">
                <a:solidFill>
                  <a:schemeClr val="bg1"/>
                </a:solidFill>
              </a:rPr>
              <a:t>Healthcare in the Heartland</a:t>
            </a:r>
          </a:p>
          <a:p>
            <a:pPr lvl="1"/>
            <a:r>
              <a:rPr lang="en-US" dirty="0" smtClean="0">
                <a:solidFill>
                  <a:schemeClr val="bg1"/>
                </a:solidFill>
              </a:rPr>
              <a:t>MAPS Conference</a:t>
            </a:r>
          </a:p>
          <a:p>
            <a:pPr lvl="1"/>
            <a:r>
              <a:rPr lang="en-US" dirty="0" smtClean="0">
                <a:solidFill>
                  <a:schemeClr val="bg1"/>
                </a:solidFill>
              </a:rPr>
              <a:t>Alumni Open Houses</a:t>
            </a:r>
            <a:endParaRPr lang="en-US" dirty="0">
              <a:solidFill>
                <a:schemeClr val="bg1"/>
              </a:solidFill>
            </a:endParaRPr>
          </a:p>
        </p:txBody>
      </p:sp>
      <p:pic>
        <p:nvPicPr>
          <p:cNvPr id="5" name="Picture 4"/>
          <p:cNvPicPr>
            <a:picLocks noChangeAspect="1"/>
          </p:cNvPicPr>
          <p:nvPr/>
        </p:nvPicPr>
        <p:blipFill>
          <a:blip r:embed="rId2"/>
          <a:stretch>
            <a:fillRect/>
          </a:stretch>
        </p:blipFill>
        <p:spPr>
          <a:xfrm>
            <a:off x="6366539" y="3494130"/>
            <a:ext cx="5561980" cy="2850226"/>
          </a:xfrm>
          <a:prstGeom prst="rect">
            <a:avLst/>
          </a:prstGeom>
        </p:spPr>
      </p:pic>
    </p:spTree>
    <p:extLst>
      <p:ext uri="{BB962C8B-B14F-4D97-AF65-F5344CB8AC3E}">
        <p14:creationId xmlns:p14="http://schemas.microsoft.com/office/powerpoint/2010/main" val="63695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802" y="3010694"/>
            <a:ext cx="6761141" cy="3688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Standard 9.1: Admissions Policy</a:t>
            </a:r>
            <a:endParaRPr lang="en-US" dirty="0"/>
          </a:p>
        </p:txBody>
      </p:sp>
      <p:sp>
        <p:nvSpPr>
          <p:cNvPr id="3" name="Content Placeholder 2"/>
          <p:cNvSpPr>
            <a:spLocks noGrp="1"/>
          </p:cNvSpPr>
          <p:nvPr>
            <p:ph idx="1"/>
          </p:nvPr>
        </p:nvSpPr>
        <p:spPr>
          <a:xfrm>
            <a:off x="222319" y="2195556"/>
            <a:ext cx="9930288" cy="4147903"/>
          </a:xfrm>
        </p:spPr>
        <p:txBody>
          <a:bodyPr>
            <a:normAutofit/>
          </a:bodyPr>
          <a:lstStyle/>
          <a:p>
            <a:pPr marL="0" indent="0">
              <a:buNone/>
            </a:pPr>
            <a:r>
              <a:rPr lang="en-US" b="1" dirty="0" smtClean="0">
                <a:solidFill>
                  <a:schemeClr val="bg1"/>
                </a:solidFill>
              </a:rPr>
              <a:t>Mission: Educate osteopathic primary care physicians with an emphasis on serving rural and underserved Oklahoma</a:t>
            </a:r>
          </a:p>
          <a:p>
            <a:pPr marL="0" indent="0">
              <a:buNone/>
            </a:pPr>
            <a:endParaRPr lang="en-US" sz="1100" dirty="0" smtClean="0">
              <a:solidFill>
                <a:schemeClr val="bg1"/>
              </a:solidFill>
            </a:endParaRPr>
          </a:p>
          <a:p>
            <a:r>
              <a:rPr lang="en-US" dirty="0" smtClean="0">
                <a:solidFill>
                  <a:schemeClr val="bg1"/>
                </a:solidFill>
              </a:rPr>
              <a:t>Admissions options</a:t>
            </a:r>
          </a:p>
          <a:p>
            <a:pPr lvl="1"/>
            <a:r>
              <a:rPr lang="en-US" dirty="0" smtClean="0">
                <a:solidFill>
                  <a:schemeClr val="bg1"/>
                </a:solidFill>
              </a:rPr>
              <a:t>3+1 Program</a:t>
            </a:r>
          </a:p>
          <a:p>
            <a:pPr lvl="2"/>
            <a:r>
              <a:rPr lang="en-US" sz="1918" dirty="0">
                <a:solidFill>
                  <a:schemeClr val="bg1"/>
                </a:solidFill>
              </a:rPr>
              <a:t>Primary Care</a:t>
            </a:r>
          </a:p>
          <a:p>
            <a:pPr lvl="2"/>
            <a:r>
              <a:rPr lang="en-US" sz="1918" dirty="0">
                <a:solidFill>
                  <a:schemeClr val="bg1"/>
                </a:solidFill>
              </a:rPr>
              <a:t>Rural</a:t>
            </a:r>
          </a:p>
          <a:p>
            <a:pPr lvl="2"/>
            <a:r>
              <a:rPr lang="en-US" sz="1918" dirty="0">
                <a:solidFill>
                  <a:schemeClr val="bg1"/>
                </a:solidFill>
              </a:rPr>
              <a:t>Partner Universities in Oklahoma</a:t>
            </a:r>
          </a:p>
          <a:p>
            <a:pPr lvl="1"/>
            <a:r>
              <a:rPr lang="en-US" dirty="0" smtClean="0">
                <a:solidFill>
                  <a:schemeClr val="bg1"/>
                </a:solidFill>
              </a:rPr>
              <a:t>Guaranteed Interview</a:t>
            </a:r>
          </a:p>
          <a:p>
            <a:pPr lvl="2"/>
            <a:r>
              <a:rPr lang="en-US" sz="1918" dirty="0">
                <a:solidFill>
                  <a:schemeClr val="bg1"/>
                </a:solidFill>
              </a:rPr>
              <a:t>Partner Universities in Oklahoma</a:t>
            </a:r>
          </a:p>
          <a:p>
            <a:pPr lvl="1"/>
            <a:r>
              <a:rPr lang="en-US" dirty="0" smtClean="0">
                <a:solidFill>
                  <a:schemeClr val="bg1"/>
                </a:solidFill>
              </a:rPr>
              <a:t>Bridge Program</a:t>
            </a:r>
          </a:p>
          <a:p>
            <a:pPr lvl="2"/>
            <a:r>
              <a:rPr lang="en-US" sz="1918" dirty="0">
                <a:solidFill>
                  <a:schemeClr val="bg1"/>
                </a:solidFill>
              </a:rPr>
              <a:t>Disadvantaged groups</a:t>
            </a: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8237" y="5460127"/>
            <a:ext cx="752260" cy="584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4"/>
          <a:stretch>
            <a:fillRect/>
          </a:stretch>
        </p:blipFill>
        <p:spPr>
          <a:xfrm>
            <a:off x="7834770" y="4866478"/>
            <a:ext cx="1093576" cy="436129"/>
          </a:xfrm>
          <a:prstGeom prst="rect">
            <a:avLst/>
          </a:prstGeom>
        </p:spPr>
      </p:pic>
      <p:pic>
        <p:nvPicPr>
          <p:cNvPr id="8" name="Picture 7"/>
          <p:cNvPicPr>
            <a:picLocks noChangeAspect="1"/>
          </p:cNvPicPr>
          <p:nvPr/>
        </p:nvPicPr>
        <p:blipFill>
          <a:blip r:embed="rId5"/>
          <a:stretch>
            <a:fillRect/>
          </a:stretch>
        </p:blipFill>
        <p:spPr>
          <a:xfrm>
            <a:off x="10296729" y="3330830"/>
            <a:ext cx="1461552" cy="631656"/>
          </a:xfrm>
          <a:prstGeom prst="rect">
            <a:avLst/>
          </a:prstGeom>
        </p:spPr>
      </p:pic>
      <p:pic>
        <p:nvPicPr>
          <p:cNvPr id="9" name="Picture 8"/>
          <p:cNvPicPr>
            <a:picLocks noChangeAspect="1"/>
          </p:cNvPicPr>
          <p:nvPr/>
        </p:nvPicPr>
        <p:blipFill>
          <a:blip r:embed="rId6"/>
          <a:stretch>
            <a:fillRect/>
          </a:stretch>
        </p:blipFill>
        <p:spPr>
          <a:xfrm>
            <a:off x="9291359" y="4022992"/>
            <a:ext cx="949384" cy="707914"/>
          </a:xfrm>
          <a:prstGeom prst="rect">
            <a:avLst/>
          </a:prstGeom>
        </p:spPr>
      </p:pic>
      <p:pic>
        <p:nvPicPr>
          <p:cNvPr id="1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08792" y="5084543"/>
            <a:ext cx="985800" cy="74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p:cNvPicPr>
          <p:nvPr/>
        </p:nvPicPr>
        <p:blipFill>
          <a:blip r:embed="rId8"/>
          <a:stretch>
            <a:fillRect/>
          </a:stretch>
        </p:blipFill>
        <p:spPr>
          <a:xfrm>
            <a:off x="9138400" y="4924516"/>
            <a:ext cx="731244" cy="642363"/>
          </a:xfrm>
          <a:prstGeom prst="rect">
            <a:avLst/>
          </a:prstGeom>
        </p:spPr>
      </p:pic>
      <p:pic>
        <p:nvPicPr>
          <p:cNvPr id="12" name="Picture 11"/>
          <p:cNvPicPr>
            <a:picLocks noChangeAspect="1"/>
          </p:cNvPicPr>
          <p:nvPr/>
        </p:nvPicPr>
        <p:blipFill>
          <a:blip r:embed="rId9"/>
          <a:stretch>
            <a:fillRect/>
          </a:stretch>
        </p:blipFill>
        <p:spPr>
          <a:xfrm>
            <a:off x="9942868" y="5695764"/>
            <a:ext cx="775117" cy="585138"/>
          </a:xfrm>
          <a:prstGeom prst="rect">
            <a:avLst/>
          </a:prstGeom>
        </p:spPr>
      </p:pic>
      <p:pic>
        <p:nvPicPr>
          <p:cNvPr id="14" name="Picture 13"/>
          <p:cNvPicPr>
            <a:picLocks noChangeAspect="1"/>
          </p:cNvPicPr>
          <p:nvPr/>
        </p:nvPicPr>
        <p:blipFill>
          <a:blip r:embed="rId10"/>
          <a:stretch>
            <a:fillRect/>
          </a:stretch>
        </p:blipFill>
        <p:spPr>
          <a:xfrm>
            <a:off x="10289752" y="4103833"/>
            <a:ext cx="795730" cy="946378"/>
          </a:xfrm>
          <a:prstGeom prst="rect">
            <a:avLst/>
          </a:prstGeom>
        </p:spPr>
      </p:pic>
      <p:pic>
        <p:nvPicPr>
          <p:cNvPr id="15" name="Picture 14"/>
          <p:cNvPicPr>
            <a:picLocks noChangeAspect="1"/>
          </p:cNvPicPr>
          <p:nvPr/>
        </p:nvPicPr>
        <p:blipFill>
          <a:blip r:embed="rId11"/>
          <a:stretch>
            <a:fillRect/>
          </a:stretch>
        </p:blipFill>
        <p:spPr>
          <a:xfrm>
            <a:off x="7728276" y="3344455"/>
            <a:ext cx="1126091" cy="1126091"/>
          </a:xfrm>
          <a:prstGeom prst="rect">
            <a:avLst/>
          </a:prstGeom>
        </p:spPr>
      </p:pic>
      <p:pic>
        <p:nvPicPr>
          <p:cNvPr id="16" name="Picture 15"/>
          <p:cNvPicPr>
            <a:picLocks noChangeAspect="1"/>
          </p:cNvPicPr>
          <p:nvPr/>
        </p:nvPicPr>
        <p:blipFill>
          <a:blip r:embed="rId12"/>
          <a:stretch>
            <a:fillRect/>
          </a:stretch>
        </p:blipFill>
        <p:spPr>
          <a:xfrm>
            <a:off x="8652372" y="3364202"/>
            <a:ext cx="1518001" cy="517860"/>
          </a:xfrm>
          <a:prstGeom prst="rect">
            <a:avLst/>
          </a:prstGeom>
        </p:spPr>
      </p:pic>
      <p:pic>
        <p:nvPicPr>
          <p:cNvPr id="17" name="Picture 16"/>
          <p:cNvPicPr>
            <a:picLocks noChangeAspect="1"/>
          </p:cNvPicPr>
          <p:nvPr/>
        </p:nvPicPr>
        <p:blipFill>
          <a:blip r:embed="rId13"/>
          <a:stretch>
            <a:fillRect/>
          </a:stretch>
        </p:blipFill>
        <p:spPr>
          <a:xfrm>
            <a:off x="10289752" y="4020068"/>
            <a:ext cx="1521208" cy="616240"/>
          </a:xfrm>
          <a:prstGeom prst="rect">
            <a:avLst/>
          </a:prstGeom>
        </p:spPr>
      </p:pic>
    </p:spTree>
    <p:extLst>
      <p:ext uri="{BB962C8B-B14F-4D97-AF65-F5344CB8AC3E}">
        <p14:creationId xmlns:p14="http://schemas.microsoft.com/office/powerpoint/2010/main" val="50098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53" presetClass="entr" presetSubtype="16"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53" presetClass="entr" presetSubtype="16"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par>
                                <p:cTn id="55" presetID="53" presetClass="entr" presetSubtype="16"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9"/>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8"/>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11"/>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1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12"/>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14"/>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15"/>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16"/>
                                        </p:tgtEl>
                                        <p:attrNameLst>
                                          <p:attrName>style.visibility</p:attrName>
                                        </p:attrNameLst>
                                      </p:cBhvr>
                                      <p:to>
                                        <p:strVal val="hidden"/>
                                      </p:to>
                                    </p:set>
                                  </p:childTnLst>
                                </p:cTn>
                              </p:par>
                              <p:par>
                                <p:cTn id="82" presetID="10" presetClass="entr" presetSubtype="0" fill="hold" nodeType="with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par>
                                <p:cTn id="85" presetID="10" presetClass="entr" presetSubtype="0" fill="hold" nodeType="with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fade">
                                      <p:cBhvr>
                                        <p:cTn id="87" dur="500"/>
                                        <p:tgtEl>
                                          <p:spTgt spid="9"/>
                                        </p:tgtEl>
                                      </p:cBhvr>
                                    </p:animEffect>
                                  </p:childTnLst>
                                </p:cTn>
                              </p:par>
                              <p:par>
                                <p:cTn id="88" presetID="10" presetClass="entr" presetSubtype="0" fill="hold" nodeType="with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fade">
                                      <p:cBhvr>
                                        <p:cTn id="90" dur="500"/>
                                        <p:tgtEl>
                                          <p:spTgt spid="11"/>
                                        </p:tgtEl>
                                      </p:cBhvr>
                                    </p:animEffect>
                                  </p:childTnLst>
                                </p:cTn>
                              </p:par>
                              <p:par>
                                <p:cTn id="91" presetID="10" presetClass="entr" presetSubtype="0" fill="hold" nodeType="with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500"/>
                                        <p:tgtEl>
                                          <p:spTgt spid="17"/>
                                        </p:tgtEl>
                                      </p:cBhvr>
                                    </p:animEffect>
                                  </p:childTnLst>
                                </p:cTn>
                              </p:par>
                              <p:par>
                                <p:cTn id="94" presetID="10" presetClass="entr" presetSubtype="0" fill="hold" nodeType="with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9.2</a:t>
            </a:r>
            <a:br>
              <a:rPr lang="en-US" dirty="0" smtClean="0"/>
            </a:br>
            <a:r>
              <a:rPr lang="en-US" dirty="0" smtClean="0"/>
              <a:t>Academic Standards (CORE)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solidFill>
                  <a:schemeClr val="bg1"/>
                </a:solidFill>
                <a:latin typeface="Times New Roman" panose="02020603050405020304" pitchFamily="18" charset="0"/>
                <a:cs typeface="Times New Roman" panose="02020603050405020304" pitchFamily="18" charset="0"/>
              </a:rPr>
              <a:t>A COM must publish and follow policies and procedures on academic standards that include grading, class attendance, tuition and fees, refunds, student promotion, retention, graduation, students’ rights and responsibilities, and the filing of grievances and appeals</a:t>
            </a:r>
          </a:p>
          <a:p>
            <a:endParaRPr lang="en-US" b="1" dirty="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Located on </a:t>
            </a:r>
            <a:r>
              <a:rPr lang="en-US" dirty="0" err="1" smtClean="0">
                <a:solidFill>
                  <a:schemeClr val="bg1"/>
                </a:solidFill>
                <a:latin typeface="Times New Roman" panose="02020603050405020304" pitchFamily="18" charset="0"/>
                <a:cs typeface="Times New Roman" panose="02020603050405020304" pitchFamily="18" charset="0"/>
              </a:rPr>
              <a:t>Centernet</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hlinkClick r:id="rId2"/>
              </a:rPr>
              <a:t>https://</a:t>
            </a:r>
            <a:r>
              <a:rPr lang="en-US" dirty="0" smtClean="0">
                <a:solidFill>
                  <a:schemeClr val="bg1"/>
                </a:solidFill>
                <a:latin typeface="Times New Roman" panose="02020603050405020304" pitchFamily="18" charset="0"/>
                <a:cs typeface="Times New Roman" panose="02020603050405020304" pitchFamily="18" charset="0"/>
                <a:hlinkClick r:id="rId2"/>
              </a:rPr>
              <a:t>health.okstate.edu/com/academics/index.html</a:t>
            </a:r>
            <a:endParaRPr lang="en-US" dirty="0" smtClean="0">
              <a:solidFill>
                <a:schemeClr val="bg1"/>
              </a:solidFill>
              <a:latin typeface="Times New Roman" panose="02020603050405020304" pitchFamily="18" charset="0"/>
              <a:cs typeface="Times New Roman" panose="02020603050405020304" pitchFamily="18" charset="0"/>
            </a:endParaRPr>
          </a:p>
          <a:p>
            <a:pPr lvl="1"/>
            <a:endParaRPr lang="en-US" dirty="0" smtClean="0">
              <a:solidFill>
                <a:schemeClr val="bg1"/>
              </a:solidFill>
              <a:latin typeface="Times New Roman" panose="02020603050405020304" pitchFamily="18" charset="0"/>
              <a:cs typeface="Times New Roman" panose="02020603050405020304" pitchFamily="18" charset="0"/>
            </a:endParaRPr>
          </a:p>
          <a:p>
            <a:pPr lvl="1"/>
            <a:r>
              <a:rPr lang="en-US" dirty="0" smtClean="0">
                <a:solidFill>
                  <a:schemeClr val="bg1"/>
                </a:solidFill>
                <a:latin typeface="Times New Roman" panose="02020603050405020304" pitchFamily="18" charset="0"/>
                <a:cs typeface="Times New Roman" panose="02020603050405020304" pitchFamily="18" charset="0"/>
              </a:rPr>
              <a:t>Academic Standards Handbook</a:t>
            </a:r>
          </a:p>
          <a:p>
            <a:pPr lvl="2"/>
            <a:r>
              <a:rPr lang="en-US" dirty="0" smtClean="0">
                <a:solidFill>
                  <a:schemeClr val="bg1"/>
                </a:solidFill>
                <a:latin typeface="Times New Roman" panose="02020603050405020304" pitchFamily="18" charset="0"/>
                <a:cs typeface="Times New Roman" panose="02020603050405020304" pitchFamily="18" charset="0"/>
              </a:rPr>
              <a:t>Grades, attendance, student promotion, grade appeals, etc.  </a:t>
            </a:r>
          </a:p>
          <a:p>
            <a:pPr lvl="1"/>
            <a:r>
              <a:rPr lang="en-US" dirty="0" smtClean="0">
                <a:solidFill>
                  <a:schemeClr val="bg1"/>
                </a:solidFill>
                <a:latin typeface="Times New Roman" panose="02020603050405020304" pitchFamily="18" charset="0"/>
                <a:cs typeface="Times New Roman" panose="02020603050405020304" pitchFamily="18" charset="0"/>
              </a:rPr>
              <a:t>Student Handbook</a:t>
            </a:r>
          </a:p>
          <a:p>
            <a:pPr lvl="2"/>
            <a:r>
              <a:rPr lang="en-US" dirty="0" smtClean="0">
                <a:solidFill>
                  <a:schemeClr val="bg1"/>
                </a:solidFill>
                <a:latin typeface="Times New Roman" panose="02020603050405020304" pitchFamily="18" charset="0"/>
                <a:cs typeface="Times New Roman" panose="02020603050405020304" pitchFamily="18" charset="0"/>
              </a:rPr>
              <a:t>Students’ rights and responsibilities, attendance, student financial responsibility, tuition and fees</a:t>
            </a:r>
          </a:p>
          <a:p>
            <a:pPr marL="457200" lvl="1" indent="0">
              <a:buNone/>
            </a:pPr>
            <a:endParaRPr lang="en-US" b="1" dirty="0" smtClean="0">
              <a:solidFill>
                <a:schemeClr val="bg1"/>
              </a:solidFill>
              <a:latin typeface="Times New Roman" panose="02020603050405020304" pitchFamily="18" charset="0"/>
              <a:cs typeface="Times New Roman" panose="02020603050405020304" pitchFamily="18" charset="0"/>
            </a:endParaRPr>
          </a:p>
          <a:p>
            <a:pPr marL="914400" lvl="2" indent="0">
              <a:buNone/>
            </a:pPr>
            <a:endParaRPr lang="en-US" b="1" dirty="0" smtClean="0">
              <a:solidFill>
                <a:schemeClr val="bg1"/>
              </a:solidFill>
              <a:latin typeface="Times New Roman" panose="02020603050405020304" pitchFamily="18" charset="0"/>
              <a:cs typeface="Times New Roman" panose="02020603050405020304" pitchFamily="18" charset="0"/>
            </a:endParaRPr>
          </a:p>
          <a:p>
            <a:pPr lvl="1"/>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0432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4EE8F5754CE74DA1362FF4A382C9BF" ma:contentTypeVersion="13" ma:contentTypeDescription="Create a new document." ma:contentTypeScope="" ma:versionID="046f73d9629ffb590de9d06c7e61ddb4">
  <xsd:schema xmlns:xsd="http://www.w3.org/2001/XMLSchema" xmlns:xs="http://www.w3.org/2001/XMLSchema" xmlns:p="http://schemas.microsoft.com/office/2006/metadata/properties" xmlns:ns1="http://schemas.microsoft.com/sharepoint/v3" xmlns:ns2="5d7439e3-80a4-4edc-9d3e-0234b667c127" xmlns:ns3="22c81239-4916-42f8-981e-bb17659ba664" targetNamespace="http://schemas.microsoft.com/office/2006/metadata/properties" ma:root="true" ma:fieldsID="8a0a50ba7056cb42c91513a3223dbf87" ns1:_="" ns2:_="" ns3:_="">
    <xsd:import namespace="http://schemas.microsoft.com/sharepoint/v3"/>
    <xsd:import namespace="5d7439e3-80a4-4edc-9d3e-0234b667c127"/>
    <xsd:import namespace="22c81239-4916-42f8-981e-bb17659ba664"/>
    <xsd:element name="properties">
      <xsd:complexType>
        <xsd:sequence>
          <xsd:element name="documentManagement">
            <xsd:complexType>
              <xsd:all>
                <xsd:element ref="ns2:SharedWithUsers" minOccurs="0"/>
                <xsd:element ref="ns2:SharedWithDetails" minOccurs="0"/>
                <xsd:element ref="ns1:PublishingStartDate" minOccurs="0"/>
                <xsd:element ref="ns1:PublishingExpirationDate" minOccurs="0"/>
                <xsd:element ref="ns3:MediaServiceMetadata" minOccurs="0"/>
                <xsd:element ref="ns3:MediaServiceFastMetadata" minOccurs="0"/>
                <xsd:element ref="ns3:MediaServiceDateTaken" minOccurs="0"/>
                <xsd:element ref="ns3:MediaServiceAutoTags" minOccurs="0"/>
                <xsd:element ref="ns3:date" minOccurs="0"/>
                <xsd:element ref="ns3:File_x0020_Type0"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7439e3-80a4-4edc-9d3e-0234b667c1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2c81239-4916-42f8-981e-bb17659ba66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date" ma:index="16" nillable="true" ma:displayName="date" ma:format="DateOnly" ma:internalName="date">
      <xsd:simpleType>
        <xsd:restriction base="dms:DateTime"/>
      </xsd:simpleType>
    </xsd:element>
    <xsd:element name="File_x0020_Type0" ma:index="17" nillable="true" ma:displayName="File Type" ma:internalName="File_x0020_Type0">
      <xsd:simpleType>
        <xsd:restriction base="dms:Text">
          <xsd:maxLength value="255"/>
        </xsd:restriction>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ile_x0020_Type0 xmlns="22c81239-4916-42f8-981e-bb17659ba664" xsi:nil="true"/>
    <PublishingExpirationDate xmlns="http://schemas.microsoft.com/sharepoint/v3" xsi:nil="true"/>
    <date xmlns="22c81239-4916-42f8-981e-bb17659ba664"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E60F6A-5A98-40C1-BFA7-4989F4054B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d7439e3-80a4-4edc-9d3e-0234b667c127"/>
    <ds:schemaRef ds:uri="22c81239-4916-42f8-981e-bb17659ba6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030F63-E732-47FC-A9CB-8EDBE8BEF59C}">
  <ds:schemaRefs>
    <ds:schemaRef ds:uri="http://purl.org/dc/terms/"/>
    <ds:schemaRef ds:uri="5d7439e3-80a4-4edc-9d3e-0234b667c127"/>
    <ds:schemaRef ds:uri="http://purl.org/dc/dcmitype/"/>
    <ds:schemaRef ds:uri="http://schemas.microsoft.com/office/infopath/2007/PartnerControls"/>
    <ds:schemaRef ds:uri="http://schemas.microsoft.com/office/2006/metadata/properties"/>
    <ds:schemaRef ds:uri="http://www.w3.org/XML/1998/namespace"/>
    <ds:schemaRef ds:uri="22c81239-4916-42f8-981e-bb17659ba664"/>
    <ds:schemaRef ds:uri="http://schemas.microsoft.com/office/2006/documentManagement/types"/>
    <ds:schemaRef ds:uri="http://schemas.openxmlformats.org/package/2006/metadata/core-properties"/>
    <ds:schemaRef ds:uri="http://schemas.microsoft.com/sharepoint/v3"/>
    <ds:schemaRef ds:uri="http://purl.org/dc/elements/1.1/"/>
  </ds:schemaRefs>
</ds:datastoreItem>
</file>

<file path=customXml/itemProps3.xml><?xml version="1.0" encoding="utf-8"?>
<ds:datastoreItem xmlns:ds="http://schemas.openxmlformats.org/officeDocument/2006/customXml" ds:itemID="{D685A758-9C45-408C-A1FD-538286364D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TM04033917[[fn=Berlin]]</Template>
  <TotalTime>292</TotalTime>
  <Words>1562</Words>
  <Application>Microsoft Office PowerPoint</Application>
  <PresentationFormat>Widescreen</PresentationFormat>
  <Paragraphs>246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Trebuchet MS</vt:lpstr>
      <vt:lpstr>Berlin</vt:lpstr>
      <vt:lpstr>COCA Standard 9</vt:lpstr>
      <vt:lpstr>CORE Elements </vt:lpstr>
      <vt:lpstr>Standard 9: Students</vt:lpstr>
      <vt:lpstr>Standard 9.1: Admissions Policy (CORE)</vt:lpstr>
      <vt:lpstr>Standard 9.1: Admissions Policy</vt:lpstr>
      <vt:lpstr>Standard 9.1: Admissions Policy</vt:lpstr>
      <vt:lpstr>Standard 9.1: Admissions Policy</vt:lpstr>
      <vt:lpstr>Standard 9.1: Admissions Policy</vt:lpstr>
      <vt:lpstr>Element 9.2 Academic Standards (CORE)</vt:lpstr>
      <vt:lpstr>Element 9.3 Transfer Policies</vt:lpstr>
      <vt:lpstr>Element 9.3 Transfer Policies</vt:lpstr>
      <vt:lpstr>Element 9.4 Secure Student Record Keeping</vt:lpstr>
      <vt:lpstr>Element 9.4 Secure Student Record Keeping</vt:lpstr>
      <vt:lpstr>Element 9.5 Academic Counseling (CORE)</vt:lpstr>
      <vt:lpstr>Element 9.6 Career Counseling (CORE)</vt:lpstr>
      <vt:lpstr>Element 9.7 Financial Aid &amp; Debt Management Counseling</vt:lpstr>
      <vt:lpstr>Element 9.8 Mental Health Services (CORE)</vt:lpstr>
      <vt:lpstr>Element 9.8 Mental Health Services (CORE)</vt:lpstr>
      <vt:lpstr>Element 9.8 Mental Health Services (CORE)</vt:lpstr>
      <vt:lpstr>Element 9.8 Mental Health Services (CORE)</vt:lpstr>
      <vt:lpstr>Element 9.8 Mental Health Services (CORE)</vt:lpstr>
      <vt:lpstr>Element 9.8 Mental Health Services (CORE)</vt:lpstr>
      <vt:lpstr>Element 9.8 Mental Health Services (CORE)</vt:lpstr>
      <vt:lpstr>Element 9.8 Mental Health Services (CORE)</vt:lpstr>
      <vt:lpstr>Element 9.9 Physical Health Services (CORE)</vt:lpstr>
      <vt:lpstr>Element 9.10 Non-Academic Health Professionals</vt:lpstr>
      <vt:lpstr>Element 9.11 Health Insurance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COCA Standard 9</dc:title>
  <dc:creator>Bacon, Angela</dc:creator>
  <cp:lastModifiedBy>Rucker, Jessica</cp:lastModifiedBy>
  <cp:revision>36</cp:revision>
  <dcterms:created xsi:type="dcterms:W3CDTF">2018-09-25T14:39:37Z</dcterms:created>
  <dcterms:modified xsi:type="dcterms:W3CDTF">2018-12-04T18:52:16Z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0x010100354EE8F5754CE74DA1362FF4A382C9BF</vt:lpwstr>
  </property>
</Properties>
</file>