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6.xml" ContentType="application/vnd.openxmlformats-officedocument.presentationml.slideLayout+xml"/>
  <Override PartName="/ppt/theme/theme2.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quickStyle1.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drawing1.xml" ContentType="application/vnd.ms-office.drawingml.diagramDrawing+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86" r:id="rId3"/>
    <p:sldId id="257" r:id="rId4"/>
    <p:sldId id="259" r:id="rId5"/>
    <p:sldId id="258" r:id="rId6"/>
    <p:sldId id="260" r:id="rId7"/>
    <p:sldId id="262" r:id="rId8"/>
    <p:sldId id="263" r:id="rId9"/>
    <p:sldId id="264" r:id="rId10"/>
    <p:sldId id="265" r:id="rId11"/>
    <p:sldId id="266" r:id="rId12"/>
    <p:sldId id="269" r:id="rId13"/>
    <p:sldId id="270" r:id="rId14"/>
    <p:sldId id="268" r:id="rId15"/>
    <p:sldId id="271" r:id="rId16"/>
    <p:sldId id="272" r:id="rId17"/>
    <p:sldId id="273" r:id="rId18"/>
    <p:sldId id="274" r:id="rId19"/>
    <p:sldId id="283" r:id="rId20"/>
    <p:sldId id="280" r:id="rId21"/>
    <p:sldId id="281" r:id="rId22"/>
    <p:sldId id="282" r:id="rId23"/>
    <p:sldId id="284" r:id="rId24"/>
    <p:sldId id="285" r:id="rId25"/>
    <p:sldId id="278" r:id="rId26"/>
    <p:sldId id="275" r:id="rId27"/>
    <p:sldId id="276" r:id="rId28"/>
    <p:sldId id="287" r:id="rId29"/>
    <p:sldId id="277" r:id="rId30"/>
    <p:sldId id="288" r:id="rId31"/>
    <p:sldId id="26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9F1BAC-4AE5-4B0F-BCA3-A9C0C57F4529}">
          <p14:sldIdLst>
            <p14:sldId id="256"/>
            <p14:sldId id="286"/>
            <p14:sldId id="257"/>
            <p14:sldId id="259"/>
            <p14:sldId id="258"/>
            <p14:sldId id="260"/>
            <p14:sldId id="262"/>
            <p14:sldId id="263"/>
            <p14:sldId id="264"/>
            <p14:sldId id="265"/>
            <p14:sldId id="266"/>
            <p14:sldId id="269"/>
            <p14:sldId id="270"/>
            <p14:sldId id="268"/>
            <p14:sldId id="271"/>
            <p14:sldId id="272"/>
            <p14:sldId id="273"/>
            <p14:sldId id="274"/>
            <p14:sldId id="283"/>
            <p14:sldId id="280"/>
            <p14:sldId id="281"/>
            <p14:sldId id="282"/>
            <p14:sldId id="284"/>
            <p14:sldId id="285"/>
            <p14:sldId id="278"/>
            <p14:sldId id="275"/>
            <p14:sldId id="276"/>
            <p14:sldId id="287"/>
            <p14:sldId id="277"/>
            <p14:sldId id="288"/>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6717"/>
    <a:srgbClr val="F5860B"/>
    <a:srgbClr val="FFFBF7"/>
    <a:srgbClr val="FDE7CF"/>
    <a:srgbClr val="F7A143"/>
    <a:srgbClr val="F69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71476" autoAdjust="0"/>
  </p:normalViewPr>
  <p:slideViewPr>
    <p:cSldViewPr snapToGrid="0">
      <p:cViewPr varScale="1">
        <p:scale>
          <a:sx n="83" d="100"/>
          <a:sy n="83" d="100"/>
        </p:scale>
        <p:origin x="7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64885E-373D-40F1-B272-A87B969EFDFB}"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A63566D3-69BB-43FE-A959-CD81A70019DD}">
      <dgm:prSet phldrT="[Text]"/>
      <dgm:spPr>
        <a:ln>
          <a:solidFill>
            <a:schemeClr val="tx1"/>
          </a:solidFill>
        </a:ln>
      </dgm:spPr>
      <dgm:t>
        <a:bodyPr/>
        <a:lstStyle/>
        <a:p>
          <a:r>
            <a:rPr lang="en-US" dirty="0" smtClean="0">
              <a:ln>
                <a:noFill/>
              </a:ln>
            </a:rPr>
            <a:t>Promotes institutional self-knowledge and advancement</a:t>
          </a:r>
          <a:endParaRPr lang="en-US" dirty="0">
            <a:ln>
              <a:noFill/>
            </a:ln>
          </a:endParaRPr>
        </a:p>
      </dgm:t>
    </dgm:pt>
    <dgm:pt modelId="{4495824C-7E76-45D7-82C9-CB05BB59F0FD}" type="parTrans" cxnId="{9C65DB49-4C21-409F-92F0-F1A7A8B38565}">
      <dgm:prSet/>
      <dgm:spPr/>
      <dgm:t>
        <a:bodyPr/>
        <a:lstStyle/>
        <a:p>
          <a:endParaRPr lang="en-US"/>
        </a:p>
      </dgm:t>
    </dgm:pt>
    <dgm:pt modelId="{5A456391-D0A0-4333-B681-393DDF6C9288}" type="sibTrans" cxnId="{9C65DB49-4C21-409F-92F0-F1A7A8B38565}">
      <dgm:prSet/>
      <dgm:spPr/>
      <dgm:t>
        <a:bodyPr/>
        <a:lstStyle/>
        <a:p>
          <a:endParaRPr lang="en-US"/>
        </a:p>
      </dgm:t>
    </dgm:pt>
    <dgm:pt modelId="{EEBADB2C-1B3F-437F-BF19-AFC4BD9A893D}">
      <dgm:prSet phldrT="[Text]"/>
      <dgm:spPr>
        <a:ln>
          <a:solidFill>
            <a:schemeClr val="tx1"/>
          </a:solidFill>
        </a:ln>
      </dgm:spPr>
      <dgm:t>
        <a:bodyPr/>
        <a:lstStyle/>
        <a:p>
          <a:r>
            <a:rPr lang="en-US" dirty="0" smtClean="0">
              <a:ln>
                <a:noFill/>
              </a:ln>
            </a:rPr>
            <a:t>Mark of distinction</a:t>
          </a:r>
          <a:endParaRPr lang="en-US" dirty="0">
            <a:ln>
              <a:noFill/>
            </a:ln>
          </a:endParaRPr>
        </a:p>
      </dgm:t>
    </dgm:pt>
    <dgm:pt modelId="{106EB4F2-DB05-4379-9A2F-E41F479FFEC4}" type="parTrans" cxnId="{98B3F21F-7C48-4AAD-9987-6CC9A41E2F5F}">
      <dgm:prSet/>
      <dgm:spPr/>
      <dgm:t>
        <a:bodyPr/>
        <a:lstStyle/>
        <a:p>
          <a:endParaRPr lang="en-US"/>
        </a:p>
      </dgm:t>
    </dgm:pt>
    <dgm:pt modelId="{30E97F6A-63D9-44E4-ACED-04B0D8D4CFF3}" type="sibTrans" cxnId="{98B3F21F-7C48-4AAD-9987-6CC9A41E2F5F}">
      <dgm:prSet/>
      <dgm:spPr/>
      <dgm:t>
        <a:bodyPr/>
        <a:lstStyle/>
        <a:p>
          <a:endParaRPr lang="en-US"/>
        </a:p>
      </dgm:t>
    </dgm:pt>
    <dgm:pt modelId="{BAB7A635-D152-4DE1-A94D-94108E500306}">
      <dgm:prSet phldrT="[Text]"/>
      <dgm:spPr>
        <a:ln>
          <a:solidFill>
            <a:schemeClr val="tx1"/>
          </a:solidFill>
        </a:ln>
      </dgm:spPr>
      <dgm:t>
        <a:bodyPr/>
        <a:lstStyle/>
        <a:p>
          <a:r>
            <a:rPr lang="en-US" dirty="0" smtClean="0">
              <a:ln>
                <a:noFill/>
              </a:ln>
            </a:rPr>
            <a:t>Boost public and student confidence in quality of education</a:t>
          </a:r>
          <a:endParaRPr lang="en-US" dirty="0">
            <a:ln>
              <a:noFill/>
            </a:ln>
          </a:endParaRPr>
        </a:p>
      </dgm:t>
    </dgm:pt>
    <dgm:pt modelId="{9A0802E2-C2A5-4007-B526-FABD7BBAA313}" type="parTrans" cxnId="{17AE83EB-EA30-4A82-83CE-1401E75AB3BA}">
      <dgm:prSet/>
      <dgm:spPr/>
      <dgm:t>
        <a:bodyPr/>
        <a:lstStyle/>
        <a:p>
          <a:endParaRPr lang="en-US"/>
        </a:p>
      </dgm:t>
    </dgm:pt>
    <dgm:pt modelId="{4B57C4EA-3197-4C2C-8F13-A42219A051AD}" type="sibTrans" cxnId="{17AE83EB-EA30-4A82-83CE-1401E75AB3BA}">
      <dgm:prSet/>
      <dgm:spPr/>
      <dgm:t>
        <a:bodyPr/>
        <a:lstStyle/>
        <a:p>
          <a:endParaRPr lang="en-US"/>
        </a:p>
      </dgm:t>
    </dgm:pt>
    <dgm:pt modelId="{A65D4FCD-E9D3-402A-ABFE-D6978BD0CAC2}">
      <dgm:prSet phldrT="[Text]"/>
      <dgm:spPr>
        <a:ln>
          <a:solidFill>
            <a:schemeClr val="tx1"/>
          </a:solidFill>
        </a:ln>
      </dgm:spPr>
      <dgm:t>
        <a:bodyPr/>
        <a:lstStyle/>
        <a:p>
          <a:r>
            <a:rPr lang="en-US" dirty="0" smtClean="0">
              <a:ln>
                <a:noFill/>
              </a:ln>
            </a:rPr>
            <a:t>Assures public that health-care professionals are well-prepared and qualified</a:t>
          </a:r>
          <a:endParaRPr lang="en-US" dirty="0">
            <a:ln>
              <a:noFill/>
            </a:ln>
          </a:endParaRPr>
        </a:p>
      </dgm:t>
    </dgm:pt>
    <dgm:pt modelId="{85550E5F-F889-4758-B8D7-A01349454E64}" type="parTrans" cxnId="{A7D8371C-A4BA-47C9-93A4-C8C207C9C8FD}">
      <dgm:prSet/>
      <dgm:spPr/>
      <dgm:t>
        <a:bodyPr/>
        <a:lstStyle/>
        <a:p>
          <a:endParaRPr lang="en-US"/>
        </a:p>
      </dgm:t>
    </dgm:pt>
    <dgm:pt modelId="{E2C0DBCB-A7AD-4813-92FF-4B6F8C443675}" type="sibTrans" cxnId="{A7D8371C-A4BA-47C9-93A4-C8C207C9C8FD}">
      <dgm:prSet/>
      <dgm:spPr/>
      <dgm:t>
        <a:bodyPr/>
        <a:lstStyle/>
        <a:p>
          <a:endParaRPr lang="en-US"/>
        </a:p>
      </dgm:t>
    </dgm:pt>
    <dgm:pt modelId="{44516492-50B9-481E-9690-9771C05C21D2}" type="pres">
      <dgm:prSet presAssocID="{8764885E-373D-40F1-B272-A87B969EFDFB}" presName="Name0" presStyleCnt="0">
        <dgm:presLayoutVars>
          <dgm:dir/>
          <dgm:resizeHandles val="exact"/>
        </dgm:presLayoutVars>
      </dgm:prSet>
      <dgm:spPr/>
    </dgm:pt>
    <dgm:pt modelId="{2252D1AA-114E-492E-A451-8F236B567AE7}" type="pres">
      <dgm:prSet presAssocID="{A63566D3-69BB-43FE-A959-CD81A70019DD}" presName="composite" presStyleCnt="0"/>
      <dgm:spPr/>
    </dgm:pt>
    <dgm:pt modelId="{CC400B41-6749-4A1F-836E-69E32161D48D}" type="pres">
      <dgm:prSet presAssocID="{A63566D3-69BB-43FE-A959-CD81A70019DD}" presName="rect1" presStyleLbl="trAlignAcc1" presStyleIdx="0" presStyleCnt="4" custScaleX="138653">
        <dgm:presLayoutVars>
          <dgm:bulletEnabled val="1"/>
        </dgm:presLayoutVars>
      </dgm:prSet>
      <dgm:spPr/>
    </dgm:pt>
    <dgm:pt modelId="{7AB719DC-B092-4DF6-B38A-6561B423B1F7}" type="pres">
      <dgm:prSet presAssocID="{A63566D3-69BB-43FE-A959-CD81A70019DD}" presName="rect2" presStyleLbl="fgImgPlace1" presStyleIdx="0" presStyleCnt="4" custLinFactX="-14264" custLinFactNeighborX="-100000"/>
      <dgm:spPr>
        <a:blipFill rotWithShape="1">
          <a:blip xmlns:r="http://schemas.openxmlformats.org/officeDocument/2006/relationships" r:embed="rId1"/>
          <a:stretch>
            <a:fillRect/>
          </a:stretch>
        </a:blipFill>
      </dgm:spPr>
      <dgm:t>
        <a:bodyPr/>
        <a:lstStyle/>
        <a:p>
          <a:endParaRPr lang="en-US"/>
        </a:p>
      </dgm:t>
    </dgm:pt>
    <dgm:pt modelId="{7DF03BC8-FF28-4344-BC9D-F5A1A0AE441E}" type="pres">
      <dgm:prSet presAssocID="{5A456391-D0A0-4333-B681-393DDF6C9288}" presName="sibTrans" presStyleCnt="0"/>
      <dgm:spPr/>
    </dgm:pt>
    <dgm:pt modelId="{2785AA67-C053-457A-ACE3-9AE88F4490BA}" type="pres">
      <dgm:prSet presAssocID="{EEBADB2C-1B3F-437F-BF19-AFC4BD9A893D}" presName="composite" presStyleCnt="0"/>
      <dgm:spPr/>
    </dgm:pt>
    <dgm:pt modelId="{ACEC78FF-B6BD-4921-AB1A-6246B1D06F29}" type="pres">
      <dgm:prSet presAssocID="{EEBADB2C-1B3F-437F-BF19-AFC4BD9A893D}" presName="rect1" presStyleLbl="trAlignAcc1" presStyleIdx="1" presStyleCnt="4" custScaleX="138653">
        <dgm:presLayoutVars>
          <dgm:bulletEnabled val="1"/>
        </dgm:presLayoutVars>
      </dgm:prSet>
      <dgm:spPr/>
      <dgm:t>
        <a:bodyPr/>
        <a:lstStyle/>
        <a:p>
          <a:endParaRPr lang="en-US"/>
        </a:p>
      </dgm:t>
    </dgm:pt>
    <dgm:pt modelId="{A4E4C6AA-D380-4AD6-BE9B-3A216F025879}" type="pres">
      <dgm:prSet presAssocID="{EEBADB2C-1B3F-437F-BF19-AFC4BD9A893D}" presName="rect2" presStyleLbl="fgImgPlace1" presStyleIdx="1" presStyleCnt="4" custLinFactX="-14264" custLinFactNeighborX="-100000"/>
      <dgm:spPr>
        <a:blipFill rotWithShape="1">
          <a:blip xmlns:r="http://schemas.openxmlformats.org/officeDocument/2006/relationships" r:embed="rId1"/>
          <a:stretch>
            <a:fillRect/>
          </a:stretch>
        </a:blipFill>
      </dgm:spPr>
    </dgm:pt>
    <dgm:pt modelId="{84503DE3-2C95-4BEC-B81C-D68880A26A94}" type="pres">
      <dgm:prSet presAssocID="{30E97F6A-63D9-44E4-ACED-04B0D8D4CFF3}" presName="sibTrans" presStyleCnt="0"/>
      <dgm:spPr/>
    </dgm:pt>
    <dgm:pt modelId="{DA012589-1965-49C3-9D45-18A40A586CBB}" type="pres">
      <dgm:prSet presAssocID="{BAB7A635-D152-4DE1-A94D-94108E500306}" presName="composite" presStyleCnt="0"/>
      <dgm:spPr/>
    </dgm:pt>
    <dgm:pt modelId="{1CD5BCAA-AB6C-4673-BFE3-F66CD007815D}" type="pres">
      <dgm:prSet presAssocID="{BAB7A635-D152-4DE1-A94D-94108E500306}" presName="rect1" presStyleLbl="trAlignAcc1" presStyleIdx="2" presStyleCnt="4" custScaleX="138653">
        <dgm:presLayoutVars>
          <dgm:bulletEnabled val="1"/>
        </dgm:presLayoutVars>
      </dgm:prSet>
      <dgm:spPr/>
    </dgm:pt>
    <dgm:pt modelId="{0C83A465-2EEC-45DA-BDE6-65EE2B140046}" type="pres">
      <dgm:prSet presAssocID="{BAB7A635-D152-4DE1-A94D-94108E500306}" presName="rect2" presStyleLbl="fgImgPlace1" presStyleIdx="2" presStyleCnt="4" custLinFactX="-14264" custLinFactNeighborX="-100000"/>
      <dgm:spPr>
        <a:blipFill rotWithShape="1">
          <a:blip xmlns:r="http://schemas.openxmlformats.org/officeDocument/2006/relationships" r:embed="rId1"/>
          <a:stretch>
            <a:fillRect/>
          </a:stretch>
        </a:blipFill>
      </dgm:spPr>
    </dgm:pt>
    <dgm:pt modelId="{0CAF9867-1833-4FA5-AE96-F32C6AE18EFF}" type="pres">
      <dgm:prSet presAssocID="{4B57C4EA-3197-4C2C-8F13-A42219A051AD}" presName="sibTrans" presStyleCnt="0"/>
      <dgm:spPr/>
    </dgm:pt>
    <dgm:pt modelId="{DAEF3896-DFF3-4E2E-B6B7-711D63D51639}" type="pres">
      <dgm:prSet presAssocID="{A65D4FCD-E9D3-402A-ABFE-D6978BD0CAC2}" presName="composite" presStyleCnt="0"/>
      <dgm:spPr/>
    </dgm:pt>
    <dgm:pt modelId="{4DF4CBB0-846C-4DFA-BDEC-39E25010E551}" type="pres">
      <dgm:prSet presAssocID="{A65D4FCD-E9D3-402A-ABFE-D6978BD0CAC2}" presName="rect1" presStyleLbl="trAlignAcc1" presStyleIdx="3" presStyleCnt="4" custScaleX="135375">
        <dgm:presLayoutVars>
          <dgm:bulletEnabled val="1"/>
        </dgm:presLayoutVars>
      </dgm:prSet>
      <dgm:spPr/>
      <dgm:t>
        <a:bodyPr/>
        <a:lstStyle/>
        <a:p>
          <a:endParaRPr lang="en-US"/>
        </a:p>
      </dgm:t>
    </dgm:pt>
    <dgm:pt modelId="{BC614757-0C0D-4A2A-9294-C46983EBB2F2}" type="pres">
      <dgm:prSet presAssocID="{A65D4FCD-E9D3-402A-ABFE-D6978BD0CAC2}" presName="rect2" presStyleLbl="fgImgPlace1" presStyleIdx="3" presStyleCnt="4" custLinFactX="-14264" custLinFactNeighborX="-100000"/>
      <dgm:spPr>
        <a:blipFill rotWithShape="1">
          <a:blip xmlns:r="http://schemas.openxmlformats.org/officeDocument/2006/relationships" r:embed="rId2"/>
          <a:stretch>
            <a:fillRect/>
          </a:stretch>
        </a:blipFill>
      </dgm:spPr>
    </dgm:pt>
  </dgm:ptLst>
  <dgm:cxnLst>
    <dgm:cxn modelId="{3D5C04F6-B6C4-4DE6-AD8C-5CA8AF41E18F}" type="presOf" srcId="{BAB7A635-D152-4DE1-A94D-94108E500306}" destId="{1CD5BCAA-AB6C-4673-BFE3-F66CD007815D}" srcOrd="0" destOrd="0" presId="urn:microsoft.com/office/officeart/2008/layout/PictureStrips"/>
    <dgm:cxn modelId="{E9C9F086-2913-4DAA-8B9E-E41A79A68B6B}" type="presOf" srcId="{8764885E-373D-40F1-B272-A87B969EFDFB}" destId="{44516492-50B9-481E-9690-9771C05C21D2}" srcOrd="0" destOrd="0" presId="urn:microsoft.com/office/officeart/2008/layout/PictureStrips"/>
    <dgm:cxn modelId="{0F4A6CFE-FB02-4B37-817A-44C33172711D}" type="presOf" srcId="{A65D4FCD-E9D3-402A-ABFE-D6978BD0CAC2}" destId="{4DF4CBB0-846C-4DFA-BDEC-39E25010E551}" srcOrd="0" destOrd="0" presId="urn:microsoft.com/office/officeart/2008/layout/PictureStrips"/>
    <dgm:cxn modelId="{17AE83EB-EA30-4A82-83CE-1401E75AB3BA}" srcId="{8764885E-373D-40F1-B272-A87B969EFDFB}" destId="{BAB7A635-D152-4DE1-A94D-94108E500306}" srcOrd="2" destOrd="0" parTransId="{9A0802E2-C2A5-4007-B526-FABD7BBAA313}" sibTransId="{4B57C4EA-3197-4C2C-8F13-A42219A051AD}"/>
    <dgm:cxn modelId="{85D0C3AE-9366-4AE0-83CF-252CF268E2CF}" type="presOf" srcId="{EEBADB2C-1B3F-437F-BF19-AFC4BD9A893D}" destId="{ACEC78FF-B6BD-4921-AB1A-6246B1D06F29}" srcOrd="0" destOrd="0" presId="urn:microsoft.com/office/officeart/2008/layout/PictureStrips"/>
    <dgm:cxn modelId="{9C65DB49-4C21-409F-92F0-F1A7A8B38565}" srcId="{8764885E-373D-40F1-B272-A87B969EFDFB}" destId="{A63566D3-69BB-43FE-A959-CD81A70019DD}" srcOrd="0" destOrd="0" parTransId="{4495824C-7E76-45D7-82C9-CB05BB59F0FD}" sibTransId="{5A456391-D0A0-4333-B681-393DDF6C9288}"/>
    <dgm:cxn modelId="{98B3F21F-7C48-4AAD-9987-6CC9A41E2F5F}" srcId="{8764885E-373D-40F1-B272-A87B969EFDFB}" destId="{EEBADB2C-1B3F-437F-BF19-AFC4BD9A893D}" srcOrd="1" destOrd="0" parTransId="{106EB4F2-DB05-4379-9A2F-E41F479FFEC4}" sibTransId="{30E97F6A-63D9-44E4-ACED-04B0D8D4CFF3}"/>
    <dgm:cxn modelId="{8B999F09-A05E-4024-9DA1-C3E1EBC1D108}" type="presOf" srcId="{A63566D3-69BB-43FE-A959-CD81A70019DD}" destId="{CC400B41-6749-4A1F-836E-69E32161D48D}" srcOrd="0" destOrd="0" presId="urn:microsoft.com/office/officeart/2008/layout/PictureStrips"/>
    <dgm:cxn modelId="{A7D8371C-A4BA-47C9-93A4-C8C207C9C8FD}" srcId="{8764885E-373D-40F1-B272-A87B969EFDFB}" destId="{A65D4FCD-E9D3-402A-ABFE-D6978BD0CAC2}" srcOrd="3" destOrd="0" parTransId="{85550E5F-F889-4758-B8D7-A01349454E64}" sibTransId="{E2C0DBCB-A7AD-4813-92FF-4B6F8C443675}"/>
    <dgm:cxn modelId="{0091C4D9-0EB5-4FB6-970D-A6D5CAEA6AA4}" type="presParOf" srcId="{44516492-50B9-481E-9690-9771C05C21D2}" destId="{2252D1AA-114E-492E-A451-8F236B567AE7}" srcOrd="0" destOrd="0" presId="urn:microsoft.com/office/officeart/2008/layout/PictureStrips"/>
    <dgm:cxn modelId="{FD3176C9-492C-4ABF-80C3-2B874A16917E}" type="presParOf" srcId="{2252D1AA-114E-492E-A451-8F236B567AE7}" destId="{CC400B41-6749-4A1F-836E-69E32161D48D}" srcOrd="0" destOrd="0" presId="urn:microsoft.com/office/officeart/2008/layout/PictureStrips"/>
    <dgm:cxn modelId="{59D807FE-F9E8-4ACE-BB29-C2F695A7CDDC}" type="presParOf" srcId="{2252D1AA-114E-492E-A451-8F236B567AE7}" destId="{7AB719DC-B092-4DF6-B38A-6561B423B1F7}" srcOrd="1" destOrd="0" presId="urn:microsoft.com/office/officeart/2008/layout/PictureStrips"/>
    <dgm:cxn modelId="{EFF9CAB5-5B61-44CA-BE12-CB3EA3C1EA35}" type="presParOf" srcId="{44516492-50B9-481E-9690-9771C05C21D2}" destId="{7DF03BC8-FF28-4344-BC9D-F5A1A0AE441E}" srcOrd="1" destOrd="0" presId="urn:microsoft.com/office/officeart/2008/layout/PictureStrips"/>
    <dgm:cxn modelId="{016E1B5B-59E4-485A-A0B2-7CB40CBF226D}" type="presParOf" srcId="{44516492-50B9-481E-9690-9771C05C21D2}" destId="{2785AA67-C053-457A-ACE3-9AE88F4490BA}" srcOrd="2" destOrd="0" presId="urn:microsoft.com/office/officeart/2008/layout/PictureStrips"/>
    <dgm:cxn modelId="{C45900AA-A717-4678-B8D3-1660AFEB6846}" type="presParOf" srcId="{2785AA67-C053-457A-ACE3-9AE88F4490BA}" destId="{ACEC78FF-B6BD-4921-AB1A-6246B1D06F29}" srcOrd="0" destOrd="0" presId="urn:microsoft.com/office/officeart/2008/layout/PictureStrips"/>
    <dgm:cxn modelId="{CD118BCB-EE8B-43D2-9DA9-3AAC96094AA7}" type="presParOf" srcId="{2785AA67-C053-457A-ACE3-9AE88F4490BA}" destId="{A4E4C6AA-D380-4AD6-BE9B-3A216F025879}" srcOrd="1" destOrd="0" presId="urn:microsoft.com/office/officeart/2008/layout/PictureStrips"/>
    <dgm:cxn modelId="{BFF6FC88-E337-4B47-B72B-8988BDC74D5D}" type="presParOf" srcId="{44516492-50B9-481E-9690-9771C05C21D2}" destId="{84503DE3-2C95-4BEC-B81C-D68880A26A94}" srcOrd="3" destOrd="0" presId="urn:microsoft.com/office/officeart/2008/layout/PictureStrips"/>
    <dgm:cxn modelId="{754698A1-C4FB-4460-A53F-2D6D96F14086}" type="presParOf" srcId="{44516492-50B9-481E-9690-9771C05C21D2}" destId="{DA012589-1965-49C3-9D45-18A40A586CBB}" srcOrd="4" destOrd="0" presId="urn:microsoft.com/office/officeart/2008/layout/PictureStrips"/>
    <dgm:cxn modelId="{0BA7E0BF-C109-4385-BE04-F748649874C5}" type="presParOf" srcId="{DA012589-1965-49C3-9D45-18A40A586CBB}" destId="{1CD5BCAA-AB6C-4673-BFE3-F66CD007815D}" srcOrd="0" destOrd="0" presId="urn:microsoft.com/office/officeart/2008/layout/PictureStrips"/>
    <dgm:cxn modelId="{9755B796-DC30-41BC-877C-4BC7F808FF55}" type="presParOf" srcId="{DA012589-1965-49C3-9D45-18A40A586CBB}" destId="{0C83A465-2EEC-45DA-BDE6-65EE2B140046}" srcOrd="1" destOrd="0" presId="urn:microsoft.com/office/officeart/2008/layout/PictureStrips"/>
    <dgm:cxn modelId="{6E82C1DE-7F81-483B-A224-7CD587AF7B2C}" type="presParOf" srcId="{44516492-50B9-481E-9690-9771C05C21D2}" destId="{0CAF9867-1833-4FA5-AE96-F32C6AE18EFF}" srcOrd="5" destOrd="0" presId="urn:microsoft.com/office/officeart/2008/layout/PictureStrips"/>
    <dgm:cxn modelId="{2C8CBB65-8036-4208-AB64-43A294E29490}" type="presParOf" srcId="{44516492-50B9-481E-9690-9771C05C21D2}" destId="{DAEF3896-DFF3-4E2E-B6B7-711D63D51639}" srcOrd="6" destOrd="0" presId="urn:microsoft.com/office/officeart/2008/layout/PictureStrips"/>
    <dgm:cxn modelId="{39004ED2-6E71-4961-B70D-891324F2FE35}" type="presParOf" srcId="{DAEF3896-DFF3-4E2E-B6B7-711D63D51639}" destId="{4DF4CBB0-846C-4DFA-BDEC-39E25010E551}" srcOrd="0" destOrd="0" presId="urn:microsoft.com/office/officeart/2008/layout/PictureStrips"/>
    <dgm:cxn modelId="{B17CD16D-11BC-45DB-8CF3-75EF9BB3CF41}" type="presParOf" srcId="{DAEF3896-DFF3-4E2E-B6B7-711D63D51639}" destId="{BC614757-0C0D-4A2A-9294-C46983EBB2F2}"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2DD35F-53A1-4434-BB2A-28B2992EF95D}" type="doc">
      <dgm:prSet loTypeId="urn:microsoft.com/office/officeart/2005/8/layout/pyramid2" loCatId="pyramid" qsTypeId="urn:microsoft.com/office/officeart/2005/8/quickstyle/simple1" qsCatId="simple" csTypeId="urn:microsoft.com/office/officeart/2005/8/colors/accent1_2" csCatId="accent1" phldr="1"/>
      <dgm:spPr/>
    </dgm:pt>
    <dgm:pt modelId="{9191C629-82A9-4E59-9B03-0039BC9F203D}">
      <dgm:prSet phldrT="[Text]"/>
      <dgm:spPr>
        <a:solidFill>
          <a:srgbClr val="FFFBF7"/>
        </a:solidFill>
        <a:ln>
          <a:solidFill>
            <a:schemeClr val="tx1"/>
          </a:solidFill>
        </a:ln>
      </dgm:spPr>
      <dgm:t>
        <a:bodyPr/>
        <a:lstStyle/>
        <a:p>
          <a:r>
            <a:rPr lang="en-US" dirty="0" smtClean="0"/>
            <a:t>U.S. Department of Education</a:t>
          </a:r>
          <a:endParaRPr lang="en-US" dirty="0"/>
        </a:p>
      </dgm:t>
    </dgm:pt>
    <dgm:pt modelId="{663C2320-8F85-42B9-8E94-7288960F9414}" type="parTrans" cxnId="{BDA78175-626D-40B5-BD86-66C1C516CB02}">
      <dgm:prSet/>
      <dgm:spPr/>
      <dgm:t>
        <a:bodyPr/>
        <a:lstStyle/>
        <a:p>
          <a:endParaRPr lang="en-US"/>
        </a:p>
      </dgm:t>
    </dgm:pt>
    <dgm:pt modelId="{8B2F2B67-7306-4758-A8B5-C29EC11CEB5C}" type="sibTrans" cxnId="{BDA78175-626D-40B5-BD86-66C1C516CB02}">
      <dgm:prSet/>
      <dgm:spPr/>
      <dgm:t>
        <a:bodyPr/>
        <a:lstStyle/>
        <a:p>
          <a:endParaRPr lang="en-US"/>
        </a:p>
      </dgm:t>
    </dgm:pt>
    <dgm:pt modelId="{B1CBFDC4-92CF-4E98-ADEF-B2FA7DE5338D}">
      <dgm:prSet phldrT="[Text]"/>
      <dgm:spPr>
        <a:solidFill>
          <a:srgbClr val="FFFBF7"/>
        </a:solidFill>
        <a:ln>
          <a:solidFill>
            <a:schemeClr val="tx1"/>
          </a:solidFill>
        </a:ln>
      </dgm:spPr>
      <dgm:t>
        <a:bodyPr/>
        <a:lstStyle/>
        <a:p>
          <a:r>
            <a:rPr lang="en-US" dirty="0" smtClean="0"/>
            <a:t>Higher Learning Commission (HLC)</a:t>
          </a:r>
          <a:endParaRPr lang="en-US" dirty="0"/>
        </a:p>
      </dgm:t>
    </dgm:pt>
    <dgm:pt modelId="{7D948E20-99C0-4982-B67E-EEE1BFD56C8F}" type="parTrans" cxnId="{875EFA7C-47F3-441B-95BA-06CE1691AF47}">
      <dgm:prSet/>
      <dgm:spPr/>
      <dgm:t>
        <a:bodyPr/>
        <a:lstStyle/>
        <a:p>
          <a:endParaRPr lang="en-US"/>
        </a:p>
      </dgm:t>
    </dgm:pt>
    <dgm:pt modelId="{14CFF413-6017-431F-AF24-F436E5A4C5A3}" type="sibTrans" cxnId="{875EFA7C-47F3-441B-95BA-06CE1691AF47}">
      <dgm:prSet/>
      <dgm:spPr/>
      <dgm:t>
        <a:bodyPr/>
        <a:lstStyle/>
        <a:p>
          <a:endParaRPr lang="en-US"/>
        </a:p>
      </dgm:t>
    </dgm:pt>
    <dgm:pt modelId="{74C65D02-C02C-4B54-815D-6FF04936901D}">
      <dgm:prSet phldrT="[Text]"/>
      <dgm:spPr>
        <a:solidFill>
          <a:srgbClr val="FFFBF7"/>
        </a:solidFill>
        <a:ln>
          <a:solidFill>
            <a:schemeClr val="tx1"/>
          </a:solidFill>
        </a:ln>
      </dgm:spPr>
      <dgm:t>
        <a:bodyPr/>
        <a:lstStyle/>
        <a:p>
          <a:r>
            <a:rPr lang="en-US" dirty="0" smtClean="0"/>
            <a:t>COCA</a:t>
          </a:r>
          <a:endParaRPr lang="en-US" dirty="0"/>
        </a:p>
      </dgm:t>
    </dgm:pt>
    <dgm:pt modelId="{C0E5C06C-9E22-4EA2-9151-27653C25CE0D}" type="parTrans" cxnId="{18ADDAB2-2016-4F3B-8F58-F508E6521916}">
      <dgm:prSet/>
      <dgm:spPr/>
      <dgm:t>
        <a:bodyPr/>
        <a:lstStyle/>
        <a:p>
          <a:endParaRPr lang="en-US"/>
        </a:p>
      </dgm:t>
    </dgm:pt>
    <dgm:pt modelId="{AA72E2A6-7486-4972-804B-9BA9DA958E1D}" type="sibTrans" cxnId="{18ADDAB2-2016-4F3B-8F58-F508E6521916}">
      <dgm:prSet/>
      <dgm:spPr/>
      <dgm:t>
        <a:bodyPr/>
        <a:lstStyle/>
        <a:p>
          <a:endParaRPr lang="en-US"/>
        </a:p>
      </dgm:t>
    </dgm:pt>
    <dgm:pt modelId="{FAF4E140-3D0A-410B-BF58-29FA89337058}">
      <dgm:prSet phldrT="[Text]"/>
      <dgm:spPr>
        <a:solidFill>
          <a:srgbClr val="FFFBF7"/>
        </a:solidFill>
        <a:ln>
          <a:solidFill>
            <a:schemeClr val="tx1"/>
          </a:solidFill>
        </a:ln>
      </dgm:spPr>
      <dgm:t>
        <a:bodyPr/>
        <a:lstStyle/>
        <a:p>
          <a:r>
            <a:rPr lang="en-US" dirty="0" smtClean="0"/>
            <a:t>Oklahoma State Regents for Higher Education</a:t>
          </a:r>
          <a:endParaRPr lang="en-US" dirty="0"/>
        </a:p>
      </dgm:t>
    </dgm:pt>
    <dgm:pt modelId="{39D2220A-5499-4487-97FB-1CDE2B80B0A8}" type="parTrans" cxnId="{BBC80F8A-9125-43DD-95AD-D286DEA92D1A}">
      <dgm:prSet/>
      <dgm:spPr/>
      <dgm:t>
        <a:bodyPr/>
        <a:lstStyle/>
        <a:p>
          <a:endParaRPr lang="en-US"/>
        </a:p>
      </dgm:t>
    </dgm:pt>
    <dgm:pt modelId="{E9BD8AB3-B3F0-4F0C-8653-72982B376996}" type="sibTrans" cxnId="{BBC80F8A-9125-43DD-95AD-D286DEA92D1A}">
      <dgm:prSet/>
      <dgm:spPr/>
      <dgm:t>
        <a:bodyPr/>
        <a:lstStyle/>
        <a:p>
          <a:endParaRPr lang="en-US"/>
        </a:p>
      </dgm:t>
    </dgm:pt>
    <dgm:pt modelId="{357C5123-8615-4DA9-A9BE-5FE2D6352C5A}">
      <dgm:prSet phldrT="[Text]"/>
      <dgm:spPr>
        <a:solidFill>
          <a:srgbClr val="FFFBF7"/>
        </a:solidFill>
        <a:ln>
          <a:solidFill>
            <a:schemeClr val="tx1"/>
          </a:solidFill>
        </a:ln>
      </dgm:spPr>
      <dgm:t>
        <a:bodyPr/>
        <a:lstStyle/>
        <a:p>
          <a:r>
            <a:rPr lang="en-US" dirty="0" smtClean="0"/>
            <a:t>Oklahoma Agricultural &amp; Mechanical Colleges Board of Regents</a:t>
          </a:r>
          <a:endParaRPr lang="en-US" dirty="0"/>
        </a:p>
      </dgm:t>
    </dgm:pt>
    <dgm:pt modelId="{BDFADE7D-E459-4C85-ABE0-B302E39DBBD5}" type="parTrans" cxnId="{51FE2C47-28CA-4582-8620-CF83E52E4DAB}">
      <dgm:prSet/>
      <dgm:spPr/>
      <dgm:t>
        <a:bodyPr/>
        <a:lstStyle/>
        <a:p>
          <a:endParaRPr lang="en-US"/>
        </a:p>
      </dgm:t>
    </dgm:pt>
    <dgm:pt modelId="{30F0B77E-1510-43DD-93C9-8B3D2684B1DF}" type="sibTrans" cxnId="{51FE2C47-28CA-4582-8620-CF83E52E4DAB}">
      <dgm:prSet/>
      <dgm:spPr/>
      <dgm:t>
        <a:bodyPr/>
        <a:lstStyle/>
        <a:p>
          <a:endParaRPr lang="en-US"/>
        </a:p>
      </dgm:t>
    </dgm:pt>
    <dgm:pt modelId="{2DC7526A-1F90-43AE-BEAF-410133A7458F}" type="pres">
      <dgm:prSet presAssocID="{152DD35F-53A1-4434-BB2A-28B2992EF95D}" presName="compositeShape" presStyleCnt="0">
        <dgm:presLayoutVars>
          <dgm:dir/>
          <dgm:resizeHandles/>
        </dgm:presLayoutVars>
      </dgm:prSet>
      <dgm:spPr/>
    </dgm:pt>
    <dgm:pt modelId="{26310704-8097-48FD-BFBB-DC9F4F46FB2D}" type="pres">
      <dgm:prSet presAssocID="{152DD35F-53A1-4434-BB2A-28B2992EF95D}" presName="pyramid" presStyleLbl="node1" presStyleIdx="0" presStyleCnt="1"/>
      <dgm:spPr>
        <a:gradFill rotWithShape="0">
          <a:gsLst>
            <a:gs pos="0">
              <a:schemeClr val="bg1"/>
            </a:gs>
            <a:gs pos="20000">
              <a:srgbClr val="F58B17"/>
            </a:gs>
            <a:gs pos="66000">
              <a:srgbClr val="F26717"/>
            </a:gs>
            <a:gs pos="40000">
              <a:srgbClr val="F69529"/>
            </a:gs>
            <a:gs pos="92000">
              <a:schemeClr val="tx1">
                <a:lumMod val="50000"/>
                <a:lumOff val="50000"/>
              </a:schemeClr>
            </a:gs>
            <a:gs pos="100000">
              <a:schemeClr val="tx1"/>
            </a:gs>
          </a:gsLst>
          <a:lin ang="5400000" scaled="1"/>
        </a:gradFill>
      </dgm:spPr>
      <dgm:t>
        <a:bodyPr/>
        <a:lstStyle/>
        <a:p>
          <a:endParaRPr lang="en-US"/>
        </a:p>
      </dgm:t>
    </dgm:pt>
    <dgm:pt modelId="{6493A751-4864-4413-8A51-AAE189113A60}" type="pres">
      <dgm:prSet presAssocID="{152DD35F-53A1-4434-BB2A-28B2992EF95D}" presName="theList" presStyleCnt="0"/>
      <dgm:spPr/>
    </dgm:pt>
    <dgm:pt modelId="{977F764C-1E08-4249-840D-03022E71ACBD}" type="pres">
      <dgm:prSet presAssocID="{9191C629-82A9-4E59-9B03-0039BC9F203D}" presName="aNode" presStyleLbl="fgAcc1" presStyleIdx="0" presStyleCnt="5" custLinFactNeighborX="-49557" custLinFactNeighborY="68461">
        <dgm:presLayoutVars>
          <dgm:bulletEnabled val="1"/>
        </dgm:presLayoutVars>
      </dgm:prSet>
      <dgm:spPr/>
    </dgm:pt>
    <dgm:pt modelId="{927A36FA-31FB-499F-880C-1884242A298F}" type="pres">
      <dgm:prSet presAssocID="{9191C629-82A9-4E59-9B03-0039BC9F203D}" presName="aSpace" presStyleCnt="0"/>
      <dgm:spPr/>
    </dgm:pt>
    <dgm:pt modelId="{EAE8CDAB-CCFC-4774-80E3-CF2CDEBF25EA}" type="pres">
      <dgm:prSet presAssocID="{B1CBFDC4-92CF-4E98-ADEF-B2FA7DE5338D}" presName="aNode" presStyleLbl="fgAcc1" presStyleIdx="1" presStyleCnt="5" custLinFactY="128654" custLinFactNeighborX="681" custLinFactNeighborY="200000">
        <dgm:presLayoutVars>
          <dgm:bulletEnabled val="1"/>
        </dgm:presLayoutVars>
      </dgm:prSet>
      <dgm:spPr/>
    </dgm:pt>
    <dgm:pt modelId="{A0B08BEF-87BD-4FBE-870F-EDDC14CD903E}" type="pres">
      <dgm:prSet presAssocID="{B1CBFDC4-92CF-4E98-ADEF-B2FA7DE5338D}" presName="aSpace" presStyleCnt="0"/>
      <dgm:spPr/>
    </dgm:pt>
    <dgm:pt modelId="{18A12DF2-B50D-4242-A645-7F7D3C9D6816}" type="pres">
      <dgm:prSet presAssocID="{FAF4E140-3D0A-410B-BF58-29FA89337058}" presName="aNode" presStyleLbl="fgAcc1" presStyleIdx="2" presStyleCnt="5" custLinFactX="-3795" custLinFactY="-21580" custLinFactNeighborX="-100000" custLinFactNeighborY="-100000">
        <dgm:presLayoutVars>
          <dgm:bulletEnabled val="1"/>
        </dgm:presLayoutVars>
      </dgm:prSet>
      <dgm:spPr/>
      <dgm:t>
        <a:bodyPr/>
        <a:lstStyle/>
        <a:p>
          <a:endParaRPr lang="en-US"/>
        </a:p>
      </dgm:t>
    </dgm:pt>
    <dgm:pt modelId="{6A227FCD-E19C-463D-8C7C-0A78C5795416}" type="pres">
      <dgm:prSet presAssocID="{FAF4E140-3D0A-410B-BF58-29FA89337058}" presName="aSpace" presStyleCnt="0"/>
      <dgm:spPr/>
    </dgm:pt>
    <dgm:pt modelId="{034012F1-2B43-46FD-BE65-C191FDD6C354}" type="pres">
      <dgm:prSet presAssocID="{357C5123-8615-4DA9-A9BE-5FE2D6352C5A}" presName="aNode" presStyleLbl="fgAcc1" presStyleIdx="3" presStyleCnt="5" custLinFactX="-4135" custLinFactNeighborX="-100000" custLinFactNeighborY="-26226">
        <dgm:presLayoutVars>
          <dgm:bulletEnabled val="1"/>
        </dgm:presLayoutVars>
      </dgm:prSet>
      <dgm:spPr/>
    </dgm:pt>
    <dgm:pt modelId="{D1FCD8DF-4B1E-4A0A-9706-09C6C434BC86}" type="pres">
      <dgm:prSet presAssocID="{357C5123-8615-4DA9-A9BE-5FE2D6352C5A}" presName="aSpace" presStyleCnt="0"/>
      <dgm:spPr/>
    </dgm:pt>
    <dgm:pt modelId="{B24EDDCB-0BBF-4FB1-8765-8E1C7F9E20BB}" type="pres">
      <dgm:prSet presAssocID="{74C65D02-C02C-4B54-815D-6FF04936901D}" presName="aNode" presStyleLbl="fgAcc1" presStyleIdx="4" presStyleCnt="5" custLinFactY="18614" custLinFactNeighborX="-51387" custLinFactNeighborY="100000">
        <dgm:presLayoutVars>
          <dgm:bulletEnabled val="1"/>
        </dgm:presLayoutVars>
      </dgm:prSet>
      <dgm:spPr/>
    </dgm:pt>
    <dgm:pt modelId="{BE71AE4F-3E81-4F67-9BB3-092DF95ADAA1}" type="pres">
      <dgm:prSet presAssocID="{74C65D02-C02C-4B54-815D-6FF04936901D}" presName="aSpace" presStyleCnt="0"/>
      <dgm:spPr/>
    </dgm:pt>
  </dgm:ptLst>
  <dgm:cxnLst>
    <dgm:cxn modelId="{596324D8-9070-48D3-A796-413975810D4A}" type="presOf" srcId="{FAF4E140-3D0A-410B-BF58-29FA89337058}" destId="{18A12DF2-B50D-4242-A645-7F7D3C9D6816}" srcOrd="0" destOrd="0" presId="urn:microsoft.com/office/officeart/2005/8/layout/pyramid2"/>
    <dgm:cxn modelId="{BDA78175-626D-40B5-BD86-66C1C516CB02}" srcId="{152DD35F-53A1-4434-BB2A-28B2992EF95D}" destId="{9191C629-82A9-4E59-9B03-0039BC9F203D}" srcOrd="0" destOrd="0" parTransId="{663C2320-8F85-42B9-8E94-7288960F9414}" sibTransId="{8B2F2B67-7306-4758-A8B5-C29EC11CEB5C}"/>
    <dgm:cxn modelId="{51FE2C47-28CA-4582-8620-CF83E52E4DAB}" srcId="{152DD35F-53A1-4434-BB2A-28B2992EF95D}" destId="{357C5123-8615-4DA9-A9BE-5FE2D6352C5A}" srcOrd="3" destOrd="0" parTransId="{BDFADE7D-E459-4C85-ABE0-B302E39DBBD5}" sibTransId="{30F0B77E-1510-43DD-93C9-8B3D2684B1DF}"/>
    <dgm:cxn modelId="{B2E90AAF-EC7A-4383-95D0-4EB6BEFAB223}" type="presOf" srcId="{357C5123-8615-4DA9-A9BE-5FE2D6352C5A}" destId="{034012F1-2B43-46FD-BE65-C191FDD6C354}" srcOrd="0" destOrd="0" presId="urn:microsoft.com/office/officeart/2005/8/layout/pyramid2"/>
    <dgm:cxn modelId="{BBC80F8A-9125-43DD-95AD-D286DEA92D1A}" srcId="{152DD35F-53A1-4434-BB2A-28B2992EF95D}" destId="{FAF4E140-3D0A-410B-BF58-29FA89337058}" srcOrd="2" destOrd="0" parTransId="{39D2220A-5499-4487-97FB-1CDE2B80B0A8}" sibTransId="{E9BD8AB3-B3F0-4F0C-8653-72982B376996}"/>
    <dgm:cxn modelId="{1E0CFCED-5CED-4E1C-940F-B937E758FB35}" type="presOf" srcId="{74C65D02-C02C-4B54-815D-6FF04936901D}" destId="{B24EDDCB-0BBF-4FB1-8765-8E1C7F9E20BB}" srcOrd="0" destOrd="0" presId="urn:microsoft.com/office/officeart/2005/8/layout/pyramid2"/>
    <dgm:cxn modelId="{2EBD8C2D-B229-4A00-9090-826AB59C8922}" type="presOf" srcId="{9191C629-82A9-4E59-9B03-0039BC9F203D}" destId="{977F764C-1E08-4249-840D-03022E71ACBD}" srcOrd="0" destOrd="0" presId="urn:microsoft.com/office/officeart/2005/8/layout/pyramid2"/>
    <dgm:cxn modelId="{18ADDAB2-2016-4F3B-8F58-F508E6521916}" srcId="{152DD35F-53A1-4434-BB2A-28B2992EF95D}" destId="{74C65D02-C02C-4B54-815D-6FF04936901D}" srcOrd="4" destOrd="0" parTransId="{C0E5C06C-9E22-4EA2-9151-27653C25CE0D}" sibTransId="{AA72E2A6-7486-4972-804B-9BA9DA958E1D}"/>
    <dgm:cxn modelId="{8625073F-05A0-4A3D-9929-5980BD0C72AF}" type="presOf" srcId="{B1CBFDC4-92CF-4E98-ADEF-B2FA7DE5338D}" destId="{EAE8CDAB-CCFC-4774-80E3-CF2CDEBF25EA}" srcOrd="0" destOrd="0" presId="urn:microsoft.com/office/officeart/2005/8/layout/pyramid2"/>
    <dgm:cxn modelId="{875EFA7C-47F3-441B-95BA-06CE1691AF47}" srcId="{152DD35F-53A1-4434-BB2A-28B2992EF95D}" destId="{B1CBFDC4-92CF-4E98-ADEF-B2FA7DE5338D}" srcOrd="1" destOrd="0" parTransId="{7D948E20-99C0-4982-B67E-EEE1BFD56C8F}" sibTransId="{14CFF413-6017-431F-AF24-F436E5A4C5A3}"/>
    <dgm:cxn modelId="{4A14E18E-EC85-4198-8914-9683A47B77D2}" type="presOf" srcId="{152DD35F-53A1-4434-BB2A-28B2992EF95D}" destId="{2DC7526A-1F90-43AE-BEAF-410133A7458F}" srcOrd="0" destOrd="0" presId="urn:microsoft.com/office/officeart/2005/8/layout/pyramid2"/>
    <dgm:cxn modelId="{0BF9BB4D-1D5E-4104-B67D-605C0FBD720C}" type="presParOf" srcId="{2DC7526A-1F90-43AE-BEAF-410133A7458F}" destId="{26310704-8097-48FD-BFBB-DC9F4F46FB2D}" srcOrd="0" destOrd="0" presId="urn:microsoft.com/office/officeart/2005/8/layout/pyramid2"/>
    <dgm:cxn modelId="{67E31158-161D-460F-A9FB-6E024572124D}" type="presParOf" srcId="{2DC7526A-1F90-43AE-BEAF-410133A7458F}" destId="{6493A751-4864-4413-8A51-AAE189113A60}" srcOrd="1" destOrd="0" presId="urn:microsoft.com/office/officeart/2005/8/layout/pyramid2"/>
    <dgm:cxn modelId="{55F1276A-03C7-4E10-B3A0-0BF6FA083907}" type="presParOf" srcId="{6493A751-4864-4413-8A51-AAE189113A60}" destId="{977F764C-1E08-4249-840D-03022E71ACBD}" srcOrd="0" destOrd="0" presId="urn:microsoft.com/office/officeart/2005/8/layout/pyramid2"/>
    <dgm:cxn modelId="{C2183A5D-405C-44FC-92C9-F93EEA9168CD}" type="presParOf" srcId="{6493A751-4864-4413-8A51-AAE189113A60}" destId="{927A36FA-31FB-499F-880C-1884242A298F}" srcOrd="1" destOrd="0" presId="urn:microsoft.com/office/officeart/2005/8/layout/pyramid2"/>
    <dgm:cxn modelId="{BCC84447-7559-43C8-9812-E71E39B2E988}" type="presParOf" srcId="{6493A751-4864-4413-8A51-AAE189113A60}" destId="{EAE8CDAB-CCFC-4774-80E3-CF2CDEBF25EA}" srcOrd="2" destOrd="0" presId="urn:microsoft.com/office/officeart/2005/8/layout/pyramid2"/>
    <dgm:cxn modelId="{38358482-6912-41E8-886D-EB31475F1D8A}" type="presParOf" srcId="{6493A751-4864-4413-8A51-AAE189113A60}" destId="{A0B08BEF-87BD-4FBE-870F-EDDC14CD903E}" srcOrd="3" destOrd="0" presId="urn:microsoft.com/office/officeart/2005/8/layout/pyramid2"/>
    <dgm:cxn modelId="{CB06BDD1-12B2-482F-9FB6-62520D20BDC4}" type="presParOf" srcId="{6493A751-4864-4413-8A51-AAE189113A60}" destId="{18A12DF2-B50D-4242-A645-7F7D3C9D6816}" srcOrd="4" destOrd="0" presId="urn:microsoft.com/office/officeart/2005/8/layout/pyramid2"/>
    <dgm:cxn modelId="{B4AA84EA-E53C-45B2-A336-4698AD1ABEEE}" type="presParOf" srcId="{6493A751-4864-4413-8A51-AAE189113A60}" destId="{6A227FCD-E19C-463D-8C7C-0A78C5795416}" srcOrd="5" destOrd="0" presId="urn:microsoft.com/office/officeart/2005/8/layout/pyramid2"/>
    <dgm:cxn modelId="{0E77672E-1FD2-426F-994C-86BAAE427F25}" type="presParOf" srcId="{6493A751-4864-4413-8A51-AAE189113A60}" destId="{034012F1-2B43-46FD-BE65-C191FDD6C354}" srcOrd="6" destOrd="0" presId="urn:microsoft.com/office/officeart/2005/8/layout/pyramid2"/>
    <dgm:cxn modelId="{8FF3C5A7-62D6-4EFC-B3B8-EEFC2CC4C3D3}" type="presParOf" srcId="{6493A751-4864-4413-8A51-AAE189113A60}" destId="{D1FCD8DF-4B1E-4A0A-9706-09C6C434BC86}" srcOrd="7" destOrd="0" presId="urn:microsoft.com/office/officeart/2005/8/layout/pyramid2"/>
    <dgm:cxn modelId="{1F6872D6-E0C0-434A-BD11-7FFCCA449FE3}" type="presParOf" srcId="{6493A751-4864-4413-8A51-AAE189113A60}" destId="{B24EDDCB-0BBF-4FB1-8765-8E1C7F9E20BB}" srcOrd="8" destOrd="0" presId="urn:microsoft.com/office/officeart/2005/8/layout/pyramid2"/>
    <dgm:cxn modelId="{A561E268-3DA2-496C-A25E-D2D3CBC16883}" type="presParOf" srcId="{6493A751-4864-4413-8A51-AAE189113A60}" destId="{BE71AE4F-3E81-4F67-9BB3-092DF95ADAA1}"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00B41-6749-4A1F-836E-69E32161D48D}">
      <dsp:nvSpPr>
        <dsp:cNvPr id="0" name=""/>
        <dsp:cNvSpPr/>
      </dsp:nvSpPr>
      <dsp:spPr>
        <a:xfrm>
          <a:off x="898089" y="463178"/>
          <a:ext cx="4805681" cy="1083117"/>
        </a:xfrm>
        <a:prstGeom prst="rect">
          <a:avLst/>
        </a:prstGeom>
        <a:solidFill>
          <a:schemeClr val="lt1">
            <a:alpha val="40000"/>
            <a:hueOff val="0"/>
            <a:satOff val="0"/>
            <a:lumOff val="0"/>
            <a:alphaOff val="0"/>
          </a:schemeClr>
        </a:solidFill>
        <a:ln w="6350" cap="flat" cmpd="sng" algn="ctr">
          <a:solidFill>
            <a:schemeClr val="tx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3632"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ln>
                <a:noFill/>
              </a:ln>
            </a:rPr>
            <a:t>Promotes institutional self-knowledge and advancement</a:t>
          </a:r>
          <a:endParaRPr lang="en-US" sz="2100" kern="1200" dirty="0">
            <a:ln>
              <a:noFill/>
            </a:ln>
          </a:endParaRPr>
        </a:p>
      </dsp:txBody>
      <dsp:txXfrm>
        <a:off x="898089" y="463178"/>
        <a:ext cx="4805681" cy="1083117"/>
      </dsp:txXfrm>
    </dsp:sp>
    <dsp:sp modelId="{7AB719DC-B092-4DF6-B38A-6561B423B1F7}">
      <dsp:nvSpPr>
        <dsp:cNvPr id="0" name=""/>
        <dsp:cNvSpPr/>
      </dsp:nvSpPr>
      <dsp:spPr>
        <a:xfrm>
          <a:off x="557196" y="306728"/>
          <a:ext cx="758182" cy="1137273"/>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EC78FF-B6BD-4921-AB1A-6246B1D06F29}">
      <dsp:nvSpPr>
        <dsp:cNvPr id="0" name=""/>
        <dsp:cNvSpPr/>
      </dsp:nvSpPr>
      <dsp:spPr>
        <a:xfrm>
          <a:off x="898089" y="1826703"/>
          <a:ext cx="4805681" cy="1083117"/>
        </a:xfrm>
        <a:prstGeom prst="rect">
          <a:avLst/>
        </a:prstGeom>
        <a:solidFill>
          <a:schemeClr val="lt1">
            <a:alpha val="40000"/>
            <a:hueOff val="0"/>
            <a:satOff val="0"/>
            <a:lumOff val="0"/>
            <a:alphaOff val="0"/>
          </a:schemeClr>
        </a:solidFill>
        <a:ln w="6350" cap="flat" cmpd="sng" algn="ctr">
          <a:solidFill>
            <a:schemeClr val="tx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3632"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ln>
                <a:noFill/>
              </a:ln>
            </a:rPr>
            <a:t>Mark of distinction</a:t>
          </a:r>
          <a:endParaRPr lang="en-US" sz="2100" kern="1200" dirty="0">
            <a:ln>
              <a:noFill/>
            </a:ln>
          </a:endParaRPr>
        </a:p>
      </dsp:txBody>
      <dsp:txXfrm>
        <a:off x="898089" y="1826703"/>
        <a:ext cx="4805681" cy="1083117"/>
      </dsp:txXfrm>
    </dsp:sp>
    <dsp:sp modelId="{A4E4C6AA-D380-4AD6-BE9B-3A216F025879}">
      <dsp:nvSpPr>
        <dsp:cNvPr id="0" name=""/>
        <dsp:cNvSpPr/>
      </dsp:nvSpPr>
      <dsp:spPr>
        <a:xfrm>
          <a:off x="557196" y="1670253"/>
          <a:ext cx="758182" cy="1137273"/>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D5BCAA-AB6C-4673-BFE3-F66CD007815D}">
      <dsp:nvSpPr>
        <dsp:cNvPr id="0" name=""/>
        <dsp:cNvSpPr/>
      </dsp:nvSpPr>
      <dsp:spPr>
        <a:xfrm>
          <a:off x="898089" y="3190228"/>
          <a:ext cx="4805681" cy="1083117"/>
        </a:xfrm>
        <a:prstGeom prst="rect">
          <a:avLst/>
        </a:prstGeom>
        <a:solidFill>
          <a:schemeClr val="lt1">
            <a:alpha val="40000"/>
            <a:hueOff val="0"/>
            <a:satOff val="0"/>
            <a:lumOff val="0"/>
            <a:alphaOff val="0"/>
          </a:schemeClr>
        </a:solidFill>
        <a:ln w="6350" cap="flat" cmpd="sng" algn="ctr">
          <a:solidFill>
            <a:schemeClr val="tx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3632"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ln>
                <a:noFill/>
              </a:ln>
            </a:rPr>
            <a:t>Boost public and student confidence in quality of education</a:t>
          </a:r>
          <a:endParaRPr lang="en-US" sz="2100" kern="1200" dirty="0">
            <a:ln>
              <a:noFill/>
            </a:ln>
          </a:endParaRPr>
        </a:p>
      </dsp:txBody>
      <dsp:txXfrm>
        <a:off x="898089" y="3190228"/>
        <a:ext cx="4805681" cy="1083117"/>
      </dsp:txXfrm>
    </dsp:sp>
    <dsp:sp modelId="{0C83A465-2EEC-45DA-BDE6-65EE2B140046}">
      <dsp:nvSpPr>
        <dsp:cNvPr id="0" name=""/>
        <dsp:cNvSpPr/>
      </dsp:nvSpPr>
      <dsp:spPr>
        <a:xfrm>
          <a:off x="557196" y="3033778"/>
          <a:ext cx="758182" cy="1137273"/>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DF4CBB0-846C-4DFA-BDEC-39E25010E551}">
      <dsp:nvSpPr>
        <dsp:cNvPr id="0" name=""/>
        <dsp:cNvSpPr/>
      </dsp:nvSpPr>
      <dsp:spPr>
        <a:xfrm>
          <a:off x="954897" y="4553753"/>
          <a:ext cx="4692066" cy="1083117"/>
        </a:xfrm>
        <a:prstGeom prst="rect">
          <a:avLst/>
        </a:prstGeom>
        <a:solidFill>
          <a:schemeClr val="lt1">
            <a:alpha val="40000"/>
            <a:hueOff val="0"/>
            <a:satOff val="0"/>
            <a:lumOff val="0"/>
            <a:alphaOff val="0"/>
          </a:schemeClr>
        </a:solidFill>
        <a:ln w="6350" cap="flat" cmpd="sng" algn="ctr">
          <a:solidFill>
            <a:schemeClr val="tx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33632"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ln>
                <a:noFill/>
              </a:ln>
            </a:rPr>
            <a:t>Assures public that health-care professionals are well-prepared and qualified</a:t>
          </a:r>
          <a:endParaRPr lang="en-US" sz="2100" kern="1200" dirty="0">
            <a:ln>
              <a:noFill/>
            </a:ln>
          </a:endParaRPr>
        </a:p>
      </dsp:txBody>
      <dsp:txXfrm>
        <a:off x="954897" y="4553753"/>
        <a:ext cx="4692066" cy="1083117"/>
      </dsp:txXfrm>
    </dsp:sp>
    <dsp:sp modelId="{BC614757-0C0D-4A2A-9294-C46983EBB2F2}">
      <dsp:nvSpPr>
        <dsp:cNvPr id="0" name=""/>
        <dsp:cNvSpPr/>
      </dsp:nvSpPr>
      <dsp:spPr>
        <a:xfrm>
          <a:off x="557196" y="4397303"/>
          <a:ext cx="758182" cy="1137273"/>
        </a:xfrm>
        <a:prstGeom prst="rect">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10704-8097-48FD-BFBB-DC9F4F46FB2D}">
      <dsp:nvSpPr>
        <dsp:cNvPr id="0" name=""/>
        <dsp:cNvSpPr/>
      </dsp:nvSpPr>
      <dsp:spPr>
        <a:xfrm>
          <a:off x="2137577" y="0"/>
          <a:ext cx="4877555" cy="4877555"/>
        </a:xfrm>
        <a:prstGeom prst="triangle">
          <a:avLst/>
        </a:prstGeom>
        <a:gradFill rotWithShape="0">
          <a:gsLst>
            <a:gs pos="0">
              <a:schemeClr val="bg1"/>
            </a:gs>
            <a:gs pos="20000">
              <a:srgbClr val="F58B17"/>
            </a:gs>
            <a:gs pos="66000">
              <a:srgbClr val="F26717"/>
            </a:gs>
            <a:gs pos="40000">
              <a:srgbClr val="F69529"/>
            </a:gs>
            <a:gs pos="92000">
              <a:schemeClr val="tx1">
                <a:lumMod val="50000"/>
                <a:lumOff val="50000"/>
              </a:schemeClr>
            </a:gs>
            <a:gs pos="100000">
              <a:schemeClr val="tx1"/>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7F764C-1E08-4249-840D-03022E71ACBD}">
      <dsp:nvSpPr>
        <dsp:cNvPr id="0" name=""/>
        <dsp:cNvSpPr/>
      </dsp:nvSpPr>
      <dsp:spPr>
        <a:xfrm>
          <a:off x="3005194" y="547581"/>
          <a:ext cx="3170410" cy="693527"/>
        </a:xfrm>
        <a:prstGeom prst="roundRect">
          <a:avLst/>
        </a:prstGeom>
        <a:solidFill>
          <a:srgbClr val="FFFBF7"/>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U.S. Department of Education</a:t>
          </a:r>
          <a:endParaRPr lang="en-US" sz="1500" kern="1200" dirty="0"/>
        </a:p>
      </dsp:txBody>
      <dsp:txXfrm>
        <a:off x="3039049" y="581436"/>
        <a:ext cx="3102700" cy="625817"/>
      </dsp:txXfrm>
    </dsp:sp>
    <dsp:sp modelId="{EAE8CDAB-CCFC-4774-80E3-CF2CDEBF25EA}">
      <dsp:nvSpPr>
        <dsp:cNvPr id="0" name=""/>
        <dsp:cNvSpPr/>
      </dsp:nvSpPr>
      <dsp:spPr>
        <a:xfrm>
          <a:off x="4597945" y="2334082"/>
          <a:ext cx="3170410" cy="693527"/>
        </a:xfrm>
        <a:prstGeom prst="roundRect">
          <a:avLst/>
        </a:prstGeom>
        <a:solidFill>
          <a:srgbClr val="FFFBF7"/>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Higher Learning Commission (HLC)</a:t>
          </a:r>
          <a:endParaRPr lang="en-US" sz="1500" kern="1200" dirty="0"/>
        </a:p>
      </dsp:txBody>
      <dsp:txXfrm>
        <a:off x="4631800" y="2367937"/>
        <a:ext cx="3102700" cy="625817"/>
      </dsp:txXfrm>
    </dsp:sp>
    <dsp:sp modelId="{18A12DF2-B50D-4242-A645-7F7D3C9D6816}">
      <dsp:nvSpPr>
        <dsp:cNvPr id="0" name=""/>
        <dsp:cNvSpPr/>
      </dsp:nvSpPr>
      <dsp:spPr>
        <a:xfrm>
          <a:off x="1285627" y="1812314"/>
          <a:ext cx="3170410" cy="693527"/>
        </a:xfrm>
        <a:prstGeom prst="roundRect">
          <a:avLst/>
        </a:prstGeom>
        <a:solidFill>
          <a:srgbClr val="FFFBF7"/>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Oklahoma State Regents for Higher Education</a:t>
          </a:r>
          <a:endParaRPr lang="en-US" sz="1500" kern="1200" dirty="0"/>
        </a:p>
      </dsp:txBody>
      <dsp:txXfrm>
        <a:off x="1319482" y="1846169"/>
        <a:ext cx="3102700" cy="625817"/>
      </dsp:txXfrm>
    </dsp:sp>
    <dsp:sp modelId="{034012F1-2B43-46FD-BE65-C191FDD6C354}">
      <dsp:nvSpPr>
        <dsp:cNvPr id="0" name=""/>
        <dsp:cNvSpPr/>
      </dsp:nvSpPr>
      <dsp:spPr>
        <a:xfrm>
          <a:off x="1274847" y="2806151"/>
          <a:ext cx="3170410" cy="693527"/>
        </a:xfrm>
        <a:prstGeom prst="roundRect">
          <a:avLst/>
        </a:prstGeom>
        <a:solidFill>
          <a:srgbClr val="FFFBF7"/>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Oklahoma Agricultural &amp; Mechanical Colleges Board of Regents</a:t>
          </a:r>
          <a:endParaRPr lang="en-US" sz="1500" kern="1200" dirty="0"/>
        </a:p>
      </dsp:txBody>
      <dsp:txXfrm>
        <a:off x="1308702" y="2840006"/>
        <a:ext cx="3102700" cy="625817"/>
      </dsp:txXfrm>
    </dsp:sp>
    <dsp:sp modelId="{B24EDDCB-0BBF-4FB1-8765-8E1C7F9E20BB}">
      <dsp:nvSpPr>
        <dsp:cNvPr id="0" name=""/>
        <dsp:cNvSpPr/>
      </dsp:nvSpPr>
      <dsp:spPr>
        <a:xfrm>
          <a:off x="2947175" y="3824889"/>
          <a:ext cx="3170410" cy="693527"/>
        </a:xfrm>
        <a:prstGeom prst="roundRect">
          <a:avLst/>
        </a:prstGeom>
        <a:solidFill>
          <a:srgbClr val="FFFBF7"/>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COCA</a:t>
          </a:r>
          <a:endParaRPr lang="en-US" sz="1500" kern="1200" dirty="0"/>
        </a:p>
      </dsp:txBody>
      <dsp:txXfrm>
        <a:off x="2981030" y="3858744"/>
        <a:ext cx="3102700" cy="625817"/>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C54A4-4355-4B58-8A13-CA0A138A4485}" type="datetimeFigureOut">
              <a:rPr lang="en-US" smtClean="0"/>
              <a:t>8/14/2018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54930-C50C-439D-95EC-BE7AA82232FD}" type="slidenum">
              <a:rPr lang="en-US" smtClean="0"/>
              <a:t>‹#›</a:t>
            </a:fld>
            <a:endParaRPr lang="en-US"/>
          </a:p>
        </p:txBody>
      </p:sp>
    </p:spTree>
    <p:extLst>
      <p:ext uri="{BB962C8B-B14F-4D97-AF65-F5344CB8AC3E}">
        <p14:creationId xmlns:p14="http://schemas.microsoft.com/office/powerpoint/2010/main" val="46199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Standards</a:t>
            </a:r>
            <a:r>
              <a:rPr lang="en-US" baseline="0" dirty="0" smtClean="0"/>
              <a:t> 1-11 </a:t>
            </a:r>
            <a:r>
              <a:rPr lang="en-US" baseline="0" dirty="0" smtClean="0">
                <a:sym typeface="Wingdings" panose="05000000000000000000" pitchFamily="2" charset="2"/>
              </a:rPr>
              <a:t> 64 Elements</a:t>
            </a:r>
          </a:p>
          <a:p>
            <a:r>
              <a:rPr lang="en-US" baseline="0" dirty="0" smtClean="0">
                <a:sym typeface="Wingdings" panose="05000000000000000000" pitchFamily="2" charset="2"/>
              </a:rPr>
              <a:t>Standard 12  6 Elements</a:t>
            </a:r>
          </a:p>
          <a:p>
            <a:endParaRPr lang="en-US" dirty="0"/>
          </a:p>
        </p:txBody>
      </p:sp>
      <p:sp>
        <p:nvSpPr>
          <p:cNvPr id="4" name="Slide Number Placeholder 3"/>
          <p:cNvSpPr>
            <a:spLocks noGrp="1"/>
          </p:cNvSpPr>
          <p:nvPr>
            <p:ph type="sldNum" sz="quarter" idx="10"/>
          </p:nvPr>
        </p:nvSpPr>
        <p:spPr/>
        <p:txBody>
          <a:bodyPr/>
          <a:lstStyle/>
          <a:p>
            <a:fld id="{32654930-C50C-439D-95EC-BE7AA82232FD}" type="slidenum">
              <a:rPr lang="en-US" smtClean="0"/>
              <a:t>14</a:t>
            </a:fld>
            <a:endParaRPr lang="en-US"/>
          </a:p>
        </p:txBody>
      </p:sp>
    </p:spTree>
    <p:extLst>
      <p:ext uri="{BB962C8B-B14F-4D97-AF65-F5344CB8AC3E}">
        <p14:creationId xmlns:p14="http://schemas.microsoft.com/office/powerpoint/2010/main" val="367625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Element 1.1: Program Mission: (CORE) A College of Osteopathic Medicine (COM) must produce and publish a written mission statement for the program that explains the overall purpose of the program and serves as guide for program planning and assessment. If the COM is part of a larger educational institution or parent institution, the COM’s mission shall be consistent with the institution’s mission. The COM must review the program mission periodically and revise it as appropriate, including faculty and students, at a minimum, in the process. </a:t>
            </a:r>
          </a:p>
          <a:p>
            <a:endParaRPr lang="en-US" dirty="0" smtClean="0"/>
          </a:p>
          <a:p>
            <a:r>
              <a:rPr lang="en-US" dirty="0" smtClean="0"/>
              <a:t>Element 1.3: Licensing and Regional / Institutional Accreditation: (CORE) A COM must maintain in effect any charter, licenses, or approvals required for it to function as an institution of higher education, including the provision of degree programs beyond the secondary level. The parent / sponsoring institution under which the COM operates (or the independent COM itself) must be recognized by an institutional accrediting agency that is recognized by the USDE. The COM must report to the COCA any adverse actions that are taken against its parent institution by its institutional accreditor within five business days of notification of such action. </a:t>
            </a:r>
          </a:p>
          <a:p>
            <a:endParaRPr lang="en-US" dirty="0" smtClean="0"/>
          </a:p>
          <a:p>
            <a:r>
              <a:rPr lang="en-US" dirty="0" smtClean="0"/>
              <a:t>Element 1.4: Governance &amp; Program Policies: (CORE) A COM must have a governing body, or be part of a parent institution with a governing body, that defines the mission of the COM and/or institution, approves the strategic plan, provides financial oversight, and approves requisite policies. The COM must publish and abide by policies regarding: a. Conflict of Interest for board members, employees, and institutionally employed faculty. b. Due process for all employees, students, faculty, and credentialed instructional staff. c. Confidentiality of employment, student, and medical records. d. Fiscal management and accountability. e. Ethics, incorporating the AOA Code of Ethics. </a:t>
            </a:r>
          </a:p>
          <a:p>
            <a:endParaRPr lang="en-US" dirty="0" smtClean="0"/>
          </a:p>
          <a:p>
            <a:r>
              <a:rPr lang="en-US" dirty="0" smtClean="0"/>
              <a:t>Element 1.5a: Non-Discrimination: (CORE) A COM must demonstrate non-discrimination in the selection of administrative personnel, faculty and staff, and students based on race, ethnicity, color, sex, sexual orientation, gender, gender identity, national origin, age or disabilities, and religion. </a:t>
            </a:r>
          </a:p>
          <a:p>
            <a:endParaRPr lang="en-US" dirty="0" smtClean="0"/>
          </a:p>
          <a:p>
            <a:r>
              <a:rPr lang="en-US" dirty="0" smtClean="0"/>
              <a:t>Element 1.7: Clinical Education Affiliation Agreements: (CORE) A COM must be able to demonstrate executed affiliation agreements addressing the required clinical educational experiences for students.</a:t>
            </a:r>
          </a:p>
          <a:p>
            <a:endParaRPr lang="en-US" dirty="0" smtClean="0"/>
          </a:p>
          <a:p>
            <a:endParaRPr lang="en-US" dirty="0" smtClean="0"/>
          </a:p>
          <a:p>
            <a:r>
              <a:rPr lang="en-US" dirty="0" smtClean="0"/>
              <a:t>Element 2.1: Dean Qualifications: (CORE) A COM must have a Dean who is qualified by education, training, and experience to provide effective leadership in education, scholarly activity, and patient care. The Dean shall have an earned DO degree from a COCA accredited College of Osteopathic Medicine, medical license, board certification (at some time in his/her career), and at least five years’ experience in academic leadership roles that include budget management authority. </a:t>
            </a:r>
          </a:p>
          <a:p>
            <a:endParaRPr lang="en-US" dirty="0" smtClean="0"/>
          </a:p>
          <a:p>
            <a:r>
              <a:rPr lang="en-US" dirty="0" smtClean="0"/>
              <a:t>Element 2.2: Full Time Dean: (CORE) The Dean must be employed full-time by the COM and/or its parent institution. </a:t>
            </a:r>
          </a:p>
          <a:p>
            <a:endParaRPr lang="en-US" dirty="0" smtClean="0"/>
          </a:p>
          <a:p>
            <a:r>
              <a:rPr lang="en-US" dirty="0" smtClean="0"/>
              <a:t>Element 2.4: Accreditation Standard Complaint Policies and Procedures: (CORE) A COM must publish policies and procedures that include a confidential accreditation standard complaint resolution process that includes a description of how these complaints are filed, resolved through an adjudication process, without retaliation, and maintained through the COM’s records retention system. The accreditation standard complaint filing process must include a process for filing confidential complaints with the COCA and the contact information of the COCA.</a:t>
            </a:r>
          </a:p>
          <a:p>
            <a:endParaRPr lang="en-US" dirty="0" smtClean="0"/>
          </a:p>
          <a:p>
            <a:endParaRPr lang="en-US" dirty="0" smtClean="0"/>
          </a:p>
          <a:p>
            <a:r>
              <a:rPr lang="en-US" dirty="0" smtClean="0"/>
              <a:t>Element 3.1: Financial Resources: (CORE) A COM must ensure that the financial resources of the school meet the requirements of Title IV of the Higher Education Act and are adequate to sustain a sound program of osteopathic medical education and to accomplish the programmatic and institutional goals. </a:t>
            </a:r>
          </a:p>
          <a:p>
            <a:endParaRPr lang="en-US" dirty="0" smtClean="0"/>
          </a:p>
          <a:p>
            <a:r>
              <a:rPr lang="en-US" dirty="0" smtClean="0"/>
              <a:t>Element 3.4: Financial Audit: (CORE) A COM or its parent institution must commission an annual independent audit confirming financial viability and provide evidence of resolution of concerns cited in the audit’s accompanying management letter.</a:t>
            </a:r>
          </a:p>
          <a:p>
            <a:endParaRPr lang="en-US" dirty="0" smtClean="0"/>
          </a:p>
          <a:p>
            <a:endParaRPr lang="en-US" dirty="0" smtClean="0"/>
          </a:p>
          <a:p>
            <a:r>
              <a:rPr lang="en-US" dirty="0" smtClean="0"/>
              <a:t>Element 4.1: Facilities: (CORE) A COM must have facilities for the program of instruction that enable the authorized class size of students and faculty to pursue the mission, curriculum, and scholarly activity of the COM. </a:t>
            </a:r>
          </a:p>
          <a:p>
            <a:endParaRPr lang="en-US" dirty="0" smtClean="0"/>
          </a:p>
          <a:p>
            <a:endParaRPr lang="en-US" dirty="0" smtClean="0"/>
          </a:p>
          <a:p>
            <a:endParaRPr lang="en-US" dirty="0" smtClean="0"/>
          </a:p>
          <a:p>
            <a:r>
              <a:rPr lang="en-US" dirty="0" smtClean="0"/>
              <a:t>Element 5.1: Professionalism: (CORE) A COM must ensure that the learning environment of its osteopathic medical education program is conducive to the ongoing development of professional behaviors in its osteopathic medical students, faculty, and staff at all locations and is one in which all individuals are treated with respect. This should also include exposure to aspects of patient safety, cultural competence, and </a:t>
            </a:r>
            <a:r>
              <a:rPr lang="en-US" dirty="0" err="1" smtClean="0"/>
              <a:t>interprofessional</a:t>
            </a:r>
            <a:r>
              <a:rPr lang="en-US" dirty="0" smtClean="0"/>
              <a:t> collaborative practice. </a:t>
            </a:r>
          </a:p>
          <a:p>
            <a:endParaRPr lang="en-US" dirty="0" smtClean="0"/>
          </a:p>
          <a:p>
            <a:r>
              <a:rPr lang="en-US" dirty="0" smtClean="0"/>
              <a:t>Element 5.4: Patient Care Supervision: (CORE) A COM must ensure that osteopathic students in clinical learning situations involving patient care are under direct supervision by a licensed health care professional at all times in order to ensure safety. The COM must ensure that all supervised activities are within the scope of practice of the supervising health care professional. Students must have clear guidelines on their role in care and the limits of their scope of authority. </a:t>
            </a:r>
            <a:endParaRPr lang="en-US" dirty="0"/>
          </a:p>
        </p:txBody>
      </p:sp>
      <p:sp>
        <p:nvSpPr>
          <p:cNvPr id="4" name="Slide Number Placeholder 3"/>
          <p:cNvSpPr>
            <a:spLocks noGrp="1"/>
          </p:cNvSpPr>
          <p:nvPr>
            <p:ph type="sldNum" sz="quarter" idx="10"/>
          </p:nvPr>
        </p:nvSpPr>
        <p:spPr/>
        <p:txBody>
          <a:bodyPr/>
          <a:lstStyle/>
          <a:p>
            <a:fld id="{32654930-C50C-439D-95EC-BE7AA82232FD}" type="slidenum">
              <a:rPr lang="en-US" smtClean="0"/>
              <a:t>16</a:t>
            </a:fld>
            <a:endParaRPr lang="en-US"/>
          </a:p>
        </p:txBody>
      </p:sp>
    </p:spTree>
    <p:extLst>
      <p:ext uri="{BB962C8B-B14F-4D97-AF65-F5344CB8AC3E}">
        <p14:creationId xmlns:p14="http://schemas.microsoft.com/office/powerpoint/2010/main" val="366596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Element 6.1: Curriculum Design and Management: (CORE) A COM must have in place a body (e.g., a faculty committee) that exercises collective responsibility for the education program as a whole, and has responsibility for the development, management, evaluation, and enhancement of the curriculum. This committee must include student and faculty representation from the pre-clinical (years 1 and 2) and clinical education (years 3 and 4) years. The curriculum must meet the mission of the COM</a:t>
            </a:r>
          </a:p>
          <a:p>
            <a:endParaRPr lang="en-US" dirty="0" smtClean="0"/>
          </a:p>
          <a:p>
            <a:r>
              <a:rPr lang="en-US" dirty="0" smtClean="0"/>
              <a:t>Element 6.2: Programmatic Level Educational Objectives: (CORE) A COM must define and make all programmatic level educational objectives known to students, faculty and others with responsibility </a:t>
            </a:r>
          </a:p>
          <a:p>
            <a:r>
              <a:rPr lang="en-US" dirty="0" smtClean="0"/>
              <a:t>for student education and assessment.</a:t>
            </a:r>
          </a:p>
          <a:p>
            <a:endParaRPr lang="en-US" dirty="0" smtClean="0"/>
          </a:p>
          <a:p>
            <a:r>
              <a:rPr lang="en-US" dirty="0" smtClean="0"/>
              <a:t>Element 6.4: Osteopathic Core Competencies: (CORE) A COM must apply best practices to teach, train, and assess students in order to ensure development of the seven osteopathic core competencies of medical knowledge, patient care, communication, professionalism, practice based learning, systems based practice, and osteopathic principles and practice/ osteopathic manipulative treatment. </a:t>
            </a:r>
          </a:p>
          <a:p>
            <a:endParaRPr lang="en-US" dirty="0" smtClean="0"/>
          </a:p>
          <a:p>
            <a:r>
              <a:rPr lang="en-US" dirty="0" smtClean="0"/>
              <a:t>Element 6.6: Principles of Osteopathic Medicine: (CORE) A COM must provide each student, in each year of the curriculum, with opportunities for learning Osteopathic Principles and Practice (OPP), including both observation and </a:t>
            </a:r>
            <a:r>
              <a:rPr lang="en-US" u="sng" dirty="0" smtClean="0"/>
              <a:t>hands-on application </a:t>
            </a:r>
            <a:r>
              <a:rPr lang="en-US" dirty="0" smtClean="0"/>
              <a:t>of osteopathic manipulative medicine (OMM) supervised by COM credentialed physicians (DO or MD). </a:t>
            </a:r>
          </a:p>
          <a:p>
            <a:endParaRPr lang="en-US" dirty="0" smtClean="0"/>
          </a:p>
          <a:p>
            <a:r>
              <a:rPr lang="en-US" dirty="0" smtClean="0"/>
              <a:t>Element 6.8: </a:t>
            </a:r>
            <a:r>
              <a:rPr lang="en-US" dirty="0" err="1" smtClean="0"/>
              <a:t>Interprofessional</a:t>
            </a:r>
            <a:r>
              <a:rPr lang="en-US" dirty="0" smtClean="0"/>
              <a:t> Education for Collaborative Practice: (CORE) A COM must ensure that the core curriculum prepares osteopathic medical students to function collaboratively on health care teams by </a:t>
            </a:r>
            <a:r>
              <a:rPr lang="en-US" u="sng" dirty="0" smtClean="0"/>
              <a:t>providing opportunities, in each year of the curriculum, to learn in academic and/or clinical environments </a:t>
            </a:r>
            <a:r>
              <a:rPr lang="en-US" dirty="0" smtClean="0"/>
              <a:t>that permit interaction with students enrolled in other health professions degree programs or other health professionals. </a:t>
            </a:r>
          </a:p>
          <a:p>
            <a:endParaRPr lang="en-US" dirty="0" smtClean="0"/>
          </a:p>
          <a:p>
            <a:r>
              <a:rPr lang="en-US" dirty="0" smtClean="0"/>
              <a:t>Element 6.9: Clinical Education: (CORE) A COM must define the types of patients and clinical conditions that osteopathic medical students are required to encounter, the skills to be performed by the students, the appropriate clinical setting for these experiences and the expected levels of student responsibilities. COMs must be able to provide clinical education rotations, including demonstration of adequate faculty, for at least 110% of the three-year rolling average of the number of first-year matriculates and repeat students. A COM must also have published policies and procedures (protocols) addressing methodologies by which students can complete the entire clinical education curriculum.</a:t>
            </a:r>
          </a:p>
          <a:p>
            <a:endParaRPr lang="en-US" dirty="0" smtClean="0"/>
          </a:p>
          <a:p>
            <a:endParaRPr lang="en-US" dirty="0" smtClean="0"/>
          </a:p>
          <a:p>
            <a:endParaRPr lang="en-US" dirty="0" smtClean="0"/>
          </a:p>
          <a:p>
            <a:r>
              <a:rPr lang="en-US" dirty="0" smtClean="0"/>
              <a:t>Element 7.1: Faculty and Staff Resources and Qualifications: (CORE) At all educational teaching sites, including affiliated sites, a COM must have sufficient faculty and staff resources to achieve the program mission, including part time and adjunct faculty, and preceptors who are appropriately trained and credentialed. The physician faculty, in the patient care environment, must hold current medical licensure and board certification/ board eligibility. The non-physician faculty must have appropriate qualifications in their fields. </a:t>
            </a:r>
          </a:p>
          <a:p>
            <a:endParaRPr lang="en-US" dirty="0" smtClean="0"/>
          </a:p>
          <a:p>
            <a:r>
              <a:rPr lang="en-US" dirty="0" smtClean="0"/>
              <a:t>Element 7.5: OMM/OPP Leadership: (CORE) A COM must employ a Doctor of Osteopathic Medicine with an active medical license and active board certification from the American Osteopathic Board of </a:t>
            </a:r>
            <a:r>
              <a:rPr lang="en-US" dirty="0" err="1" smtClean="0"/>
              <a:t>Neuromusculoskeletal</a:t>
            </a:r>
            <a:r>
              <a:rPr lang="en-US" dirty="0" smtClean="0"/>
              <a:t> Medicine (AOBNMM) or a Certificate of Special Proficiency in OMM (C-SPOMM) to serve as the Department Chair of OMM/OPP, or equivalent</a:t>
            </a:r>
          </a:p>
          <a:p>
            <a:endParaRPr lang="en-US" dirty="0" smtClean="0"/>
          </a:p>
          <a:p>
            <a:endParaRPr lang="en-US" dirty="0" smtClean="0"/>
          </a:p>
          <a:p>
            <a:r>
              <a:rPr lang="en-US" dirty="0" smtClean="0"/>
              <a:t>Element 8.1: Research and Scholarly Activity: (CORE) A COM must have a strategic plan and scholarly activities that document how the COM will contribute to the advancement of knowledge through research and scholarly contributions. </a:t>
            </a:r>
          </a:p>
          <a:p>
            <a:endParaRPr lang="en-US" dirty="0" smtClean="0"/>
          </a:p>
          <a:p>
            <a:endParaRPr lang="en-US" dirty="0" smtClean="0"/>
          </a:p>
          <a:p>
            <a:r>
              <a:rPr lang="en-US" dirty="0" smtClean="0"/>
              <a:t>Element 9.1: Admissions Policy: (CORE) A COM must establish and publish, to the public, admission requirements for potential applicants to the osteopathic medical education program and must use effective policies and procedures for osteopathic medical student selection for admission and enrollment, including technical standards for admissions. A COM must tie all admissions policies to the COM mission.</a:t>
            </a:r>
          </a:p>
          <a:p>
            <a:endParaRPr lang="en-US" dirty="0" smtClean="0"/>
          </a:p>
          <a:p>
            <a:r>
              <a:rPr lang="en-US" dirty="0" smtClean="0"/>
              <a:t>Element 9.2: Academic Standards: (CORE) A COM must publish and follow policies and procedures on academic standards that include grading, class attendance, tuition and fees, refunds, student promotion, retention, graduation, students’ rights and responsibilities, and the filing of grievances and appeals.</a:t>
            </a:r>
          </a:p>
          <a:p>
            <a:endParaRPr lang="en-US" dirty="0" smtClean="0"/>
          </a:p>
          <a:p>
            <a:r>
              <a:rPr lang="en-US" dirty="0" smtClean="0"/>
              <a:t>Element 9.5: Academic Counseling: (CORE) A COM must provide academic counseling to assist its students in study skills, learning styles, learning resources, and other assistance for academic success</a:t>
            </a:r>
          </a:p>
          <a:p>
            <a:endParaRPr lang="en-US" dirty="0" smtClean="0"/>
          </a:p>
          <a:p>
            <a:r>
              <a:rPr lang="en-US" dirty="0" smtClean="0"/>
              <a:t>Element 9.6: Career Counseling: (CORE) A COM must provide career counseling to assist its students in evaluating career options and applying to graduate medical education training programs.</a:t>
            </a:r>
            <a:endParaRPr lang="en-US" dirty="0"/>
          </a:p>
        </p:txBody>
      </p:sp>
      <p:sp>
        <p:nvSpPr>
          <p:cNvPr id="4" name="Slide Number Placeholder 3"/>
          <p:cNvSpPr>
            <a:spLocks noGrp="1"/>
          </p:cNvSpPr>
          <p:nvPr>
            <p:ph type="sldNum" sz="quarter" idx="10"/>
          </p:nvPr>
        </p:nvSpPr>
        <p:spPr/>
        <p:txBody>
          <a:bodyPr/>
          <a:lstStyle/>
          <a:p>
            <a:fld id="{32654930-C50C-439D-95EC-BE7AA82232FD}" type="slidenum">
              <a:rPr lang="en-US" smtClean="0"/>
              <a:t>17</a:t>
            </a:fld>
            <a:endParaRPr lang="en-US"/>
          </a:p>
        </p:txBody>
      </p:sp>
    </p:spTree>
    <p:extLst>
      <p:ext uri="{BB962C8B-B14F-4D97-AF65-F5344CB8AC3E}">
        <p14:creationId xmlns:p14="http://schemas.microsoft.com/office/powerpoint/2010/main" val="1473169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Element 9.8: Mental Health Services: (CORE) A COM must provide its students with confidential access to an effective system of counseling and mental healthcare. A mental health representative must be accessible 24 hours a day, 365 days a year, from all locations where students receive education from the COM. </a:t>
            </a:r>
          </a:p>
          <a:p>
            <a:endParaRPr lang="en-US" dirty="0" smtClean="0"/>
          </a:p>
          <a:p>
            <a:r>
              <a:rPr lang="en-US" dirty="0" smtClean="0"/>
              <a:t>Element 9.9: Physical Health Services: (CORE) A COM must provide its students with access to diagnostic, preventive and therapeutic health services, accessible in all locations where students receive education from the COM</a:t>
            </a:r>
          </a:p>
          <a:p>
            <a:endParaRPr lang="en-US" dirty="0" smtClean="0"/>
          </a:p>
          <a:p>
            <a:r>
              <a:rPr lang="en-US" dirty="0" smtClean="0"/>
              <a:t>Element 11.1: Program Assessment: (CORE) A COM must connect its learning outcomes assessment to its program mission, goals, and objectives to continuously improve the educational quality of its osteopathic medical education program.</a:t>
            </a:r>
          </a:p>
          <a:p>
            <a:endParaRPr lang="en-US" dirty="0" smtClean="0"/>
          </a:p>
          <a:p>
            <a:r>
              <a:rPr lang="en-US" dirty="0" smtClean="0"/>
              <a:t>Element 11.5: Program and Student Outcomes – Annual Data and Mid-Cycle Update Reports: (CORE) A COM having accreditation status must submit specified annual and mid-cycle reports to the COCA</a:t>
            </a:r>
            <a:endParaRPr lang="en-US" dirty="0"/>
          </a:p>
        </p:txBody>
      </p:sp>
      <p:sp>
        <p:nvSpPr>
          <p:cNvPr id="4" name="Slide Number Placeholder 3"/>
          <p:cNvSpPr>
            <a:spLocks noGrp="1"/>
          </p:cNvSpPr>
          <p:nvPr>
            <p:ph type="sldNum" sz="quarter" idx="10"/>
          </p:nvPr>
        </p:nvSpPr>
        <p:spPr/>
        <p:txBody>
          <a:bodyPr/>
          <a:lstStyle/>
          <a:p>
            <a:fld id="{32654930-C50C-439D-95EC-BE7AA82232FD}" type="slidenum">
              <a:rPr lang="en-US" smtClean="0"/>
              <a:t>18</a:t>
            </a:fld>
            <a:endParaRPr lang="en-US"/>
          </a:p>
        </p:txBody>
      </p:sp>
    </p:spTree>
    <p:extLst>
      <p:ext uri="{BB962C8B-B14F-4D97-AF65-F5344CB8AC3E}">
        <p14:creationId xmlns:p14="http://schemas.microsoft.com/office/powerpoint/2010/main" val="2855847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Standards should be read with their plain meaning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Plain</a:t>
            </a:r>
            <a:r>
              <a:rPr lang="en-US" baseline="0" dirty="0" smtClean="0"/>
              <a:t> English definition of words and phases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Avoid legalistic definitions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every word matters!!!</a:t>
            </a:r>
            <a:endParaRPr lang="en-US" dirty="0" smtClean="0"/>
          </a:p>
          <a:p>
            <a:endParaRPr lang="en-US" dirty="0"/>
          </a:p>
        </p:txBody>
      </p:sp>
      <p:sp>
        <p:nvSpPr>
          <p:cNvPr id="4" name="Slide Number Placeholder 3"/>
          <p:cNvSpPr>
            <a:spLocks noGrp="1"/>
          </p:cNvSpPr>
          <p:nvPr>
            <p:ph type="sldNum" sz="quarter" idx="10"/>
          </p:nvPr>
        </p:nvSpPr>
        <p:spPr/>
        <p:txBody>
          <a:bodyPr/>
          <a:lstStyle/>
          <a:p>
            <a:fld id="{32654930-C50C-439D-95EC-BE7AA82232FD}" type="slidenum">
              <a:rPr lang="en-US" smtClean="0"/>
              <a:t>19</a:t>
            </a:fld>
            <a:endParaRPr lang="en-US"/>
          </a:p>
        </p:txBody>
      </p:sp>
    </p:spTree>
    <p:extLst>
      <p:ext uri="{BB962C8B-B14F-4D97-AF65-F5344CB8AC3E}">
        <p14:creationId xmlns:p14="http://schemas.microsoft.com/office/powerpoint/2010/main" val="363156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B39E34-B63F-4C22-A2E3-EF35A9153569}" type="slidenum">
              <a:rPr lang="en-US" smtClean="0"/>
              <a:t>20</a:t>
            </a:fld>
            <a:endParaRPr lang="en-US"/>
          </a:p>
        </p:txBody>
      </p:sp>
    </p:spTree>
    <p:extLst>
      <p:ext uri="{BB962C8B-B14F-4D97-AF65-F5344CB8AC3E}">
        <p14:creationId xmlns:p14="http://schemas.microsoft.com/office/powerpoint/2010/main" val="2548220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Keep the upper, right hand indicator throughout a section</a:t>
            </a:r>
            <a:r>
              <a:rPr lang="en-US" baseline="0" dirty="0"/>
              <a:t> to give the presentation structure.</a:t>
            </a:r>
          </a:p>
          <a:p>
            <a:endParaRPr lang="en-US" dirty="0"/>
          </a:p>
        </p:txBody>
      </p:sp>
      <p:sp>
        <p:nvSpPr>
          <p:cNvPr id="4" name="Slide Number Placeholder 3"/>
          <p:cNvSpPr>
            <a:spLocks noGrp="1"/>
          </p:cNvSpPr>
          <p:nvPr>
            <p:ph type="sldNum" sz="quarter" idx="10"/>
          </p:nvPr>
        </p:nvSpPr>
        <p:spPr/>
        <p:txBody>
          <a:bodyPr/>
          <a:lstStyle/>
          <a:p>
            <a:fld id="{3AB39E34-B63F-4C22-A2E3-EF35A9153569}" type="slidenum">
              <a:rPr lang="en-US" smtClean="0"/>
              <a:t>21</a:t>
            </a:fld>
            <a:endParaRPr lang="en-US"/>
          </a:p>
        </p:txBody>
      </p:sp>
    </p:spTree>
    <p:extLst>
      <p:ext uri="{BB962C8B-B14F-4D97-AF65-F5344CB8AC3E}">
        <p14:creationId xmlns:p14="http://schemas.microsoft.com/office/powerpoint/2010/main" val="3084164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Keep the upper, right hand indicator throughout a section</a:t>
            </a:r>
            <a:r>
              <a:rPr lang="en-US" baseline="0" dirty="0"/>
              <a:t> to give the presentation structure.</a:t>
            </a:r>
          </a:p>
          <a:p>
            <a:endParaRPr lang="en-US" dirty="0"/>
          </a:p>
        </p:txBody>
      </p:sp>
      <p:sp>
        <p:nvSpPr>
          <p:cNvPr id="4" name="Slide Number Placeholder 3"/>
          <p:cNvSpPr>
            <a:spLocks noGrp="1"/>
          </p:cNvSpPr>
          <p:nvPr>
            <p:ph type="sldNum" sz="quarter" idx="10"/>
          </p:nvPr>
        </p:nvSpPr>
        <p:spPr/>
        <p:txBody>
          <a:bodyPr/>
          <a:lstStyle/>
          <a:p>
            <a:fld id="{3AB39E34-B63F-4C22-A2E3-EF35A9153569}" type="slidenum">
              <a:rPr lang="en-US" smtClean="0"/>
              <a:t>22</a:t>
            </a:fld>
            <a:endParaRPr lang="en-US"/>
          </a:p>
        </p:txBody>
      </p:sp>
    </p:spTree>
    <p:extLst>
      <p:ext uri="{BB962C8B-B14F-4D97-AF65-F5344CB8AC3E}">
        <p14:creationId xmlns:p14="http://schemas.microsoft.com/office/powerpoint/2010/main" val="1329088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386366-F3A8-4D8D-A7A3-A00B580BE56C}"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FDF58-1DE4-4309-857D-58E4C3C9073E}" type="slidenum">
              <a:rPr lang="en-US" smtClean="0"/>
              <a:t>‹#›</a:t>
            </a:fld>
            <a:endParaRPr lang="en-US"/>
          </a:p>
        </p:txBody>
      </p:sp>
      <p:sp>
        <p:nvSpPr>
          <p:cNvPr id="7" name="Frame 6"/>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857250 w 12192000"/>
              <a:gd name="connsiteY5" fmla="*/ 857250 h 6858000"/>
              <a:gd name="connsiteX6" fmla="*/ 857250 w 12192000"/>
              <a:gd name="connsiteY6" fmla="*/ 6000750 h 6858000"/>
              <a:gd name="connsiteX7" fmla="*/ 11334750 w 12192000"/>
              <a:gd name="connsiteY7" fmla="*/ 6000750 h 6858000"/>
              <a:gd name="connsiteX8" fmla="*/ 11334750 w 12192000"/>
              <a:gd name="connsiteY8" fmla="*/ 857250 h 6858000"/>
              <a:gd name="connsiteX9" fmla="*/ 857250 w 12192000"/>
              <a:gd name="connsiteY9" fmla="*/ 85725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375557 w 12192000"/>
              <a:gd name="connsiteY5" fmla="*/ 457200 h 6858000"/>
              <a:gd name="connsiteX6" fmla="*/ 857250 w 12192000"/>
              <a:gd name="connsiteY6" fmla="*/ 6000750 h 6858000"/>
              <a:gd name="connsiteX7" fmla="*/ 11334750 w 12192000"/>
              <a:gd name="connsiteY7" fmla="*/ 6000750 h 6858000"/>
              <a:gd name="connsiteX8" fmla="*/ 11334750 w 12192000"/>
              <a:gd name="connsiteY8" fmla="*/ 857250 h 6858000"/>
              <a:gd name="connsiteX9" fmla="*/ 375557 w 12192000"/>
              <a:gd name="connsiteY9" fmla="*/ 45720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375557 w 12192000"/>
              <a:gd name="connsiteY5" fmla="*/ 457200 h 6858000"/>
              <a:gd name="connsiteX6" fmla="*/ 400050 w 12192000"/>
              <a:gd name="connsiteY6" fmla="*/ 6408964 h 6858000"/>
              <a:gd name="connsiteX7" fmla="*/ 11334750 w 12192000"/>
              <a:gd name="connsiteY7" fmla="*/ 6000750 h 6858000"/>
              <a:gd name="connsiteX8" fmla="*/ 11334750 w 12192000"/>
              <a:gd name="connsiteY8" fmla="*/ 857250 h 6858000"/>
              <a:gd name="connsiteX9" fmla="*/ 375557 w 12192000"/>
              <a:gd name="connsiteY9" fmla="*/ 45720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375557 w 12192000"/>
              <a:gd name="connsiteY5" fmla="*/ 457200 h 6858000"/>
              <a:gd name="connsiteX6" fmla="*/ 400050 w 12192000"/>
              <a:gd name="connsiteY6" fmla="*/ 6408964 h 6858000"/>
              <a:gd name="connsiteX7" fmla="*/ 11808278 w 12192000"/>
              <a:gd name="connsiteY7" fmla="*/ 6400800 h 6858000"/>
              <a:gd name="connsiteX8" fmla="*/ 11334750 w 12192000"/>
              <a:gd name="connsiteY8" fmla="*/ 857250 h 6858000"/>
              <a:gd name="connsiteX9" fmla="*/ 375557 w 12192000"/>
              <a:gd name="connsiteY9" fmla="*/ 45720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375557 w 12192000"/>
              <a:gd name="connsiteY5" fmla="*/ 457200 h 6858000"/>
              <a:gd name="connsiteX6" fmla="*/ 400050 w 12192000"/>
              <a:gd name="connsiteY6" fmla="*/ 6408964 h 6858000"/>
              <a:gd name="connsiteX7" fmla="*/ 11808278 w 12192000"/>
              <a:gd name="connsiteY7" fmla="*/ 6400800 h 6858000"/>
              <a:gd name="connsiteX8" fmla="*/ 11791950 w 12192000"/>
              <a:gd name="connsiteY8" fmla="*/ 465364 h 6858000"/>
              <a:gd name="connsiteX9" fmla="*/ 375557 w 12192000"/>
              <a:gd name="connsiteY9" fmla="*/ 457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0" y="0"/>
                </a:moveTo>
                <a:lnTo>
                  <a:pt x="12192000" y="0"/>
                </a:lnTo>
                <a:lnTo>
                  <a:pt x="12192000" y="6858000"/>
                </a:lnTo>
                <a:lnTo>
                  <a:pt x="0" y="6858000"/>
                </a:lnTo>
                <a:lnTo>
                  <a:pt x="0" y="0"/>
                </a:lnTo>
                <a:close/>
                <a:moveTo>
                  <a:pt x="375557" y="457200"/>
                </a:moveTo>
                <a:lnTo>
                  <a:pt x="400050" y="6408964"/>
                </a:lnTo>
                <a:lnTo>
                  <a:pt x="11808278" y="6400800"/>
                </a:lnTo>
                <a:cubicBezTo>
                  <a:pt x="11802835" y="4422321"/>
                  <a:pt x="11797393" y="2443843"/>
                  <a:pt x="11791950" y="465364"/>
                </a:cubicBezTo>
                <a:lnTo>
                  <a:pt x="375557" y="457200"/>
                </a:lnTo>
                <a:close/>
              </a:path>
            </a:pathLst>
          </a:custGeom>
          <a:gradFill>
            <a:gsLst>
              <a:gs pos="0">
                <a:schemeClr val="bg1"/>
              </a:gs>
              <a:gs pos="20000">
                <a:srgbClr val="F58B17"/>
              </a:gs>
              <a:gs pos="66000">
                <a:srgbClr val="F26717"/>
              </a:gs>
              <a:gs pos="40000">
                <a:srgbClr val="F69529"/>
              </a:gs>
              <a:gs pos="92000">
                <a:schemeClr val="tx1">
                  <a:lumMod val="50000"/>
                  <a:lumOff val="50000"/>
                </a:schemeClr>
              </a:gs>
              <a:gs pos="100000">
                <a:schemeClr val="tx1"/>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2"/>
          <a:stretch>
            <a:fillRect/>
          </a:stretch>
        </p:blipFill>
        <p:spPr>
          <a:xfrm>
            <a:off x="9886992" y="5389455"/>
            <a:ext cx="2030144" cy="1402202"/>
          </a:xfrm>
          <a:prstGeom prst="rect">
            <a:avLst/>
          </a:prstGeom>
        </p:spPr>
      </p:pic>
    </p:spTree>
    <p:extLst>
      <p:ext uri="{BB962C8B-B14F-4D97-AF65-F5344CB8AC3E}">
        <p14:creationId xmlns:p14="http://schemas.microsoft.com/office/powerpoint/2010/main" val="75364879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86366-F3A8-4D8D-A7A3-A00B580BE56C}"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FDF58-1DE4-4309-857D-58E4C3C9073E}" type="slidenum">
              <a:rPr lang="en-US" smtClean="0"/>
              <a:t>‹#›</a:t>
            </a:fld>
            <a:endParaRPr lang="en-US"/>
          </a:p>
        </p:txBody>
      </p:sp>
    </p:spTree>
    <p:extLst>
      <p:ext uri="{BB962C8B-B14F-4D97-AF65-F5344CB8AC3E}">
        <p14:creationId xmlns:p14="http://schemas.microsoft.com/office/powerpoint/2010/main" val="404238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86366-F3A8-4D8D-A7A3-A00B580BE56C}"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FDF58-1DE4-4309-857D-58E4C3C9073E}" type="slidenum">
              <a:rPr lang="en-US" smtClean="0"/>
              <a:t>‹#›</a:t>
            </a:fld>
            <a:endParaRPr lang="en-US"/>
          </a:p>
        </p:txBody>
      </p:sp>
    </p:spTree>
    <p:extLst>
      <p:ext uri="{BB962C8B-B14F-4D97-AF65-F5344CB8AC3E}">
        <p14:creationId xmlns:p14="http://schemas.microsoft.com/office/powerpoint/2010/main" val="2253126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386366-F3A8-4D8D-A7A3-A00B580BE56C}"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FDF58-1DE4-4309-857D-58E4C3C9073E}" type="slidenum">
              <a:rPr lang="en-US" smtClean="0"/>
              <a:t>‹#›</a:t>
            </a:fld>
            <a:endParaRPr lang="en-US"/>
          </a:p>
        </p:txBody>
      </p:sp>
    </p:spTree>
    <p:extLst>
      <p:ext uri="{BB962C8B-B14F-4D97-AF65-F5344CB8AC3E}">
        <p14:creationId xmlns:p14="http://schemas.microsoft.com/office/powerpoint/2010/main" val="1528400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386366-F3A8-4D8D-A7A3-A00B580BE56C}" type="datetimeFigureOut">
              <a:rPr lang="en-US" smtClean="0"/>
              <a:t>8/14/2018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3FDF58-1DE4-4309-857D-58E4C3C9073E}" type="slidenum">
              <a:rPr lang="en-US" smtClean="0"/>
              <a:t>‹#›</a:t>
            </a:fld>
            <a:endParaRPr lang="en-US"/>
          </a:p>
        </p:txBody>
      </p:sp>
    </p:spTree>
    <p:extLst>
      <p:ext uri="{BB962C8B-B14F-4D97-AF65-F5344CB8AC3E}">
        <p14:creationId xmlns:p14="http://schemas.microsoft.com/office/powerpoint/2010/main" val="407847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386366-F3A8-4D8D-A7A3-A00B580BE56C}" type="datetimeFigureOut">
              <a:rPr lang="en-US" smtClean="0"/>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FDF58-1DE4-4309-857D-58E4C3C9073E}" type="slidenum">
              <a:rPr lang="en-US" smtClean="0"/>
              <a:t>‹#›</a:t>
            </a:fld>
            <a:endParaRPr lang="en-US"/>
          </a:p>
        </p:txBody>
      </p:sp>
    </p:spTree>
    <p:extLst>
      <p:ext uri="{BB962C8B-B14F-4D97-AF65-F5344CB8AC3E}">
        <p14:creationId xmlns:p14="http://schemas.microsoft.com/office/powerpoint/2010/main" val="16280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386366-F3A8-4D8D-A7A3-A00B580BE56C}" type="datetimeFigureOut">
              <a:rPr lang="en-US" smtClean="0"/>
              <a:t>8/14/2018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3FDF58-1DE4-4309-857D-58E4C3C9073E}" type="slidenum">
              <a:rPr lang="en-US" smtClean="0"/>
              <a:t>‹#›</a:t>
            </a:fld>
            <a:endParaRPr lang="en-US"/>
          </a:p>
        </p:txBody>
      </p:sp>
    </p:spTree>
    <p:extLst>
      <p:ext uri="{BB962C8B-B14F-4D97-AF65-F5344CB8AC3E}">
        <p14:creationId xmlns:p14="http://schemas.microsoft.com/office/powerpoint/2010/main" val="265030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386366-F3A8-4D8D-A7A3-A00B580BE56C}" type="datetimeFigureOut">
              <a:rPr lang="en-US" smtClean="0"/>
              <a:t>8/14/2018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3FDF58-1DE4-4309-857D-58E4C3C9073E}" type="slidenum">
              <a:rPr lang="en-US" smtClean="0"/>
              <a:t>‹#›</a:t>
            </a:fld>
            <a:endParaRPr lang="en-US"/>
          </a:p>
        </p:txBody>
      </p:sp>
    </p:spTree>
    <p:extLst>
      <p:ext uri="{BB962C8B-B14F-4D97-AF65-F5344CB8AC3E}">
        <p14:creationId xmlns:p14="http://schemas.microsoft.com/office/powerpoint/2010/main" val="38022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86366-F3A8-4D8D-A7A3-A00B580BE56C}" type="datetimeFigureOut">
              <a:rPr lang="en-US" smtClean="0"/>
              <a:t>8/14/2018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3FDF58-1DE4-4309-857D-58E4C3C9073E}" type="slidenum">
              <a:rPr lang="en-US" smtClean="0"/>
              <a:t>‹#›</a:t>
            </a:fld>
            <a:endParaRPr lang="en-US"/>
          </a:p>
        </p:txBody>
      </p:sp>
    </p:spTree>
    <p:extLst>
      <p:ext uri="{BB962C8B-B14F-4D97-AF65-F5344CB8AC3E}">
        <p14:creationId xmlns:p14="http://schemas.microsoft.com/office/powerpoint/2010/main" val="189214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86366-F3A8-4D8D-A7A3-A00B580BE56C}" type="datetimeFigureOut">
              <a:rPr lang="en-US" smtClean="0"/>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FDF58-1DE4-4309-857D-58E4C3C9073E}" type="slidenum">
              <a:rPr lang="en-US" smtClean="0"/>
              <a:t>‹#›</a:t>
            </a:fld>
            <a:endParaRPr lang="en-US"/>
          </a:p>
        </p:txBody>
      </p:sp>
    </p:spTree>
    <p:extLst>
      <p:ext uri="{BB962C8B-B14F-4D97-AF65-F5344CB8AC3E}">
        <p14:creationId xmlns:p14="http://schemas.microsoft.com/office/powerpoint/2010/main" val="325323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386366-F3A8-4D8D-A7A3-A00B580BE56C}" type="datetimeFigureOut">
              <a:rPr lang="en-US" smtClean="0"/>
              <a:t>8/14/2018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3FDF58-1DE4-4309-857D-58E4C3C9073E}" type="slidenum">
              <a:rPr lang="en-US" smtClean="0"/>
              <a:t>‹#›</a:t>
            </a:fld>
            <a:endParaRPr lang="en-US"/>
          </a:p>
        </p:txBody>
      </p:sp>
    </p:spTree>
    <p:extLst>
      <p:ext uri="{BB962C8B-B14F-4D97-AF65-F5344CB8AC3E}">
        <p14:creationId xmlns:p14="http://schemas.microsoft.com/office/powerpoint/2010/main" val="3421887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86366-F3A8-4D8D-A7A3-A00B580BE56C}" type="datetimeFigureOut">
              <a:rPr lang="en-US" smtClean="0"/>
              <a:t>8/14/2018</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FDF58-1DE4-4309-857D-58E4C3C9073E}" type="slidenum">
              <a:rPr lang="en-US" smtClean="0"/>
              <a:t>‹#›</a:t>
            </a:fld>
            <a:endParaRPr lang="en-US"/>
          </a:p>
        </p:txBody>
      </p:sp>
      <p:sp>
        <p:nvSpPr>
          <p:cNvPr id="7" name="Frame 6"/>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857250 w 12192000"/>
              <a:gd name="connsiteY5" fmla="*/ 857250 h 6858000"/>
              <a:gd name="connsiteX6" fmla="*/ 857250 w 12192000"/>
              <a:gd name="connsiteY6" fmla="*/ 6000750 h 6858000"/>
              <a:gd name="connsiteX7" fmla="*/ 11334750 w 12192000"/>
              <a:gd name="connsiteY7" fmla="*/ 6000750 h 6858000"/>
              <a:gd name="connsiteX8" fmla="*/ 11334750 w 12192000"/>
              <a:gd name="connsiteY8" fmla="*/ 857250 h 6858000"/>
              <a:gd name="connsiteX9" fmla="*/ 857250 w 12192000"/>
              <a:gd name="connsiteY9" fmla="*/ 85725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375557 w 12192000"/>
              <a:gd name="connsiteY5" fmla="*/ 457200 h 6858000"/>
              <a:gd name="connsiteX6" fmla="*/ 857250 w 12192000"/>
              <a:gd name="connsiteY6" fmla="*/ 6000750 h 6858000"/>
              <a:gd name="connsiteX7" fmla="*/ 11334750 w 12192000"/>
              <a:gd name="connsiteY7" fmla="*/ 6000750 h 6858000"/>
              <a:gd name="connsiteX8" fmla="*/ 11334750 w 12192000"/>
              <a:gd name="connsiteY8" fmla="*/ 857250 h 6858000"/>
              <a:gd name="connsiteX9" fmla="*/ 375557 w 12192000"/>
              <a:gd name="connsiteY9" fmla="*/ 45720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375557 w 12192000"/>
              <a:gd name="connsiteY5" fmla="*/ 457200 h 6858000"/>
              <a:gd name="connsiteX6" fmla="*/ 400050 w 12192000"/>
              <a:gd name="connsiteY6" fmla="*/ 6408964 h 6858000"/>
              <a:gd name="connsiteX7" fmla="*/ 11334750 w 12192000"/>
              <a:gd name="connsiteY7" fmla="*/ 6000750 h 6858000"/>
              <a:gd name="connsiteX8" fmla="*/ 11334750 w 12192000"/>
              <a:gd name="connsiteY8" fmla="*/ 857250 h 6858000"/>
              <a:gd name="connsiteX9" fmla="*/ 375557 w 12192000"/>
              <a:gd name="connsiteY9" fmla="*/ 45720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375557 w 12192000"/>
              <a:gd name="connsiteY5" fmla="*/ 457200 h 6858000"/>
              <a:gd name="connsiteX6" fmla="*/ 400050 w 12192000"/>
              <a:gd name="connsiteY6" fmla="*/ 6408964 h 6858000"/>
              <a:gd name="connsiteX7" fmla="*/ 11808278 w 12192000"/>
              <a:gd name="connsiteY7" fmla="*/ 6400800 h 6858000"/>
              <a:gd name="connsiteX8" fmla="*/ 11334750 w 12192000"/>
              <a:gd name="connsiteY8" fmla="*/ 857250 h 6858000"/>
              <a:gd name="connsiteX9" fmla="*/ 375557 w 12192000"/>
              <a:gd name="connsiteY9" fmla="*/ 45720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375557 w 12192000"/>
              <a:gd name="connsiteY5" fmla="*/ 457200 h 6858000"/>
              <a:gd name="connsiteX6" fmla="*/ 400050 w 12192000"/>
              <a:gd name="connsiteY6" fmla="*/ 6408964 h 6858000"/>
              <a:gd name="connsiteX7" fmla="*/ 11808278 w 12192000"/>
              <a:gd name="connsiteY7" fmla="*/ 6400800 h 6858000"/>
              <a:gd name="connsiteX8" fmla="*/ 11791950 w 12192000"/>
              <a:gd name="connsiteY8" fmla="*/ 465364 h 6858000"/>
              <a:gd name="connsiteX9" fmla="*/ 375557 w 12192000"/>
              <a:gd name="connsiteY9" fmla="*/ 4572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0" y="0"/>
                </a:moveTo>
                <a:lnTo>
                  <a:pt x="12192000" y="0"/>
                </a:lnTo>
                <a:lnTo>
                  <a:pt x="12192000" y="6858000"/>
                </a:lnTo>
                <a:lnTo>
                  <a:pt x="0" y="6858000"/>
                </a:lnTo>
                <a:lnTo>
                  <a:pt x="0" y="0"/>
                </a:lnTo>
                <a:close/>
                <a:moveTo>
                  <a:pt x="375557" y="457200"/>
                </a:moveTo>
                <a:lnTo>
                  <a:pt x="400050" y="6408964"/>
                </a:lnTo>
                <a:lnTo>
                  <a:pt x="11808278" y="6400800"/>
                </a:lnTo>
                <a:cubicBezTo>
                  <a:pt x="11802835" y="4422321"/>
                  <a:pt x="11797393" y="2443843"/>
                  <a:pt x="11791950" y="465364"/>
                </a:cubicBezTo>
                <a:lnTo>
                  <a:pt x="375557" y="457200"/>
                </a:lnTo>
                <a:close/>
              </a:path>
            </a:pathLst>
          </a:custGeom>
          <a:gradFill>
            <a:gsLst>
              <a:gs pos="0">
                <a:schemeClr val="bg1"/>
              </a:gs>
              <a:gs pos="20000">
                <a:srgbClr val="F58B17"/>
              </a:gs>
              <a:gs pos="66000">
                <a:srgbClr val="F26717"/>
              </a:gs>
              <a:gs pos="40000">
                <a:srgbClr val="F69529"/>
              </a:gs>
              <a:gs pos="92000">
                <a:schemeClr val="tx1">
                  <a:lumMod val="50000"/>
                  <a:lumOff val="50000"/>
                </a:schemeClr>
              </a:gs>
              <a:gs pos="100000">
                <a:schemeClr val="tx1"/>
              </a:gs>
            </a:gsLst>
            <a:lin ang="5400000" scaled="1"/>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Picture 7"/>
          <p:cNvPicPr>
            <a:picLocks noChangeAspect="1"/>
          </p:cNvPicPr>
          <p:nvPr userDrawn="1"/>
        </p:nvPicPr>
        <p:blipFill>
          <a:blip r:embed="rId13"/>
          <a:stretch>
            <a:fillRect/>
          </a:stretch>
        </p:blipFill>
        <p:spPr>
          <a:xfrm>
            <a:off x="9886992" y="5389455"/>
            <a:ext cx="2030144" cy="1402202"/>
          </a:xfrm>
          <a:prstGeom prst="rect">
            <a:avLst/>
          </a:prstGeom>
        </p:spPr>
      </p:pic>
    </p:spTree>
    <p:extLst>
      <p:ext uri="{BB962C8B-B14F-4D97-AF65-F5344CB8AC3E}">
        <p14:creationId xmlns:p14="http://schemas.microsoft.com/office/powerpoint/2010/main" val="3464058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steopathic.org/accredit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LO329fbbZno" TargetMode="External"/><Relationship Id="rId7" Type="http://schemas.openxmlformats.org/officeDocument/2006/relationships/hyperlink" Target="https://ope.ed.gov/accreditation/" TargetMode="External"/><Relationship Id="rId2" Type="http://schemas.openxmlformats.org/officeDocument/2006/relationships/hyperlink" Target="https://www.youtube.com/watch?v=PIk1XBUpkgk" TargetMode="External"/><Relationship Id="rId1" Type="http://schemas.openxmlformats.org/officeDocument/2006/relationships/slideLayout" Target="../slideLayouts/slideLayout4.xml"/><Relationship Id="rId6" Type="http://schemas.openxmlformats.org/officeDocument/2006/relationships/hyperlink" Target="https://www.hlcommission.org/" TargetMode="External"/><Relationship Id="rId5" Type="http://schemas.openxmlformats.org/officeDocument/2006/relationships/hyperlink" Target="https://osteopathic.org/accreditation/" TargetMode="External"/><Relationship Id="rId4" Type="http://schemas.openxmlformats.org/officeDocument/2006/relationships/hyperlink" Target="https://www.youtube.com/watch?v=_UOXPXzvoU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ed.gov/accreditation" TargetMode="External"/><Relationship Id="rId2" Type="http://schemas.openxmlformats.org/officeDocument/2006/relationships/hyperlink" Target="https://ope.ed.gov/accreditation/FAQAccr.aspx"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2qtQF32yvz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spcBef>
                <a:spcPts val="2400"/>
              </a:spcBef>
              <a:spcAft>
                <a:spcPts val="2400"/>
              </a:spcAft>
            </a:pPr>
            <a:r>
              <a:rPr lang="en-US" dirty="0" smtClean="0"/>
              <a:t>COCA Series Session #1</a:t>
            </a:r>
            <a:br>
              <a:rPr lang="en-US" dirty="0" smtClean="0"/>
            </a:br>
            <a:r>
              <a:rPr lang="en-US" sz="7200" b="1" dirty="0" smtClean="0"/>
              <a:t>Overview of Accreditation</a:t>
            </a:r>
            <a:endParaRPr lang="en-US" sz="7200" b="1" dirty="0"/>
          </a:p>
        </p:txBody>
      </p:sp>
      <p:sp>
        <p:nvSpPr>
          <p:cNvPr id="3" name="Subtitle 2"/>
          <p:cNvSpPr>
            <a:spLocks noGrp="1"/>
          </p:cNvSpPr>
          <p:nvPr>
            <p:ph type="subTitle" idx="1"/>
          </p:nvPr>
        </p:nvSpPr>
        <p:spPr>
          <a:xfrm>
            <a:off x="1524000" y="3987048"/>
            <a:ext cx="9144000" cy="1655762"/>
          </a:xfrm>
        </p:spPr>
        <p:txBody>
          <a:bodyPr/>
          <a:lstStyle/>
          <a:p>
            <a:r>
              <a:rPr lang="en-US" dirty="0" smtClean="0"/>
              <a:t>Natasha N. Bray, DO, </a:t>
            </a:r>
            <a:r>
              <a:rPr lang="en-US" dirty="0" err="1" smtClean="0"/>
              <a:t>MSEd</a:t>
            </a:r>
            <a:r>
              <a:rPr lang="en-US" dirty="0" smtClean="0"/>
              <a:t>, FACOI, FACP</a:t>
            </a:r>
          </a:p>
          <a:p>
            <a:r>
              <a:rPr lang="en-US" dirty="0" smtClean="0"/>
              <a:t>Associate Dean for Academic Affairs and Accreditation</a:t>
            </a:r>
          </a:p>
          <a:p>
            <a:r>
              <a:rPr lang="en-US" dirty="0" smtClean="0"/>
              <a:t>Clinical Associate Professor of Rural Medicine</a:t>
            </a:r>
          </a:p>
          <a:p>
            <a:endParaRPr lang="en-US" dirty="0"/>
          </a:p>
        </p:txBody>
      </p:sp>
    </p:spTree>
    <p:extLst>
      <p:ext uri="{BB962C8B-B14F-4D97-AF65-F5344CB8AC3E}">
        <p14:creationId xmlns:p14="http://schemas.microsoft.com/office/powerpoint/2010/main" val="2933821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63274026"/>
              </p:ext>
            </p:extLst>
          </p:nvPr>
        </p:nvGraphicFramePr>
        <p:xfrm>
          <a:off x="1026964" y="1604062"/>
          <a:ext cx="10220961" cy="3763626"/>
        </p:xfrm>
        <a:graphic>
          <a:graphicData uri="http://schemas.openxmlformats.org/drawingml/2006/table">
            <a:tbl>
              <a:tblPr firstRow="1" bandRow="1">
                <a:tableStyleId>{5C22544A-7EE6-4342-B048-85BDC9FD1C3A}</a:tableStyleId>
              </a:tblPr>
              <a:tblGrid>
                <a:gridCol w="10220961"/>
              </a:tblGrid>
              <a:tr h="1081386">
                <a:tc>
                  <a:txBody>
                    <a:bodyPr/>
                    <a:lstStyle/>
                    <a:p>
                      <a:pPr algn="ctr"/>
                      <a:r>
                        <a:rPr lang="en-US" sz="3400" b="0" dirty="0" smtClean="0"/>
                        <a:t>Commission on</a:t>
                      </a:r>
                      <a:r>
                        <a:rPr lang="en-US" sz="3400" b="0" baseline="0" dirty="0" smtClean="0"/>
                        <a:t> Osteopathic Accreditation</a:t>
                      </a:r>
                    </a:p>
                    <a:p>
                      <a:pPr algn="ctr"/>
                      <a:r>
                        <a:rPr lang="en-US" sz="1600" b="0" baseline="0" dirty="0" smtClean="0"/>
                        <a:t>Establishing, maintaining and applying accreditation standards and procedures for colleges of osteopathic medicine. </a:t>
                      </a:r>
                      <a:endParaRPr lang="en-US" sz="1600" b="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26717"/>
                    </a:solidFill>
                  </a:tcPr>
                </a:tc>
              </a:tr>
              <a:tr h="1029904">
                <a:tc>
                  <a:txBody>
                    <a:bodyPr/>
                    <a:lstStyle/>
                    <a:p>
                      <a:pPr algn="ctr"/>
                      <a:r>
                        <a:rPr lang="en-US" sz="3400" dirty="0" smtClean="0">
                          <a:solidFill>
                            <a:schemeClr val="bg1"/>
                          </a:solidFill>
                        </a:rPr>
                        <a:t>Programmatic</a:t>
                      </a:r>
                      <a:r>
                        <a:rPr lang="en-US" sz="3400" baseline="0" dirty="0" smtClean="0">
                          <a:solidFill>
                            <a:schemeClr val="bg1"/>
                          </a:solidFill>
                        </a:rPr>
                        <a:t> Accreditor</a:t>
                      </a:r>
                    </a:p>
                    <a:p>
                      <a:pPr algn="ctr"/>
                      <a:r>
                        <a:rPr lang="en-US" sz="1600" baseline="0" dirty="0" smtClean="0">
                          <a:solidFill>
                            <a:schemeClr val="bg1"/>
                          </a:solidFill>
                        </a:rPr>
                        <a:t>Only accreditor recognized by the US Secretary of Education to grant accreditation of degree programs leading to the first professional degree in osteopathic medicine. </a:t>
                      </a:r>
                      <a:endParaRPr lang="en-US" sz="1600" dirty="0">
                        <a:solidFill>
                          <a:schemeClr val="bg1"/>
                        </a:solidFill>
                      </a:endParaRP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5860B"/>
                    </a:solidFill>
                  </a:tcPr>
                </a:tc>
              </a:tr>
              <a:tr h="118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400" dirty="0" smtClean="0">
                          <a:solidFill>
                            <a:schemeClr val="bg1"/>
                          </a:solidFill>
                        </a:rPr>
                        <a:t>Role of COCA</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Evaluates</a:t>
                      </a:r>
                      <a:r>
                        <a:rPr lang="en-US" sz="1600" baseline="0" dirty="0" smtClean="0">
                          <a:solidFill>
                            <a:schemeClr val="bg1"/>
                          </a:solidFill>
                        </a:rPr>
                        <a:t> potential new schools or renew the status of previously accredited COM’s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solidFill>
                            <a:schemeClr val="bg1"/>
                          </a:solidFill>
                        </a:rPr>
                        <a:t>Assists in the establishment of standards used to evaluate COMs</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baseline="0" dirty="0" smtClean="0">
                          <a:solidFill>
                            <a:schemeClr val="bg1"/>
                          </a:solidFill>
                        </a:rPr>
                        <a:t>Publicly announce their findings concerning the accreditation status of COM’s</a:t>
                      </a:r>
                      <a:endParaRPr lang="en-US" sz="1600" dirty="0" smtClean="0">
                        <a:solidFill>
                          <a:schemeClr val="bg1"/>
                        </a:solidFill>
                      </a:endParaRPr>
                    </a:p>
                    <a:p>
                      <a:endParaRPr lang="en-US" sz="160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7A143"/>
                    </a:solidFill>
                  </a:tcPr>
                </a:tc>
              </a:tr>
            </a:tbl>
          </a:graphicData>
        </a:graphic>
      </p:graphicFrame>
      <p:sp>
        <p:nvSpPr>
          <p:cNvPr id="5" name="Title 4"/>
          <p:cNvSpPr>
            <a:spLocks noGrp="1"/>
          </p:cNvSpPr>
          <p:nvPr>
            <p:ph type="title"/>
          </p:nvPr>
        </p:nvSpPr>
        <p:spPr/>
        <p:txBody>
          <a:bodyPr>
            <a:normAutofit/>
          </a:bodyPr>
          <a:lstStyle/>
          <a:p>
            <a:pPr algn="ctr"/>
            <a:r>
              <a:rPr lang="en-US" sz="5400" b="1" dirty="0" smtClean="0"/>
              <a:t>COCA</a:t>
            </a:r>
            <a:endParaRPr lang="en-US" sz="5400" b="1" dirty="0"/>
          </a:p>
        </p:txBody>
      </p:sp>
      <p:sp>
        <p:nvSpPr>
          <p:cNvPr id="7" name="Rectangle 6"/>
          <p:cNvSpPr/>
          <p:nvPr/>
        </p:nvSpPr>
        <p:spPr>
          <a:xfrm>
            <a:off x="1143815" y="5949033"/>
            <a:ext cx="3782702" cy="646331"/>
          </a:xfrm>
          <a:prstGeom prst="rect">
            <a:avLst/>
          </a:prstGeom>
        </p:spPr>
        <p:txBody>
          <a:bodyPr wrap="none">
            <a:spAutoFit/>
          </a:bodyPr>
          <a:lstStyle/>
          <a:p>
            <a:pPr algn="ctr"/>
            <a:r>
              <a:rPr lang="en-US" b="0" baseline="0" dirty="0" smtClean="0">
                <a:hlinkClick r:id="rId2"/>
              </a:rPr>
              <a:t>https://osteopathic.org/accreditation/</a:t>
            </a:r>
            <a:endParaRPr lang="en-US" dirty="0"/>
          </a:p>
          <a:p>
            <a:pPr algn="ctr"/>
            <a:endParaRPr lang="en-US" b="0" baseline="0" dirty="0" smtClean="0"/>
          </a:p>
        </p:txBody>
      </p:sp>
    </p:spTree>
    <p:extLst>
      <p:ext uri="{BB962C8B-B14F-4D97-AF65-F5344CB8AC3E}">
        <p14:creationId xmlns:p14="http://schemas.microsoft.com/office/powerpoint/2010/main" val="204679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9390"/>
            <a:ext cx="10515600" cy="818147"/>
          </a:xfrm>
        </p:spPr>
        <p:txBody>
          <a:bodyPr>
            <a:normAutofit/>
          </a:bodyPr>
          <a:lstStyle/>
          <a:p>
            <a:r>
              <a:rPr lang="en-US" dirty="0" smtClean="0"/>
              <a:t>Layers of Accreditation……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16997578"/>
              </p:ext>
            </p:extLst>
          </p:nvPr>
        </p:nvGraphicFramePr>
        <p:xfrm>
          <a:off x="1502347" y="1501541"/>
          <a:ext cx="9884343" cy="4877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loud Callout 6"/>
          <p:cNvSpPr/>
          <p:nvPr/>
        </p:nvSpPr>
        <p:spPr>
          <a:xfrm>
            <a:off x="9355755" y="4215864"/>
            <a:ext cx="2127184" cy="1010653"/>
          </a:xfrm>
          <a:prstGeom prst="cloudCallout">
            <a:avLst>
              <a:gd name="adj1" fmla="val -129432"/>
              <a:gd name="adj2" fmla="val 98691"/>
            </a:avLst>
          </a:prstGeom>
          <a:solidFill>
            <a:srgbClr val="F2671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Programmatic</a:t>
            </a:r>
            <a:endParaRPr lang="en-US" sz="1600" dirty="0"/>
          </a:p>
        </p:txBody>
      </p:sp>
      <p:sp>
        <p:nvSpPr>
          <p:cNvPr id="8" name="Cloud Callout 7"/>
          <p:cNvSpPr/>
          <p:nvPr/>
        </p:nvSpPr>
        <p:spPr>
          <a:xfrm>
            <a:off x="9517781" y="2276374"/>
            <a:ext cx="2127184" cy="1010653"/>
          </a:xfrm>
          <a:prstGeom prst="cloudCallout">
            <a:avLst>
              <a:gd name="adj1" fmla="val -61106"/>
              <a:gd name="adj2" fmla="val 122500"/>
            </a:avLst>
          </a:prstGeom>
          <a:solidFill>
            <a:srgbClr val="F2671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Regional </a:t>
            </a:r>
            <a:endParaRPr lang="en-US" sz="1600" dirty="0"/>
          </a:p>
        </p:txBody>
      </p:sp>
      <p:sp>
        <p:nvSpPr>
          <p:cNvPr id="9" name="Cloud Callout 8"/>
          <p:cNvSpPr/>
          <p:nvPr/>
        </p:nvSpPr>
        <p:spPr>
          <a:xfrm>
            <a:off x="458804" y="2111141"/>
            <a:ext cx="2127184" cy="1010653"/>
          </a:xfrm>
          <a:prstGeom prst="cloudCallout">
            <a:avLst>
              <a:gd name="adj1" fmla="val 53374"/>
              <a:gd name="adj2" fmla="val 148214"/>
            </a:avLst>
          </a:prstGeom>
          <a:solidFill>
            <a:srgbClr val="F2671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State Oversight</a:t>
            </a:r>
            <a:endParaRPr lang="en-US" sz="1600" dirty="0"/>
          </a:p>
        </p:txBody>
      </p:sp>
    </p:spTree>
    <p:extLst>
      <p:ext uri="{BB962C8B-B14F-4D97-AF65-F5344CB8AC3E}">
        <p14:creationId xmlns:p14="http://schemas.microsoft.com/office/powerpoint/2010/main" val="1340413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COCA Commissioners</a:t>
            </a:r>
            <a:endParaRPr lang="en-US" dirty="0"/>
          </a:p>
        </p:txBody>
      </p:sp>
      <p:sp>
        <p:nvSpPr>
          <p:cNvPr id="3" name="Content Placeholder 2"/>
          <p:cNvSpPr>
            <a:spLocks noGrp="1"/>
          </p:cNvSpPr>
          <p:nvPr>
            <p:ph idx="1"/>
          </p:nvPr>
        </p:nvSpPr>
        <p:spPr>
          <a:xfrm>
            <a:off x="838200" y="1450236"/>
            <a:ext cx="10515600" cy="2014855"/>
          </a:xfrm>
        </p:spPr>
        <p:txBody>
          <a:bodyPr/>
          <a:lstStyle/>
          <a:p>
            <a:r>
              <a:rPr lang="en-US" dirty="0" smtClean="0"/>
              <a:t>17 voting members</a:t>
            </a:r>
          </a:p>
          <a:p>
            <a:pPr lvl="1"/>
            <a:r>
              <a:rPr lang="en-US" dirty="0" smtClean="0"/>
              <a:t>Term limit: three (3) consecutive three (3) year terms or nine (9) consecutive years. </a:t>
            </a:r>
          </a:p>
          <a:p>
            <a:pPr lvl="1"/>
            <a:r>
              <a:rPr lang="en-US" dirty="0" smtClean="0"/>
              <a:t>Appointed by the AOA president</a:t>
            </a:r>
          </a:p>
          <a:p>
            <a:pPr lvl="1"/>
            <a:r>
              <a:rPr lang="en-US" dirty="0" smtClean="0"/>
              <a:t>No member of the AOA Board of Trustee may serve as a COCA commissioner</a:t>
            </a:r>
          </a:p>
          <a:p>
            <a:pPr marL="457200" lvl="1" indent="0">
              <a:buNone/>
            </a:pPr>
            <a:endParaRPr lang="en-US" dirty="0"/>
          </a:p>
        </p:txBody>
      </p:sp>
      <p:sp>
        <p:nvSpPr>
          <p:cNvPr id="4" name="Content Placeholder 2"/>
          <p:cNvSpPr txBox="1">
            <a:spLocks/>
          </p:cNvSpPr>
          <p:nvPr/>
        </p:nvSpPr>
        <p:spPr>
          <a:xfrm>
            <a:off x="1990825" y="3792712"/>
            <a:ext cx="8210349" cy="2014855"/>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smtClean="0"/>
              <a:t>1-Dean of Public COM</a:t>
            </a:r>
          </a:p>
          <a:p>
            <a:pPr marL="457200" lvl="1" indent="0">
              <a:buNone/>
            </a:pPr>
            <a:r>
              <a:rPr lang="en-US" dirty="0" smtClean="0"/>
              <a:t>1-Dean of Private COM</a:t>
            </a:r>
          </a:p>
          <a:p>
            <a:pPr marL="457200" lvl="1" indent="0">
              <a:buNone/>
            </a:pPr>
            <a:r>
              <a:rPr lang="en-US" dirty="0" smtClean="0"/>
              <a:t>2-Educators at a COM</a:t>
            </a:r>
          </a:p>
          <a:p>
            <a:pPr marL="457200" lvl="1" indent="0">
              <a:buNone/>
            </a:pPr>
            <a:r>
              <a:rPr lang="en-US" dirty="0" smtClean="0"/>
              <a:t>1-Director of Medical Education</a:t>
            </a:r>
          </a:p>
          <a:p>
            <a:pPr marL="457200" lvl="1" indent="0">
              <a:buNone/>
            </a:pPr>
            <a:r>
              <a:rPr lang="en-US" dirty="0" smtClean="0"/>
              <a:t>1-Hospital Administrator</a:t>
            </a:r>
          </a:p>
          <a:p>
            <a:pPr marL="457200" lvl="1" indent="0">
              <a:buNone/>
            </a:pPr>
            <a:r>
              <a:rPr lang="en-US" dirty="0" smtClean="0"/>
              <a:t>3-Public Members</a:t>
            </a:r>
          </a:p>
          <a:p>
            <a:pPr marL="457200" lvl="1" indent="0">
              <a:buNone/>
            </a:pPr>
            <a:r>
              <a:rPr lang="en-US" dirty="0" smtClean="0"/>
              <a:t>8-AOA Members-at-Large</a:t>
            </a:r>
            <a:endParaRPr lang="en-US" dirty="0"/>
          </a:p>
        </p:txBody>
      </p:sp>
    </p:spTree>
    <p:extLst>
      <p:ext uri="{BB962C8B-B14F-4D97-AF65-F5344CB8AC3E}">
        <p14:creationId xmlns:p14="http://schemas.microsoft.com/office/powerpoint/2010/main" val="2812687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0139"/>
            <a:ext cx="10515600" cy="1180551"/>
          </a:xfrm>
        </p:spPr>
        <p:txBody>
          <a:bodyPr/>
          <a:lstStyle/>
          <a:p>
            <a:r>
              <a:rPr lang="en-US" dirty="0" smtClean="0"/>
              <a:t>2018-2019 Commissioners</a:t>
            </a:r>
            <a:endParaRPr lang="en-US" dirty="0"/>
          </a:p>
        </p:txBody>
      </p:sp>
      <p:sp>
        <p:nvSpPr>
          <p:cNvPr id="3" name="Content Placeholder 2"/>
          <p:cNvSpPr>
            <a:spLocks noGrp="1"/>
          </p:cNvSpPr>
          <p:nvPr>
            <p:ph idx="1"/>
          </p:nvPr>
        </p:nvSpPr>
        <p:spPr>
          <a:xfrm>
            <a:off x="500515" y="1713297"/>
            <a:ext cx="11203806" cy="4271161"/>
          </a:xfrm>
        </p:spPr>
        <p:txBody>
          <a:bodyPr numCol="2">
            <a:normAutofit fontScale="62500" lnSpcReduction="20000"/>
          </a:bodyPr>
          <a:lstStyle/>
          <a:p>
            <a:r>
              <a:rPr lang="en-US" sz="3400" dirty="0" smtClean="0"/>
              <a:t>Janice A. </a:t>
            </a:r>
            <a:r>
              <a:rPr lang="en-US" sz="3400" dirty="0" err="1" smtClean="0"/>
              <a:t>Kneble</a:t>
            </a:r>
            <a:r>
              <a:rPr lang="en-US" sz="3400" dirty="0" smtClean="0"/>
              <a:t>, DO, MBA – Chair (Educator)</a:t>
            </a:r>
          </a:p>
          <a:p>
            <a:r>
              <a:rPr lang="en-US" sz="3400" dirty="0" smtClean="0"/>
              <a:t>David A. </a:t>
            </a:r>
            <a:r>
              <a:rPr lang="en-US" sz="3400" dirty="0" err="1" smtClean="0"/>
              <a:t>Forstein</a:t>
            </a:r>
            <a:r>
              <a:rPr lang="en-US" sz="3400" dirty="0" smtClean="0"/>
              <a:t>, DO – Vice Chair (Educator)</a:t>
            </a:r>
          </a:p>
          <a:p>
            <a:r>
              <a:rPr lang="en-US" sz="3400" dirty="0" smtClean="0"/>
              <a:t>J William McCord, Jr, DO (Member-at-Large)</a:t>
            </a:r>
          </a:p>
          <a:p>
            <a:r>
              <a:rPr lang="en-US" sz="3400" dirty="0" smtClean="0"/>
              <a:t>Juan F. Acosta, DO, MS (DME)</a:t>
            </a:r>
          </a:p>
          <a:p>
            <a:r>
              <a:rPr lang="en-US" sz="3400" dirty="0" smtClean="0"/>
              <a:t>Susan Belanger, PhD, MA, RN, NEA-B (Public Member)</a:t>
            </a:r>
          </a:p>
          <a:p>
            <a:r>
              <a:rPr lang="en-US" sz="3400" dirty="0" smtClean="0"/>
              <a:t>Jennifer L. </a:t>
            </a:r>
            <a:r>
              <a:rPr lang="en-US" sz="3400" dirty="0" err="1" smtClean="0"/>
              <a:t>Gwilym</a:t>
            </a:r>
            <a:r>
              <a:rPr lang="en-US" sz="3400" dirty="0" smtClean="0"/>
              <a:t>, DO (Member-at-Large)</a:t>
            </a:r>
          </a:p>
          <a:p>
            <a:r>
              <a:rPr lang="en-US" sz="3400" dirty="0" smtClean="0"/>
              <a:t>Jeffrey Stroup, </a:t>
            </a:r>
            <a:r>
              <a:rPr lang="en-US" sz="3400" dirty="0" err="1" smtClean="0"/>
              <a:t>PharmD</a:t>
            </a:r>
            <a:r>
              <a:rPr lang="en-US" sz="3400" dirty="0" smtClean="0"/>
              <a:t> (Hospital Administrator) </a:t>
            </a:r>
          </a:p>
          <a:p>
            <a:r>
              <a:rPr lang="en-US" sz="3400" dirty="0" smtClean="0"/>
              <a:t>Evelyn A. </a:t>
            </a:r>
            <a:r>
              <a:rPr lang="en-US" sz="3400" dirty="0" err="1" smtClean="0"/>
              <a:t>Schwalenberg</a:t>
            </a:r>
            <a:r>
              <a:rPr lang="en-US" sz="3400" dirty="0" smtClean="0"/>
              <a:t>, DO (Member-at-Large)</a:t>
            </a:r>
          </a:p>
          <a:p>
            <a:r>
              <a:rPr lang="en-US" sz="3400" dirty="0" smtClean="0"/>
              <a:t>James M. Turner, DO, FACOFP, FACO (Member-at-Large)</a:t>
            </a:r>
          </a:p>
          <a:p>
            <a:r>
              <a:rPr lang="en-US" sz="3400" dirty="0" err="1" smtClean="0"/>
              <a:t>Kayse</a:t>
            </a:r>
            <a:r>
              <a:rPr lang="en-US" sz="3400" dirty="0" smtClean="0"/>
              <a:t> M. Donnelly </a:t>
            </a:r>
            <a:r>
              <a:rPr lang="en-US" sz="3400" dirty="0" err="1" smtClean="0"/>
              <a:t>Shrum</a:t>
            </a:r>
            <a:r>
              <a:rPr lang="en-US" sz="3400" dirty="0" smtClean="0"/>
              <a:t>, DO (Dean, Public College)</a:t>
            </a:r>
          </a:p>
          <a:p>
            <a:r>
              <a:rPr lang="en-US" sz="3400" dirty="0" smtClean="0"/>
              <a:t>Michael B. Clearfield, DO (Dean, Private College)</a:t>
            </a:r>
          </a:p>
          <a:p>
            <a:r>
              <a:rPr lang="en-US" sz="3400" dirty="0" smtClean="0"/>
              <a:t>John M. Kauffman, Jr, DO, FACOI, FAC (Member-at-Large)</a:t>
            </a:r>
          </a:p>
          <a:p>
            <a:r>
              <a:rPr lang="en-US" sz="3400" dirty="0" smtClean="0"/>
              <a:t>Lori </a:t>
            </a:r>
            <a:r>
              <a:rPr lang="en-US" sz="3400" dirty="0" err="1" smtClean="0"/>
              <a:t>Alane</a:t>
            </a:r>
            <a:r>
              <a:rPr lang="en-US" sz="3400" dirty="0" smtClean="0"/>
              <a:t> Kemper, DO, MS (</a:t>
            </a:r>
            <a:r>
              <a:rPr lang="en-US" sz="3400" dirty="0"/>
              <a:t>Member-at-large)</a:t>
            </a:r>
          </a:p>
          <a:p>
            <a:r>
              <a:rPr lang="en-US" sz="3400" dirty="0" smtClean="0"/>
              <a:t>Robyn Phillips-</a:t>
            </a:r>
            <a:r>
              <a:rPr lang="en-US" sz="3400" dirty="0" err="1" smtClean="0"/>
              <a:t>Madson</a:t>
            </a:r>
            <a:r>
              <a:rPr lang="en-US" sz="3400" dirty="0" smtClean="0"/>
              <a:t>, DO, MPH (Member-at-Large)</a:t>
            </a:r>
          </a:p>
          <a:p>
            <a:r>
              <a:rPr lang="en-US" sz="3400" dirty="0" smtClean="0"/>
              <a:t>Franklin J. Medio, PhD (Public Member)</a:t>
            </a:r>
          </a:p>
          <a:p>
            <a:r>
              <a:rPr lang="en-US" sz="3400" dirty="0" smtClean="0"/>
              <a:t>William T. Betz, DO, MBA (Member-at-Large)</a:t>
            </a:r>
          </a:p>
          <a:p>
            <a:r>
              <a:rPr lang="en-US" sz="3400" dirty="0" smtClean="0"/>
              <a:t>TBA (Public Member)</a:t>
            </a:r>
            <a:endParaRPr lang="en-US" dirty="0"/>
          </a:p>
        </p:txBody>
      </p:sp>
    </p:spTree>
    <p:extLst>
      <p:ext uri="{BB962C8B-B14F-4D97-AF65-F5344CB8AC3E}">
        <p14:creationId xmlns:p14="http://schemas.microsoft.com/office/powerpoint/2010/main" val="892063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COCA Accreditation Standards</a:t>
            </a:r>
            <a:endParaRPr lang="en-US" dirty="0"/>
          </a:p>
        </p:txBody>
      </p:sp>
      <p:sp>
        <p:nvSpPr>
          <p:cNvPr id="3" name="Content Placeholder 2"/>
          <p:cNvSpPr>
            <a:spLocks noGrp="1"/>
          </p:cNvSpPr>
          <p:nvPr>
            <p:ph idx="1"/>
          </p:nvPr>
        </p:nvSpPr>
        <p:spPr>
          <a:xfrm>
            <a:off x="809325" y="1453415"/>
            <a:ext cx="10192352" cy="4851132"/>
          </a:xfrm>
        </p:spPr>
        <p:txBody>
          <a:bodyPr/>
          <a:lstStyle/>
          <a:p>
            <a:r>
              <a:rPr lang="en-US" dirty="0" smtClean="0"/>
              <a:t>12 Accreditation Standards, each with an accompanying set of elements</a:t>
            </a:r>
          </a:p>
          <a:p>
            <a:r>
              <a:rPr lang="en-US" dirty="0" smtClean="0"/>
              <a:t>Standard 1 – 11 must be meet by all COMs with full accreditation</a:t>
            </a:r>
          </a:p>
          <a:p>
            <a:pPr lvl="1"/>
            <a:r>
              <a:rPr lang="en-US" dirty="0" smtClean="0"/>
              <a:t>Standard 12 – applicable only when COCA serves as the institutional accreditor for the COM</a:t>
            </a:r>
          </a:p>
          <a:p>
            <a:r>
              <a:rPr lang="en-US" dirty="0" smtClean="0"/>
              <a:t>Each of the standards includes a concise statement of the principles that represent the standard.</a:t>
            </a:r>
          </a:p>
          <a:p>
            <a:pPr lvl="1"/>
            <a:r>
              <a:rPr lang="en-US" dirty="0" smtClean="0"/>
              <a:t>The elements of each standard specify the components that collectively constitute the standard</a:t>
            </a:r>
          </a:p>
          <a:p>
            <a:pPr lvl="2"/>
            <a:r>
              <a:rPr lang="en-US" dirty="0" smtClean="0"/>
              <a:t>They are statements that identify the variables that the COCA considers in evaluating a medical education program’s compliance with the standard. </a:t>
            </a:r>
            <a:endParaRPr lang="en-US" dirty="0"/>
          </a:p>
        </p:txBody>
      </p:sp>
    </p:spTree>
    <p:extLst>
      <p:ext uri="{BB962C8B-B14F-4D97-AF65-F5344CB8AC3E}">
        <p14:creationId xmlns:p14="http://schemas.microsoft.com/office/powerpoint/2010/main" val="2743644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9015"/>
            <a:ext cx="10515600" cy="1151675"/>
          </a:xfrm>
        </p:spPr>
        <p:txBody>
          <a:bodyPr/>
          <a:lstStyle/>
          <a:p>
            <a:r>
              <a:rPr lang="en-US" dirty="0" smtClean="0"/>
              <a:t>“</a:t>
            </a:r>
            <a:r>
              <a:rPr lang="en-US" b="1" dirty="0" smtClean="0">
                <a:solidFill>
                  <a:srgbClr val="F5860B"/>
                </a:solidFill>
              </a:rPr>
              <a:t>CORE</a:t>
            </a:r>
            <a:r>
              <a:rPr lang="en-US" dirty="0" smtClean="0"/>
              <a:t>” Elements</a:t>
            </a:r>
            <a:endParaRPr lang="en-US" dirty="0"/>
          </a:p>
        </p:txBody>
      </p:sp>
      <p:sp>
        <p:nvSpPr>
          <p:cNvPr id="3" name="Content Placeholder 2"/>
          <p:cNvSpPr>
            <a:spLocks noGrp="1"/>
          </p:cNvSpPr>
          <p:nvPr>
            <p:ph idx="1"/>
          </p:nvPr>
        </p:nvSpPr>
        <p:spPr/>
        <p:txBody>
          <a:bodyPr>
            <a:normAutofit/>
          </a:bodyPr>
          <a:lstStyle/>
          <a:p>
            <a:r>
              <a:rPr lang="en-US" sz="3600" dirty="0" smtClean="0"/>
              <a:t>A </a:t>
            </a:r>
            <a:r>
              <a:rPr lang="en-US" sz="3600" dirty="0" smtClean="0">
                <a:solidFill>
                  <a:srgbClr val="F5860B"/>
                </a:solidFill>
              </a:rPr>
              <a:t>core</a:t>
            </a:r>
            <a:r>
              <a:rPr lang="en-US" sz="3600" dirty="0" smtClean="0"/>
              <a:t> element is critical to maintain the educational quality of the program</a:t>
            </a:r>
          </a:p>
          <a:p>
            <a:r>
              <a:rPr lang="en-US" sz="3600" dirty="0" smtClean="0"/>
              <a:t>A COM will be found out of compliance with the standard if the COM fails to meet any </a:t>
            </a:r>
            <a:r>
              <a:rPr lang="en-US" sz="3600" dirty="0" smtClean="0">
                <a:solidFill>
                  <a:srgbClr val="F5860B"/>
                </a:solidFill>
              </a:rPr>
              <a:t>core</a:t>
            </a:r>
            <a:r>
              <a:rPr lang="en-US" sz="3600" dirty="0" smtClean="0"/>
              <a:t> element within that standard</a:t>
            </a:r>
          </a:p>
          <a:p>
            <a:r>
              <a:rPr lang="en-US" sz="3600" dirty="0" smtClean="0"/>
              <a:t>The COCA will consider non-core elements in the context of the totality of a COM’s response to determine compliance with that standard. </a:t>
            </a:r>
            <a:endParaRPr lang="en-US" sz="3600" dirty="0"/>
          </a:p>
        </p:txBody>
      </p:sp>
    </p:spTree>
    <p:extLst>
      <p:ext uri="{BB962C8B-B14F-4D97-AF65-F5344CB8AC3E}">
        <p14:creationId xmlns:p14="http://schemas.microsoft.com/office/powerpoint/2010/main" val="541138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19" y="577515"/>
            <a:ext cx="10515600" cy="731520"/>
          </a:xfrm>
        </p:spPr>
        <p:txBody>
          <a:bodyPr/>
          <a:lstStyle/>
          <a:p>
            <a:r>
              <a:rPr lang="en-US" b="1" dirty="0" smtClean="0">
                <a:solidFill>
                  <a:srgbClr val="F5860B"/>
                </a:solidFill>
              </a:rPr>
              <a:t>CORE</a:t>
            </a:r>
            <a:r>
              <a:rPr lang="en-US" dirty="0" smtClean="0"/>
              <a:t> </a:t>
            </a:r>
            <a:r>
              <a:rPr lang="en-US" dirty="0"/>
              <a:t>Elements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58518970"/>
              </p:ext>
            </p:extLst>
          </p:nvPr>
        </p:nvGraphicFramePr>
        <p:xfrm>
          <a:off x="725103" y="1205832"/>
          <a:ext cx="8900162" cy="5069846"/>
        </p:xfrm>
        <a:graphic>
          <a:graphicData uri="http://schemas.openxmlformats.org/drawingml/2006/table">
            <a:tbl>
              <a:tblPr firstRow="1" bandRow="1">
                <a:tableStyleId>{21E4AEA4-8DFA-4A89-87EB-49C32662AFE0}</a:tableStyleId>
              </a:tblPr>
              <a:tblGrid>
                <a:gridCol w="4450081"/>
                <a:gridCol w="4450081"/>
              </a:tblGrid>
              <a:tr h="370840">
                <a:tc>
                  <a:txBody>
                    <a:bodyPr/>
                    <a:lstStyle/>
                    <a:p>
                      <a:r>
                        <a:rPr lang="en-US" dirty="0" smtClean="0"/>
                        <a:t>Standard</a:t>
                      </a:r>
                      <a:endParaRPr lang="en-US" dirty="0"/>
                    </a:p>
                  </a:txBody>
                  <a:tcPr/>
                </a:tc>
                <a:tc>
                  <a:txBody>
                    <a:bodyPr/>
                    <a:lstStyle/>
                    <a:p>
                      <a:r>
                        <a:rPr lang="en-US" dirty="0" smtClean="0"/>
                        <a:t>CORE</a:t>
                      </a:r>
                      <a:r>
                        <a:rPr lang="en-US" baseline="0" dirty="0" smtClean="0"/>
                        <a:t> Element</a:t>
                      </a:r>
                      <a:endParaRPr lang="en-US" dirty="0"/>
                    </a:p>
                  </a:txBody>
                  <a:tcPr/>
                </a:tc>
              </a:tr>
              <a:tr h="361462">
                <a:tc>
                  <a:txBody>
                    <a:bodyPr/>
                    <a:lstStyle/>
                    <a:p>
                      <a:r>
                        <a:rPr lang="en-US" sz="1700" dirty="0" smtClean="0"/>
                        <a:t>1: Mission &amp; Governance</a:t>
                      </a:r>
                      <a:endParaRPr lang="en-US" sz="1700" dirty="0"/>
                    </a:p>
                  </a:txBody>
                  <a:tcPr/>
                </a:tc>
                <a:tc>
                  <a:txBody>
                    <a:bodyPr/>
                    <a:lstStyle/>
                    <a:p>
                      <a:r>
                        <a:rPr lang="en-US" sz="1700" dirty="0" smtClean="0"/>
                        <a:t>1.1: Program Mission</a:t>
                      </a:r>
                      <a:endParaRPr lang="en-US" sz="1700" dirty="0"/>
                    </a:p>
                  </a:txBody>
                  <a:tcPr/>
                </a:tc>
              </a:tr>
              <a:tr h="361462">
                <a:tc>
                  <a:txBody>
                    <a:bodyPr/>
                    <a:lstStyle/>
                    <a:p>
                      <a:endParaRPr lang="en-US" sz="1700" dirty="0"/>
                    </a:p>
                  </a:txBody>
                  <a:tcPr/>
                </a:tc>
                <a:tc>
                  <a:txBody>
                    <a:bodyPr/>
                    <a:lstStyle/>
                    <a:p>
                      <a:r>
                        <a:rPr lang="en-US" sz="1700" dirty="0" smtClean="0"/>
                        <a:t>1.3: Licensing &amp; Accreditation</a:t>
                      </a:r>
                      <a:endParaRPr lang="en-US" sz="1700" dirty="0"/>
                    </a:p>
                  </a:txBody>
                  <a:tcPr/>
                </a:tc>
              </a:tr>
              <a:tr h="361462">
                <a:tc>
                  <a:txBody>
                    <a:bodyPr/>
                    <a:lstStyle/>
                    <a:p>
                      <a:endParaRPr lang="en-US" sz="1700" dirty="0"/>
                    </a:p>
                  </a:txBody>
                  <a:tcPr/>
                </a:tc>
                <a:tc>
                  <a:txBody>
                    <a:bodyPr/>
                    <a:lstStyle/>
                    <a:p>
                      <a:r>
                        <a:rPr lang="en-US" sz="1700" dirty="0" smtClean="0"/>
                        <a:t>1.4: Governance</a:t>
                      </a:r>
                      <a:endParaRPr lang="en-US" sz="1700" dirty="0"/>
                    </a:p>
                  </a:txBody>
                  <a:tcPr/>
                </a:tc>
              </a:tr>
              <a:tr h="361462">
                <a:tc>
                  <a:txBody>
                    <a:bodyPr/>
                    <a:lstStyle/>
                    <a:p>
                      <a:endParaRPr lang="en-US" sz="1700"/>
                    </a:p>
                  </a:txBody>
                  <a:tcPr/>
                </a:tc>
                <a:tc>
                  <a:txBody>
                    <a:bodyPr/>
                    <a:lstStyle/>
                    <a:p>
                      <a:r>
                        <a:rPr lang="en-US" sz="1700" dirty="0" smtClean="0"/>
                        <a:t>1.5: Non-Discrimination</a:t>
                      </a:r>
                      <a:endParaRPr lang="en-US" sz="1700" dirty="0"/>
                    </a:p>
                  </a:txBody>
                  <a:tcPr/>
                </a:tc>
              </a:tr>
              <a:tr h="361462">
                <a:tc>
                  <a:txBody>
                    <a:bodyPr/>
                    <a:lstStyle/>
                    <a:p>
                      <a:endParaRPr lang="en-US" sz="1700" dirty="0"/>
                    </a:p>
                  </a:txBody>
                  <a:tcPr/>
                </a:tc>
                <a:tc>
                  <a:txBody>
                    <a:bodyPr/>
                    <a:lstStyle/>
                    <a:p>
                      <a:r>
                        <a:rPr lang="en-US" sz="1700" dirty="0" smtClean="0"/>
                        <a:t>1.7: Affiliation</a:t>
                      </a:r>
                      <a:r>
                        <a:rPr lang="en-US" sz="1700" baseline="0" dirty="0" smtClean="0"/>
                        <a:t> Agreements</a:t>
                      </a:r>
                      <a:endParaRPr lang="en-US" sz="1700" dirty="0"/>
                    </a:p>
                  </a:txBody>
                  <a:tcPr/>
                </a:tc>
              </a:tr>
              <a:tr h="361462">
                <a:tc>
                  <a:txBody>
                    <a:bodyPr/>
                    <a:lstStyle/>
                    <a:p>
                      <a:r>
                        <a:rPr lang="en-US" sz="1700" dirty="0" smtClean="0"/>
                        <a:t>2: Leadership &amp; Administration</a:t>
                      </a:r>
                      <a:endParaRPr lang="en-US" sz="1700" dirty="0"/>
                    </a:p>
                  </a:txBody>
                  <a:tcPr/>
                </a:tc>
                <a:tc>
                  <a:txBody>
                    <a:bodyPr/>
                    <a:lstStyle/>
                    <a:p>
                      <a:r>
                        <a:rPr lang="en-US" sz="1700" dirty="0" smtClean="0"/>
                        <a:t>2.1: Dean Qualifications</a:t>
                      </a:r>
                      <a:endParaRPr lang="en-US" sz="1700" dirty="0"/>
                    </a:p>
                  </a:txBody>
                  <a:tcPr/>
                </a:tc>
              </a:tr>
              <a:tr h="361462">
                <a:tc>
                  <a:txBody>
                    <a:bodyPr/>
                    <a:lstStyle/>
                    <a:p>
                      <a:endParaRPr lang="en-US" sz="1700" dirty="0"/>
                    </a:p>
                  </a:txBody>
                  <a:tcPr/>
                </a:tc>
                <a:tc>
                  <a:txBody>
                    <a:bodyPr/>
                    <a:lstStyle/>
                    <a:p>
                      <a:r>
                        <a:rPr lang="en-US" sz="1700" dirty="0" smtClean="0"/>
                        <a:t>2.2: Full Time Dean</a:t>
                      </a:r>
                      <a:endParaRPr lang="en-US" sz="1700" dirty="0"/>
                    </a:p>
                  </a:txBody>
                  <a:tcPr/>
                </a:tc>
              </a:tr>
              <a:tr h="361462">
                <a:tc>
                  <a:txBody>
                    <a:bodyPr/>
                    <a:lstStyle/>
                    <a:p>
                      <a:endParaRPr lang="en-US" sz="1700" dirty="0"/>
                    </a:p>
                  </a:txBody>
                  <a:tcPr/>
                </a:tc>
                <a:tc>
                  <a:txBody>
                    <a:bodyPr/>
                    <a:lstStyle/>
                    <a:p>
                      <a:r>
                        <a:rPr lang="en-US" sz="1700" dirty="0" smtClean="0"/>
                        <a:t>2.4:</a:t>
                      </a:r>
                      <a:r>
                        <a:rPr lang="en-US" sz="1700" baseline="0" dirty="0" smtClean="0"/>
                        <a:t> Complaint Policies</a:t>
                      </a:r>
                      <a:endParaRPr lang="en-US" sz="1700" dirty="0"/>
                    </a:p>
                  </a:txBody>
                  <a:tcPr/>
                </a:tc>
              </a:tr>
              <a:tr h="361462">
                <a:tc>
                  <a:txBody>
                    <a:bodyPr/>
                    <a:lstStyle/>
                    <a:p>
                      <a:r>
                        <a:rPr lang="en-US" sz="1700" dirty="0" smtClean="0"/>
                        <a:t>3: Finances</a:t>
                      </a:r>
                      <a:endParaRPr lang="en-US" sz="1700" dirty="0"/>
                    </a:p>
                  </a:txBody>
                  <a:tcPr/>
                </a:tc>
                <a:tc>
                  <a:txBody>
                    <a:bodyPr/>
                    <a:lstStyle/>
                    <a:p>
                      <a:r>
                        <a:rPr lang="en-US" sz="1700" dirty="0" smtClean="0"/>
                        <a:t>3.1:</a:t>
                      </a:r>
                      <a:r>
                        <a:rPr lang="en-US" sz="1700" baseline="0" dirty="0" smtClean="0"/>
                        <a:t> Financial Resources</a:t>
                      </a:r>
                      <a:endParaRPr lang="en-US" sz="1700" dirty="0"/>
                    </a:p>
                  </a:txBody>
                  <a:tcPr/>
                </a:tc>
              </a:tr>
              <a:tr h="361462">
                <a:tc>
                  <a:txBody>
                    <a:bodyPr/>
                    <a:lstStyle/>
                    <a:p>
                      <a:endParaRPr lang="en-US" sz="1700" dirty="0"/>
                    </a:p>
                  </a:txBody>
                  <a:tcPr/>
                </a:tc>
                <a:tc>
                  <a:txBody>
                    <a:bodyPr/>
                    <a:lstStyle/>
                    <a:p>
                      <a:r>
                        <a:rPr lang="en-US" sz="1700" dirty="0" smtClean="0"/>
                        <a:t>3.4: Financial Audit</a:t>
                      </a:r>
                      <a:endParaRPr lang="en-US" sz="1700" dirty="0"/>
                    </a:p>
                  </a:txBody>
                  <a:tcPr/>
                </a:tc>
              </a:tr>
              <a:tr h="361462">
                <a:tc>
                  <a:txBody>
                    <a:bodyPr/>
                    <a:lstStyle/>
                    <a:p>
                      <a:r>
                        <a:rPr lang="en-US" sz="1700" dirty="0" smtClean="0"/>
                        <a:t>4: Facilities</a:t>
                      </a:r>
                      <a:endParaRPr lang="en-US" sz="1700" dirty="0"/>
                    </a:p>
                  </a:txBody>
                  <a:tcPr/>
                </a:tc>
                <a:tc>
                  <a:txBody>
                    <a:bodyPr/>
                    <a:lstStyle/>
                    <a:p>
                      <a:r>
                        <a:rPr lang="en-US" sz="1700" dirty="0" smtClean="0"/>
                        <a:t>4.1: Facilitates</a:t>
                      </a:r>
                      <a:endParaRPr lang="en-US" sz="1700" dirty="0"/>
                    </a:p>
                  </a:txBody>
                  <a:tcPr/>
                </a:tc>
              </a:tr>
              <a:tr h="361462">
                <a:tc>
                  <a:txBody>
                    <a:bodyPr/>
                    <a:lstStyle/>
                    <a:p>
                      <a:r>
                        <a:rPr lang="en-US" sz="1700" dirty="0" smtClean="0"/>
                        <a:t>5: Learning Environment</a:t>
                      </a:r>
                      <a:endParaRPr lang="en-US" sz="1700" dirty="0"/>
                    </a:p>
                  </a:txBody>
                  <a:tcPr/>
                </a:tc>
                <a:tc>
                  <a:txBody>
                    <a:bodyPr/>
                    <a:lstStyle/>
                    <a:p>
                      <a:r>
                        <a:rPr lang="en-US" sz="1700" dirty="0" smtClean="0"/>
                        <a:t>5.1: Professionalism</a:t>
                      </a:r>
                      <a:endParaRPr lang="en-US" sz="1700" dirty="0"/>
                    </a:p>
                  </a:txBody>
                  <a:tcPr/>
                </a:tc>
              </a:tr>
              <a:tr h="361462">
                <a:tc>
                  <a:txBody>
                    <a:bodyPr/>
                    <a:lstStyle/>
                    <a:p>
                      <a:endParaRPr lang="en-US" sz="1700" dirty="0"/>
                    </a:p>
                  </a:txBody>
                  <a:tcPr/>
                </a:tc>
                <a:tc>
                  <a:txBody>
                    <a:bodyPr/>
                    <a:lstStyle/>
                    <a:p>
                      <a:r>
                        <a:rPr lang="en-US" sz="1700" dirty="0" smtClean="0"/>
                        <a:t>5.4: Patient</a:t>
                      </a:r>
                      <a:r>
                        <a:rPr lang="en-US" sz="1700" baseline="0" dirty="0" smtClean="0"/>
                        <a:t> Care Supervision</a:t>
                      </a:r>
                      <a:endParaRPr lang="en-US" sz="1700" dirty="0"/>
                    </a:p>
                  </a:txBody>
                  <a:tcPr/>
                </a:tc>
              </a:tr>
            </a:tbl>
          </a:graphicData>
        </a:graphic>
      </p:graphicFrame>
    </p:spTree>
    <p:extLst>
      <p:ext uri="{BB962C8B-B14F-4D97-AF65-F5344CB8AC3E}">
        <p14:creationId xmlns:p14="http://schemas.microsoft.com/office/powerpoint/2010/main" val="3670499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19" y="577515"/>
            <a:ext cx="10515600" cy="731520"/>
          </a:xfrm>
        </p:spPr>
        <p:txBody>
          <a:bodyPr/>
          <a:lstStyle/>
          <a:p>
            <a:r>
              <a:rPr lang="en-US" b="1" dirty="0" smtClean="0">
                <a:solidFill>
                  <a:srgbClr val="F5860B"/>
                </a:solidFill>
              </a:rPr>
              <a:t>CORE</a:t>
            </a:r>
            <a:r>
              <a:rPr lang="en-US" dirty="0" smtClean="0"/>
              <a:t> </a:t>
            </a:r>
            <a:r>
              <a:rPr lang="en-US" dirty="0"/>
              <a:t>Elements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1243665"/>
              </p:ext>
            </p:extLst>
          </p:nvPr>
        </p:nvGraphicFramePr>
        <p:xfrm>
          <a:off x="725103" y="1205832"/>
          <a:ext cx="8900162" cy="5069846"/>
        </p:xfrm>
        <a:graphic>
          <a:graphicData uri="http://schemas.openxmlformats.org/drawingml/2006/table">
            <a:tbl>
              <a:tblPr firstRow="1" bandRow="1">
                <a:tableStyleId>{21E4AEA4-8DFA-4A89-87EB-49C32662AFE0}</a:tableStyleId>
              </a:tblPr>
              <a:tblGrid>
                <a:gridCol w="4450081"/>
                <a:gridCol w="4450081"/>
              </a:tblGrid>
              <a:tr h="370840">
                <a:tc>
                  <a:txBody>
                    <a:bodyPr/>
                    <a:lstStyle/>
                    <a:p>
                      <a:r>
                        <a:rPr lang="en-US" dirty="0" smtClean="0"/>
                        <a:t>Standard</a:t>
                      </a:r>
                      <a:endParaRPr lang="en-US" dirty="0"/>
                    </a:p>
                  </a:txBody>
                  <a:tcPr/>
                </a:tc>
                <a:tc>
                  <a:txBody>
                    <a:bodyPr/>
                    <a:lstStyle/>
                    <a:p>
                      <a:r>
                        <a:rPr lang="en-US" dirty="0" smtClean="0"/>
                        <a:t>CORE</a:t>
                      </a:r>
                      <a:r>
                        <a:rPr lang="en-US" baseline="0" dirty="0" smtClean="0"/>
                        <a:t> Element</a:t>
                      </a:r>
                      <a:endParaRPr lang="en-US" dirty="0"/>
                    </a:p>
                  </a:txBody>
                  <a:tcPr/>
                </a:tc>
              </a:tr>
              <a:tr h="361462">
                <a:tc>
                  <a:txBody>
                    <a:bodyPr/>
                    <a:lstStyle/>
                    <a:p>
                      <a:r>
                        <a:rPr lang="en-US" sz="1700" dirty="0" smtClean="0"/>
                        <a:t>6: Curriculum</a:t>
                      </a:r>
                      <a:endParaRPr lang="en-US" sz="1700" dirty="0"/>
                    </a:p>
                  </a:txBody>
                  <a:tcPr/>
                </a:tc>
                <a:tc>
                  <a:txBody>
                    <a:bodyPr/>
                    <a:lstStyle/>
                    <a:p>
                      <a:r>
                        <a:rPr lang="en-US" sz="1700" dirty="0" smtClean="0"/>
                        <a:t>6.1: Curricular Design &amp; Management</a:t>
                      </a:r>
                      <a:endParaRPr lang="en-US" sz="1700" dirty="0"/>
                    </a:p>
                  </a:txBody>
                  <a:tcPr/>
                </a:tc>
              </a:tr>
              <a:tr h="361462">
                <a:tc>
                  <a:txBody>
                    <a:bodyPr/>
                    <a:lstStyle/>
                    <a:p>
                      <a:endParaRPr lang="en-US" sz="1700" dirty="0"/>
                    </a:p>
                  </a:txBody>
                  <a:tcPr/>
                </a:tc>
                <a:tc>
                  <a:txBody>
                    <a:bodyPr/>
                    <a:lstStyle/>
                    <a:p>
                      <a:r>
                        <a:rPr lang="en-US" sz="1700" dirty="0" smtClean="0"/>
                        <a:t>6.2:</a:t>
                      </a:r>
                      <a:r>
                        <a:rPr lang="en-US" sz="1700" baseline="0" dirty="0" smtClean="0"/>
                        <a:t> Programmatic Objectives</a:t>
                      </a:r>
                      <a:endParaRPr lang="en-US" sz="1700" dirty="0"/>
                    </a:p>
                  </a:txBody>
                  <a:tcPr/>
                </a:tc>
              </a:tr>
              <a:tr h="361462">
                <a:tc>
                  <a:txBody>
                    <a:bodyPr/>
                    <a:lstStyle/>
                    <a:p>
                      <a:endParaRPr lang="en-US" sz="1700" dirty="0"/>
                    </a:p>
                  </a:txBody>
                  <a:tcPr/>
                </a:tc>
                <a:tc>
                  <a:txBody>
                    <a:bodyPr/>
                    <a:lstStyle/>
                    <a:p>
                      <a:r>
                        <a:rPr lang="en-US" sz="1700" dirty="0" smtClean="0"/>
                        <a:t>6.4: Osteopathic Core Competencies</a:t>
                      </a:r>
                      <a:endParaRPr lang="en-US" sz="1700" dirty="0"/>
                    </a:p>
                  </a:txBody>
                  <a:tcPr/>
                </a:tc>
              </a:tr>
              <a:tr h="361462">
                <a:tc>
                  <a:txBody>
                    <a:bodyPr/>
                    <a:lstStyle/>
                    <a:p>
                      <a:endParaRPr lang="en-US" sz="1700"/>
                    </a:p>
                  </a:txBody>
                  <a:tcPr/>
                </a:tc>
                <a:tc>
                  <a:txBody>
                    <a:bodyPr/>
                    <a:lstStyle/>
                    <a:p>
                      <a:r>
                        <a:rPr lang="en-US" sz="1700" dirty="0" smtClean="0"/>
                        <a:t>6.6: Principles</a:t>
                      </a:r>
                      <a:r>
                        <a:rPr lang="en-US" sz="1700" baseline="0" dirty="0" smtClean="0"/>
                        <a:t> of Osteopathic Medicine</a:t>
                      </a:r>
                      <a:endParaRPr lang="en-US" sz="1700" dirty="0"/>
                    </a:p>
                  </a:txBody>
                  <a:tcPr/>
                </a:tc>
              </a:tr>
              <a:tr h="361462">
                <a:tc>
                  <a:txBody>
                    <a:bodyPr/>
                    <a:lstStyle/>
                    <a:p>
                      <a:endParaRPr lang="en-US" sz="1700" dirty="0"/>
                    </a:p>
                  </a:txBody>
                  <a:tcPr/>
                </a:tc>
                <a:tc>
                  <a:txBody>
                    <a:bodyPr/>
                    <a:lstStyle/>
                    <a:p>
                      <a:r>
                        <a:rPr lang="en-US" sz="1700" dirty="0" smtClean="0"/>
                        <a:t>6.8: IPE for Collaborative Practice</a:t>
                      </a:r>
                      <a:endParaRPr lang="en-US" sz="1700" dirty="0"/>
                    </a:p>
                  </a:txBody>
                  <a:tcPr/>
                </a:tc>
              </a:tr>
              <a:tr h="361462">
                <a:tc>
                  <a:txBody>
                    <a:bodyPr/>
                    <a:lstStyle/>
                    <a:p>
                      <a:endParaRPr lang="en-US" sz="1700" dirty="0"/>
                    </a:p>
                  </a:txBody>
                  <a:tcPr/>
                </a:tc>
                <a:tc>
                  <a:txBody>
                    <a:bodyPr/>
                    <a:lstStyle/>
                    <a:p>
                      <a:r>
                        <a:rPr lang="en-US" sz="1700" dirty="0" smtClean="0"/>
                        <a:t>6.9: Clinical Education </a:t>
                      </a:r>
                      <a:endParaRPr lang="en-US" sz="1700" dirty="0"/>
                    </a:p>
                  </a:txBody>
                  <a:tcPr/>
                </a:tc>
              </a:tr>
              <a:tr h="361462">
                <a:tc>
                  <a:txBody>
                    <a:bodyPr/>
                    <a:lstStyle/>
                    <a:p>
                      <a:r>
                        <a:rPr lang="en-US" sz="1700" dirty="0" smtClean="0"/>
                        <a:t>7:</a:t>
                      </a:r>
                      <a:r>
                        <a:rPr lang="en-US" sz="1700" baseline="0" dirty="0" smtClean="0"/>
                        <a:t> Faculty and Staff</a:t>
                      </a:r>
                      <a:endParaRPr lang="en-US" sz="1700" dirty="0"/>
                    </a:p>
                  </a:txBody>
                  <a:tcPr/>
                </a:tc>
                <a:tc>
                  <a:txBody>
                    <a:bodyPr/>
                    <a:lstStyle/>
                    <a:p>
                      <a:r>
                        <a:rPr lang="en-US" sz="1700" dirty="0" smtClean="0"/>
                        <a:t>7.1: Faculty &amp; Staff Resources</a:t>
                      </a:r>
                      <a:endParaRPr lang="en-US" sz="1700" dirty="0"/>
                    </a:p>
                  </a:txBody>
                  <a:tcPr/>
                </a:tc>
              </a:tr>
              <a:tr h="361462">
                <a:tc>
                  <a:txBody>
                    <a:bodyPr/>
                    <a:lstStyle/>
                    <a:p>
                      <a:endParaRPr lang="en-US" sz="1700" dirty="0"/>
                    </a:p>
                  </a:txBody>
                  <a:tcPr/>
                </a:tc>
                <a:tc>
                  <a:txBody>
                    <a:bodyPr/>
                    <a:lstStyle/>
                    <a:p>
                      <a:r>
                        <a:rPr lang="en-US" sz="1700" dirty="0" smtClean="0"/>
                        <a:t>7.5: OMM/OPP Leadership</a:t>
                      </a:r>
                      <a:endParaRPr lang="en-US" sz="1700" dirty="0"/>
                    </a:p>
                  </a:txBody>
                  <a:tcPr/>
                </a:tc>
              </a:tr>
              <a:tr h="361462">
                <a:tc>
                  <a:txBody>
                    <a:bodyPr/>
                    <a:lstStyle/>
                    <a:p>
                      <a:r>
                        <a:rPr lang="en-US" sz="1700" dirty="0" smtClean="0"/>
                        <a:t>8: Scholarly Activity</a:t>
                      </a:r>
                      <a:endParaRPr lang="en-US" sz="1700" dirty="0"/>
                    </a:p>
                  </a:txBody>
                  <a:tcPr/>
                </a:tc>
                <a:tc>
                  <a:txBody>
                    <a:bodyPr/>
                    <a:lstStyle/>
                    <a:p>
                      <a:r>
                        <a:rPr lang="en-US" sz="1700" dirty="0" smtClean="0"/>
                        <a:t>8.1: Research &amp; Scholarly Activity</a:t>
                      </a:r>
                      <a:endParaRPr lang="en-US" sz="1700" dirty="0"/>
                    </a:p>
                  </a:txBody>
                  <a:tcPr/>
                </a:tc>
              </a:tr>
              <a:tr h="361462">
                <a:tc>
                  <a:txBody>
                    <a:bodyPr/>
                    <a:lstStyle/>
                    <a:p>
                      <a:r>
                        <a:rPr lang="en-US" sz="1700" dirty="0" smtClean="0"/>
                        <a:t>9: Students</a:t>
                      </a:r>
                      <a:endParaRPr lang="en-US" sz="1700" dirty="0"/>
                    </a:p>
                  </a:txBody>
                  <a:tcPr/>
                </a:tc>
                <a:tc>
                  <a:txBody>
                    <a:bodyPr/>
                    <a:lstStyle/>
                    <a:p>
                      <a:r>
                        <a:rPr lang="en-US" sz="1700" dirty="0" smtClean="0"/>
                        <a:t>9.1: Admissions</a:t>
                      </a:r>
                      <a:r>
                        <a:rPr lang="en-US" sz="1700" baseline="0" dirty="0" smtClean="0"/>
                        <a:t> Policy</a:t>
                      </a:r>
                      <a:endParaRPr lang="en-US" sz="1700" dirty="0"/>
                    </a:p>
                  </a:txBody>
                  <a:tcPr/>
                </a:tc>
              </a:tr>
              <a:tr h="361462">
                <a:tc>
                  <a:txBody>
                    <a:bodyPr/>
                    <a:lstStyle/>
                    <a:p>
                      <a:endParaRPr lang="en-US" sz="1700" dirty="0"/>
                    </a:p>
                  </a:txBody>
                  <a:tcPr/>
                </a:tc>
                <a:tc>
                  <a:txBody>
                    <a:bodyPr/>
                    <a:lstStyle/>
                    <a:p>
                      <a:r>
                        <a:rPr lang="en-US" sz="1700" dirty="0" smtClean="0"/>
                        <a:t>9.2: Academic Standards</a:t>
                      </a:r>
                      <a:endParaRPr lang="en-US" sz="1700" dirty="0"/>
                    </a:p>
                  </a:txBody>
                  <a:tcPr/>
                </a:tc>
              </a:tr>
              <a:tr h="361462">
                <a:tc>
                  <a:txBody>
                    <a:bodyPr/>
                    <a:lstStyle/>
                    <a:p>
                      <a:endParaRPr lang="en-US" sz="1700" dirty="0"/>
                    </a:p>
                  </a:txBody>
                  <a:tcPr/>
                </a:tc>
                <a:tc>
                  <a:txBody>
                    <a:bodyPr/>
                    <a:lstStyle/>
                    <a:p>
                      <a:r>
                        <a:rPr lang="en-US" sz="1700" dirty="0" smtClean="0"/>
                        <a:t>9.5: Academic Counseling</a:t>
                      </a:r>
                      <a:endParaRPr lang="en-US" sz="1700" dirty="0"/>
                    </a:p>
                  </a:txBody>
                  <a:tcPr/>
                </a:tc>
              </a:tr>
              <a:tr h="361462">
                <a:tc>
                  <a:txBody>
                    <a:bodyPr/>
                    <a:lstStyle/>
                    <a:p>
                      <a:endParaRPr lang="en-US" sz="1700" dirty="0"/>
                    </a:p>
                  </a:txBody>
                  <a:tcPr/>
                </a:tc>
                <a:tc>
                  <a:txBody>
                    <a:bodyPr/>
                    <a:lstStyle/>
                    <a:p>
                      <a:r>
                        <a:rPr lang="en-US" sz="1700" dirty="0" smtClean="0"/>
                        <a:t>9.6: Career Counseling</a:t>
                      </a:r>
                      <a:endParaRPr lang="en-US" sz="1700" dirty="0"/>
                    </a:p>
                  </a:txBody>
                  <a:tcPr/>
                </a:tc>
              </a:tr>
            </a:tbl>
          </a:graphicData>
        </a:graphic>
      </p:graphicFrame>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2769" y="2720920"/>
            <a:ext cx="218675" cy="282162"/>
          </a:xfrm>
          <a:prstGeom prst="rect">
            <a:avLst/>
          </a:prstGeom>
        </p:spPr>
      </p:pic>
    </p:spTree>
    <p:extLst>
      <p:ext uri="{BB962C8B-B14F-4D97-AF65-F5344CB8AC3E}">
        <p14:creationId xmlns:p14="http://schemas.microsoft.com/office/powerpoint/2010/main" val="225397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19" y="577515"/>
            <a:ext cx="10515600" cy="731520"/>
          </a:xfrm>
        </p:spPr>
        <p:txBody>
          <a:bodyPr/>
          <a:lstStyle/>
          <a:p>
            <a:r>
              <a:rPr lang="en-US" b="1" dirty="0" smtClean="0">
                <a:solidFill>
                  <a:srgbClr val="F5860B"/>
                </a:solidFill>
              </a:rPr>
              <a:t>CORE</a:t>
            </a:r>
            <a:r>
              <a:rPr lang="en-US" dirty="0" smtClean="0"/>
              <a:t> </a:t>
            </a:r>
            <a:r>
              <a:rPr lang="en-US" dirty="0"/>
              <a:t>Elements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7838378"/>
              </p:ext>
            </p:extLst>
          </p:nvPr>
        </p:nvGraphicFramePr>
        <p:xfrm>
          <a:off x="725103" y="1205832"/>
          <a:ext cx="8900162" cy="2178150"/>
        </p:xfrm>
        <a:graphic>
          <a:graphicData uri="http://schemas.openxmlformats.org/drawingml/2006/table">
            <a:tbl>
              <a:tblPr firstRow="1" bandRow="1">
                <a:tableStyleId>{21E4AEA4-8DFA-4A89-87EB-49C32662AFE0}</a:tableStyleId>
              </a:tblPr>
              <a:tblGrid>
                <a:gridCol w="4450081"/>
                <a:gridCol w="4450081"/>
              </a:tblGrid>
              <a:tr h="370840">
                <a:tc>
                  <a:txBody>
                    <a:bodyPr/>
                    <a:lstStyle/>
                    <a:p>
                      <a:r>
                        <a:rPr lang="en-US" dirty="0" smtClean="0"/>
                        <a:t>Standard</a:t>
                      </a:r>
                      <a:endParaRPr lang="en-US" dirty="0"/>
                    </a:p>
                  </a:txBody>
                  <a:tcPr/>
                </a:tc>
                <a:tc>
                  <a:txBody>
                    <a:bodyPr/>
                    <a:lstStyle/>
                    <a:p>
                      <a:r>
                        <a:rPr lang="en-US" dirty="0" smtClean="0"/>
                        <a:t>CORE</a:t>
                      </a:r>
                      <a:r>
                        <a:rPr lang="en-US" baseline="0" dirty="0" smtClean="0"/>
                        <a:t> Element</a:t>
                      </a:r>
                      <a:endParaRPr lang="en-US" dirty="0"/>
                    </a:p>
                  </a:txBody>
                  <a:tcPr/>
                </a:tc>
              </a:tr>
              <a:tr h="361462">
                <a:tc>
                  <a:txBody>
                    <a:bodyPr/>
                    <a:lstStyle/>
                    <a:p>
                      <a:r>
                        <a:rPr lang="en-US" sz="1700" dirty="0" smtClean="0"/>
                        <a:t>9: Students</a:t>
                      </a:r>
                      <a:endParaRPr lang="en-US" sz="1700" dirty="0"/>
                    </a:p>
                  </a:txBody>
                  <a:tcPr/>
                </a:tc>
                <a:tc>
                  <a:txBody>
                    <a:bodyPr/>
                    <a:lstStyle/>
                    <a:p>
                      <a:r>
                        <a:rPr lang="en-US" sz="1700" dirty="0" smtClean="0"/>
                        <a:t>9.8: Mental Health Services</a:t>
                      </a:r>
                      <a:endParaRPr lang="en-US" sz="1700" dirty="0"/>
                    </a:p>
                  </a:txBody>
                  <a:tcPr/>
                </a:tc>
              </a:tr>
              <a:tr h="361462">
                <a:tc>
                  <a:txBody>
                    <a:bodyPr/>
                    <a:lstStyle/>
                    <a:p>
                      <a:endParaRPr lang="en-US" sz="1700" dirty="0"/>
                    </a:p>
                  </a:txBody>
                  <a:tcPr/>
                </a:tc>
                <a:tc>
                  <a:txBody>
                    <a:bodyPr/>
                    <a:lstStyle/>
                    <a:p>
                      <a:r>
                        <a:rPr lang="en-US" sz="1700" dirty="0" smtClean="0"/>
                        <a:t>9.9: Physical</a:t>
                      </a:r>
                      <a:r>
                        <a:rPr lang="en-US" sz="1700" baseline="0" dirty="0" smtClean="0"/>
                        <a:t> Health Services</a:t>
                      </a:r>
                      <a:endParaRPr lang="en-US" sz="1700" dirty="0"/>
                    </a:p>
                  </a:txBody>
                  <a:tcPr/>
                </a:tc>
              </a:tr>
              <a:tr h="361462">
                <a:tc>
                  <a:txBody>
                    <a:bodyPr/>
                    <a:lstStyle/>
                    <a:p>
                      <a:r>
                        <a:rPr lang="en-US" sz="1700" dirty="0" smtClean="0"/>
                        <a:t>10.</a:t>
                      </a:r>
                      <a:r>
                        <a:rPr lang="en-US" sz="1700" baseline="0" dirty="0" smtClean="0"/>
                        <a:t> GME </a:t>
                      </a:r>
                      <a:endParaRPr lang="en-US" sz="1700" dirty="0"/>
                    </a:p>
                  </a:txBody>
                  <a:tcPr/>
                </a:tc>
                <a:tc>
                  <a:txBody>
                    <a:bodyPr/>
                    <a:lstStyle/>
                    <a:p>
                      <a:r>
                        <a:rPr lang="en-US" sz="1700" dirty="0" smtClean="0"/>
                        <a:t>None </a:t>
                      </a:r>
                      <a:endParaRPr lang="en-US" sz="1700" dirty="0"/>
                    </a:p>
                  </a:txBody>
                  <a:tcPr/>
                </a:tc>
              </a:tr>
              <a:tr h="361462">
                <a:tc>
                  <a:txBody>
                    <a:bodyPr/>
                    <a:lstStyle/>
                    <a:p>
                      <a:r>
                        <a:rPr lang="en-US" sz="1700" dirty="0" smtClean="0"/>
                        <a:t>11:</a:t>
                      </a:r>
                      <a:r>
                        <a:rPr lang="en-US" sz="1700" baseline="0" dirty="0" smtClean="0"/>
                        <a:t> Assessment &amp; Outcomes</a:t>
                      </a:r>
                      <a:endParaRPr lang="en-US" sz="1700" dirty="0"/>
                    </a:p>
                  </a:txBody>
                  <a:tcPr/>
                </a:tc>
                <a:tc>
                  <a:txBody>
                    <a:bodyPr/>
                    <a:lstStyle/>
                    <a:p>
                      <a:r>
                        <a:rPr lang="en-US" sz="1700" dirty="0" smtClean="0"/>
                        <a:t>11.1: Program Assessment</a:t>
                      </a:r>
                      <a:endParaRPr lang="en-US" sz="1700" dirty="0"/>
                    </a:p>
                  </a:txBody>
                  <a:tcPr/>
                </a:tc>
              </a:tr>
              <a:tr h="361462">
                <a:tc>
                  <a:txBody>
                    <a:bodyPr/>
                    <a:lstStyle/>
                    <a:p>
                      <a:endParaRPr lang="en-US" sz="1700" dirty="0"/>
                    </a:p>
                  </a:txBody>
                  <a:tcPr/>
                </a:tc>
                <a:tc>
                  <a:txBody>
                    <a:bodyPr/>
                    <a:lstStyle/>
                    <a:p>
                      <a:r>
                        <a:rPr lang="en-US" sz="1700" dirty="0" smtClean="0"/>
                        <a:t>11.5: Annual and Mid-Cycle Reports</a:t>
                      </a:r>
                      <a:endParaRPr lang="en-US" sz="1700" dirty="0"/>
                    </a:p>
                  </a:txBody>
                  <a:tcPr/>
                </a:tc>
              </a:tr>
            </a:tbl>
          </a:graphicData>
        </a:graphic>
      </p:graphicFrame>
      <p:sp>
        <p:nvSpPr>
          <p:cNvPr id="3" name="5-Point Star 2"/>
          <p:cNvSpPr/>
          <p:nvPr/>
        </p:nvSpPr>
        <p:spPr>
          <a:xfrm>
            <a:off x="3507129" y="3622875"/>
            <a:ext cx="3345084" cy="2662178"/>
          </a:xfrm>
          <a:prstGeom prst="star5">
            <a:avLst/>
          </a:prstGeom>
          <a:solidFill>
            <a:srgbClr val="F26717"/>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30 Core Elements</a:t>
            </a:r>
            <a:endParaRPr lang="en-US" dirty="0"/>
          </a:p>
        </p:txBody>
      </p:sp>
    </p:spTree>
    <p:extLst>
      <p:ext uri="{BB962C8B-B14F-4D97-AF65-F5344CB8AC3E}">
        <p14:creationId xmlns:p14="http://schemas.microsoft.com/office/powerpoint/2010/main" val="247241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4010"/>
            <a:ext cx="10515600" cy="1146680"/>
          </a:xfrm>
        </p:spPr>
        <p:txBody>
          <a:bodyPr/>
          <a:lstStyle/>
          <a:p>
            <a:r>
              <a:rPr lang="en-US" dirty="0" smtClean="0"/>
              <a:t>Reading the Standards</a:t>
            </a:r>
            <a:endParaRPr lang="en-US" dirty="0"/>
          </a:p>
        </p:txBody>
      </p:sp>
      <p:sp>
        <p:nvSpPr>
          <p:cNvPr id="3" name="Content Placeholder 2"/>
          <p:cNvSpPr>
            <a:spLocks noGrp="1"/>
          </p:cNvSpPr>
          <p:nvPr>
            <p:ph idx="1"/>
          </p:nvPr>
        </p:nvSpPr>
        <p:spPr/>
        <p:txBody>
          <a:bodyPr/>
          <a:lstStyle/>
          <a:p>
            <a:r>
              <a:rPr lang="en-US" dirty="0"/>
              <a:t>Standards should be read with their plain meaning</a:t>
            </a:r>
          </a:p>
          <a:p>
            <a:endParaRPr lang="en-US" dirty="0" smtClean="0"/>
          </a:p>
          <a:p>
            <a:r>
              <a:rPr lang="en-US" sz="4800" dirty="0" smtClean="0"/>
              <a:t>EVERY word matters!</a:t>
            </a:r>
            <a:endParaRPr lang="en-US" sz="4800" dirty="0"/>
          </a:p>
        </p:txBody>
      </p:sp>
    </p:spTree>
    <p:extLst>
      <p:ext uri="{BB962C8B-B14F-4D97-AF65-F5344CB8AC3E}">
        <p14:creationId xmlns:p14="http://schemas.microsoft.com/office/powerpoint/2010/main" val="497944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884"/>
            <a:ext cx="10515600" cy="1088806"/>
          </a:xfrm>
        </p:spPr>
        <p:txBody>
          <a:bodyPr/>
          <a:lstStyle/>
          <a:p>
            <a:r>
              <a:rPr lang="en-US" b="1" dirty="0">
                <a:solidFill>
                  <a:srgbClr val="F26717"/>
                </a:solidFill>
              </a:rPr>
              <a:t>OSU College of Osteopathic Medicine Mission</a:t>
            </a:r>
            <a:endParaRPr lang="en-US" dirty="0">
              <a:solidFill>
                <a:srgbClr val="F26717"/>
              </a:solidFill>
            </a:endParaRPr>
          </a:p>
        </p:txBody>
      </p:sp>
      <p:sp>
        <p:nvSpPr>
          <p:cNvPr id="3" name="Content Placeholder 2"/>
          <p:cNvSpPr>
            <a:spLocks noGrp="1"/>
          </p:cNvSpPr>
          <p:nvPr>
            <p:ph idx="1"/>
          </p:nvPr>
        </p:nvSpPr>
        <p:spPr>
          <a:xfrm>
            <a:off x="838200" y="1455233"/>
            <a:ext cx="10515600" cy="1415286"/>
          </a:xfrm>
        </p:spPr>
        <p:txBody>
          <a:bodyPr>
            <a:normAutofit/>
          </a:bodyPr>
          <a:lstStyle/>
          <a:p>
            <a:pPr marL="0" indent="0" algn="ctr">
              <a:buNone/>
            </a:pPr>
            <a:r>
              <a:rPr lang="en-US" sz="3000" dirty="0"/>
              <a:t>Oklahoma State University College of Osteopathic Medicine educates osteopathic primary </a:t>
            </a:r>
            <a:r>
              <a:rPr lang="en-US" sz="3000" dirty="0" smtClean="0"/>
              <a:t>care physicians </a:t>
            </a:r>
            <a:r>
              <a:rPr lang="en-US" sz="3000" dirty="0"/>
              <a:t>with an emphasis on serving rural and underserved Oklahoma.</a:t>
            </a:r>
            <a:endParaRPr lang="en-US" sz="3000" dirty="0"/>
          </a:p>
        </p:txBody>
      </p:sp>
      <p:sp>
        <p:nvSpPr>
          <p:cNvPr id="4" name="Title 1"/>
          <p:cNvSpPr txBox="1">
            <a:spLocks/>
          </p:cNvSpPr>
          <p:nvPr/>
        </p:nvSpPr>
        <p:spPr>
          <a:xfrm>
            <a:off x="838200" y="3136735"/>
            <a:ext cx="10515600" cy="6597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F26717"/>
                </a:solidFill>
              </a:rPr>
              <a:t>OSU College of Osteopathic Medicine Vision</a:t>
            </a:r>
            <a:endParaRPr lang="en-US" sz="3200" dirty="0">
              <a:solidFill>
                <a:srgbClr val="F26717"/>
              </a:solidFill>
            </a:endParaRPr>
          </a:p>
        </p:txBody>
      </p:sp>
      <p:sp>
        <p:nvSpPr>
          <p:cNvPr id="5" name="Content Placeholder 2"/>
          <p:cNvSpPr txBox="1">
            <a:spLocks/>
          </p:cNvSpPr>
          <p:nvPr/>
        </p:nvSpPr>
        <p:spPr>
          <a:xfrm>
            <a:off x="838200" y="3796495"/>
            <a:ext cx="10515600" cy="216050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t>Oklahoma State University College of Osteopathic Medicine will be recognized for:</a:t>
            </a:r>
          </a:p>
          <a:p>
            <a:pPr marL="0" indent="0" algn="ctr">
              <a:buNone/>
            </a:pPr>
            <a:r>
              <a:rPr lang="en-US" sz="3200" dirty="0"/>
              <a:t>Fulfilling the health care needs of rural and underserved Oklahoma</a:t>
            </a:r>
          </a:p>
          <a:p>
            <a:pPr marL="0" indent="0" algn="ctr">
              <a:buNone/>
            </a:pPr>
            <a:r>
              <a:rPr lang="en-US" sz="3200" dirty="0"/>
              <a:t>Producing graduates who are dedicated, effective, and compassionate community leaders</a:t>
            </a:r>
          </a:p>
          <a:p>
            <a:pPr marL="0" indent="0" algn="ctr">
              <a:buNone/>
            </a:pPr>
            <a:r>
              <a:rPr lang="en-US" sz="3200" dirty="0"/>
              <a:t>Providing excellent care and health-related community service</a:t>
            </a:r>
          </a:p>
          <a:p>
            <a:pPr marL="0" indent="0" algn="ctr">
              <a:buNone/>
            </a:pPr>
            <a:r>
              <a:rPr lang="en-US" sz="3200" dirty="0"/>
              <a:t>Being a leader and innovator in education</a:t>
            </a:r>
          </a:p>
          <a:p>
            <a:pPr marL="0" indent="0" algn="ctr">
              <a:buNone/>
            </a:pPr>
            <a:r>
              <a:rPr lang="en-US" sz="3200" dirty="0"/>
              <a:t>Being the medical school of </a:t>
            </a:r>
            <a:r>
              <a:rPr lang="en-US" sz="3200" dirty="0" smtClean="0"/>
              <a:t>choice</a:t>
            </a:r>
            <a:endParaRPr lang="en-US" sz="3200" dirty="0"/>
          </a:p>
        </p:txBody>
      </p:sp>
    </p:spTree>
    <p:extLst>
      <p:ext uri="{BB962C8B-B14F-4D97-AF65-F5344CB8AC3E}">
        <p14:creationId xmlns:p14="http://schemas.microsoft.com/office/powerpoint/2010/main" val="186570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97711"/>
            <a:ext cx="10515600" cy="1192979"/>
          </a:xfrm>
        </p:spPr>
        <p:txBody>
          <a:bodyPr/>
          <a:lstStyle/>
          <a:p>
            <a:r>
              <a:rPr lang="en-US" dirty="0">
                <a:latin typeface="+mn-lt"/>
                <a:cs typeface="Helvetica" panose="020B0604020202020204" pitchFamily="34" charset="0"/>
              </a:rPr>
              <a:t>Element </a:t>
            </a:r>
            <a:r>
              <a:rPr lang="en-US" dirty="0" smtClean="0">
                <a:latin typeface="+mn-lt"/>
                <a:cs typeface="Helvetica" panose="020B0604020202020204" pitchFamily="34" charset="0"/>
              </a:rPr>
              <a:t>1.5a: Non-Discrimination (</a:t>
            </a:r>
            <a:r>
              <a:rPr lang="en-US" b="1" dirty="0" smtClean="0">
                <a:solidFill>
                  <a:srgbClr val="F5860B"/>
                </a:solidFill>
                <a:latin typeface="+mn-lt"/>
              </a:rPr>
              <a:t>CORE</a:t>
            </a:r>
            <a:r>
              <a:rPr lang="en-US" dirty="0">
                <a:latin typeface="+mn-lt"/>
                <a:cs typeface="Helvetica" panose="020B0604020202020204" pitchFamily="34" charset="0"/>
              </a:rPr>
              <a:t>)</a:t>
            </a:r>
            <a:endParaRPr lang="en-US" dirty="0">
              <a:latin typeface="+mn-lt"/>
            </a:endParaRPr>
          </a:p>
        </p:txBody>
      </p:sp>
      <p:sp>
        <p:nvSpPr>
          <p:cNvPr id="4" name="Text Placeholder 3"/>
          <p:cNvSpPr>
            <a:spLocks noGrp="1"/>
          </p:cNvSpPr>
          <p:nvPr>
            <p:ph type="body" idx="1"/>
          </p:nvPr>
        </p:nvSpPr>
        <p:spPr>
          <a:xfrm>
            <a:off x="839789" y="1507545"/>
            <a:ext cx="5157787" cy="823912"/>
          </a:xfrm>
        </p:spPr>
        <p:txBody>
          <a:bodyPr/>
          <a:lstStyle/>
          <a:p>
            <a:r>
              <a:rPr lang="en-US" dirty="0">
                <a:cs typeface="Helvetica" panose="020B0604020202020204" pitchFamily="34" charset="0"/>
              </a:rPr>
              <a:t>Element</a:t>
            </a:r>
          </a:p>
        </p:txBody>
      </p:sp>
      <p:sp>
        <p:nvSpPr>
          <p:cNvPr id="7" name="Content Placeholder 6"/>
          <p:cNvSpPr>
            <a:spLocks noGrp="1"/>
          </p:cNvSpPr>
          <p:nvPr>
            <p:ph sz="half" idx="2"/>
          </p:nvPr>
        </p:nvSpPr>
        <p:spPr>
          <a:xfrm>
            <a:off x="839789" y="2331457"/>
            <a:ext cx="5157787" cy="3684588"/>
          </a:xfrm>
        </p:spPr>
        <p:txBody>
          <a:bodyPr/>
          <a:lstStyle/>
          <a:p>
            <a:pPr marL="0" indent="0" algn="just">
              <a:buNone/>
            </a:pPr>
            <a:r>
              <a:rPr lang="en-US" sz="2400" dirty="0">
                <a:cs typeface="Helvetica" panose="020B0604020202020204" pitchFamily="34" charset="0"/>
              </a:rPr>
              <a:t>A COM </a:t>
            </a:r>
            <a:r>
              <a:rPr lang="en-US" sz="2400" b="1" dirty="0">
                <a:cs typeface="Helvetica" panose="020B0604020202020204" pitchFamily="34" charset="0"/>
              </a:rPr>
              <a:t>must demonstrate </a:t>
            </a:r>
            <a:r>
              <a:rPr lang="en-US" sz="2400" dirty="0">
                <a:cs typeface="Helvetica" panose="020B0604020202020204" pitchFamily="34" charset="0"/>
              </a:rPr>
              <a:t>non-discrimination in the </a:t>
            </a:r>
            <a:r>
              <a:rPr lang="en-US" sz="2400" b="1" dirty="0">
                <a:cs typeface="Helvetica" panose="020B0604020202020204" pitchFamily="34" charset="0"/>
              </a:rPr>
              <a:t>selection</a:t>
            </a:r>
            <a:r>
              <a:rPr lang="en-US" sz="2400" dirty="0">
                <a:cs typeface="Helvetica" panose="020B0604020202020204" pitchFamily="34" charset="0"/>
              </a:rPr>
              <a:t> of </a:t>
            </a:r>
            <a:r>
              <a:rPr lang="en-US" sz="2400" b="1" dirty="0">
                <a:cs typeface="Helvetica" panose="020B0604020202020204" pitchFamily="34" charset="0"/>
              </a:rPr>
              <a:t>administrative personnel, faculty and staff, and students </a:t>
            </a:r>
            <a:r>
              <a:rPr lang="en-US" sz="2400" dirty="0">
                <a:cs typeface="Helvetica" panose="020B0604020202020204" pitchFamily="34" charset="0"/>
              </a:rPr>
              <a:t>based on </a:t>
            </a:r>
            <a:r>
              <a:rPr lang="en-US" sz="2400" b="1" dirty="0">
                <a:cs typeface="Helvetica" panose="020B0604020202020204" pitchFamily="34" charset="0"/>
              </a:rPr>
              <a:t>race, ethnicity, color, sex, sexual orientation, gender, gender identity, national origin, age or disabilities, and religion</a:t>
            </a:r>
            <a:r>
              <a:rPr lang="en-US" sz="2400" dirty="0"/>
              <a:t>.</a:t>
            </a:r>
          </a:p>
          <a:p>
            <a:pPr marL="0" indent="0" algn="just">
              <a:buNone/>
            </a:pPr>
            <a:endParaRPr lang="en-US" dirty="0"/>
          </a:p>
        </p:txBody>
      </p:sp>
      <p:sp>
        <p:nvSpPr>
          <p:cNvPr id="8" name="Text Placeholder 7"/>
          <p:cNvSpPr>
            <a:spLocks noGrp="1"/>
          </p:cNvSpPr>
          <p:nvPr>
            <p:ph type="body" sz="quarter" idx="3"/>
          </p:nvPr>
        </p:nvSpPr>
        <p:spPr>
          <a:xfrm>
            <a:off x="6172201" y="1507545"/>
            <a:ext cx="5183188" cy="823912"/>
          </a:xfrm>
        </p:spPr>
        <p:txBody>
          <a:bodyPr/>
          <a:lstStyle/>
          <a:p>
            <a:r>
              <a:rPr lang="en-US" dirty="0">
                <a:cs typeface="Helvetica" panose="020B0604020202020204" pitchFamily="34" charset="0"/>
              </a:rPr>
              <a:t>Submission</a:t>
            </a:r>
          </a:p>
        </p:txBody>
      </p:sp>
      <p:sp>
        <p:nvSpPr>
          <p:cNvPr id="9" name="Content Placeholder 8"/>
          <p:cNvSpPr>
            <a:spLocks noGrp="1"/>
          </p:cNvSpPr>
          <p:nvPr>
            <p:ph sz="quarter" idx="4"/>
          </p:nvPr>
        </p:nvSpPr>
        <p:spPr>
          <a:xfrm>
            <a:off x="6172201" y="2331457"/>
            <a:ext cx="5183188" cy="3684588"/>
          </a:xfrm>
        </p:spPr>
        <p:txBody>
          <a:bodyPr/>
          <a:lstStyle/>
          <a:p>
            <a:pPr lvl="0"/>
            <a:r>
              <a:rPr lang="en-US" sz="2400" i="1" dirty="0"/>
              <a:t>Provide a copy of the non-discrimination policy.</a:t>
            </a:r>
          </a:p>
          <a:p>
            <a:pPr lvl="0"/>
            <a:endParaRPr lang="en-US" sz="2400" dirty="0"/>
          </a:p>
          <a:p>
            <a:pPr lvl="0"/>
            <a:r>
              <a:rPr lang="en-US" sz="2400" i="1" dirty="0"/>
              <a:t>Provide a public link to where the document is published. </a:t>
            </a:r>
            <a:endParaRPr lang="en-US" sz="2400" dirty="0"/>
          </a:p>
          <a:p>
            <a:endParaRPr lang="en-US" dirty="0"/>
          </a:p>
        </p:txBody>
      </p:sp>
    </p:spTree>
    <p:extLst>
      <p:ext uri="{BB962C8B-B14F-4D97-AF65-F5344CB8AC3E}">
        <p14:creationId xmlns:p14="http://schemas.microsoft.com/office/powerpoint/2010/main" val="30351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97711"/>
            <a:ext cx="10515600" cy="1192979"/>
          </a:xfrm>
        </p:spPr>
        <p:txBody>
          <a:bodyPr/>
          <a:lstStyle/>
          <a:p>
            <a:r>
              <a:rPr lang="en-US" dirty="0">
                <a:latin typeface="+mn-lt"/>
                <a:cs typeface="Helvetica" panose="020B0604020202020204" pitchFamily="34" charset="0"/>
              </a:rPr>
              <a:t>Element </a:t>
            </a:r>
            <a:r>
              <a:rPr lang="en-US" dirty="0" smtClean="0">
                <a:latin typeface="+mn-lt"/>
                <a:cs typeface="Helvetica" panose="020B0604020202020204" pitchFamily="34" charset="0"/>
              </a:rPr>
              <a:t>5.1: Professionalism (</a:t>
            </a:r>
            <a:r>
              <a:rPr lang="en-US" b="1" dirty="0" smtClean="0">
                <a:solidFill>
                  <a:srgbClr val="F5860B"/>
                </a:solidFill>
                <a:latin typeface="+mn-lt"/>
              </a:rPr>
              <a:t>CORE</a:t>
            </a:r>
            <a:r>
              <a:rPr lang="en-US" dirty="0">
                <a:latin typeface="+mn-lt"/>
                <a:cs typeface="Helvetica" panose="020B0604020202020204" pitchFamily="34" charset="0"/>
              </a:rPr>
              <a:t>)</a:t>
            </a:r>
            <a:endParaRPr lang="en-US" dirty="0">
              <a:latin typeface="+mn-lt"/>
            </a:endParaRPr>
          </a:p>
        </p:txBody>
      </p:sp>
      <p:sp>
        <p:nvSpPr>
          <p:cNvPr id="4" name="Text Placeholder 3"/>
          <p:cNvSpPr>
            <a:spLocks noGrp="1"/>
          </p:cNvSpPr>
          <p:nvPr>
            <p:ph type="body" idx="1"/>
          </p:nvPr>
        </p:nvSpPr>
        <p:spPr>
          <a:xfrm>
            <a:off x="839789" y="1507545"/>
            <a:ext cx="5157787" cy="823912"/>
          </a:xfrm>
        </p:spPr>
        <p:txBody>
          <a:bodyPr/>
          <a:lstStyle/>
          <a:p>
            <a:r>
              <a:rPr lang="en-US" dirty="0">
                <a:cs typeface="Helvetica" panose="020B0604020202020204" pitchFamily="34" charset="0"/>
              </a:rPr>
              <a:t>Element</a:t>
            </a:r>
          </a:p>
        </p:txBody>
      </p:sp>
      <p:sp>
        <p:nvSpPr>
          <p:cNvPr id="7" name="Content Placeholder 6"/>
          <p:cNvSpPr>
            <a:spLocks noGrp="1"/>
          </p:cNvSpPr>
          <p:nvPr>
            <p:ph sz="half" idx="2"/>
          </p:nvPr>
        </p:nvSpPr>
        <p:spPr>
          <a:xfrm>
            <a:off x="839789" y="2331457"/>
            <a:ext cx="5157787" cy="3684588"/>
          </a:xfrm>
        </p:spPr>
        <p:txBody>
          <a:bodyPr>
            <a:normAutofit lnSpcReduction="10000"/>
          </a:bodyPr>
          <a:lstStyle/>
          <a:p>
            <a:pPr marL="0" indent="0" algn="just">
              <a:buNone/>
            </a:pPr>
            <a:r>
              <a:rPr lang="en-US" sz="2400" dirty="0">
                <a:cs typeface="Helvetica" panose="020B0604020202020204" pitchFamily="34" charset="0"/>
              </a:rPr>
              <a:t>A COM </a:t>
            </a:r>
            <a:r>
              <a:rPr lang="en-US" sz="2400" b="1" dirty="0">
                <a:cs typeface="Helvetica" panose="020B0604020202020204" pitchFamily="34" charset="0"/>
              </a:rPr>
              <a:t>must ensure </a:t>
            </a:r>
            <a:r>
              <a:rPr lang="en-US" sz="2400" dirty="0">
                <a:cs typeface="Helvetica" panose="020B0604020202020204" pitchFamily="34" charset="0"/>
              </a:rPr>
              <a:t>that the </a:t>
            </a:r>
            <a:r>
              <a:rPr lang="en-US" sz="2400" b="1" dirty="0">
                <a:cs typeface="Helvetica" panose="020B0604020202020204" pitchFamily="34" charset="0"/>
              </a:rPr>
              <a:t>learning environment </a:t>
            </a:r>
            <a:r>
              <a:rPr lang="en-US" sz="2400" dirty="0">
                <a:cs typeface="Helvetica" panose="020B0604020202020204" pitchFamily="34" charset="0"/>
              </a:rPr>
              <a:t>of its osteopathic medical education program </a:t>
            </a:r>
            <a:r>
              <a:rPr lang="en-US" sz="2400" b="1" dirty="0">
                <a:cs typeface="Helvetica" panose="020B0604020202020204" pitchFamily="34" charset="0"/>
              </a:rPr>
              <a:t>is conducive </a:t>
            </a:r>
            <a:r>
              <a:rPr lang="en-US" sz="2400" dirty="0">
                <a:cs typeface="Helvetica" panose="020B0604020202020204" pitchFamily="34" charset="0"/>
              </a:rPr>
              <a:t>to the </a:t>
            </a:r>
            <a:r>
              <a:rPr lang="en-US" sz="2400" b="1" dirty="0">
                <a:cs typeface="Helvetica" panose="020B0604020202020204" pitchFamily="34" charset="0"/>
              </a:rPr>
              <a:t>ongoing development </a:t>
            </a:r>
            <a:r>
              <a:rPr lang="en-US" sz="2400" dirty="0">
                <a:cs typeface="Helvetica" panose="020B0604020202020204" pitchFamily="34" charset="0"/>
              </a:rPr>
              <a:t>of </a:t>
            </a:r>
            <a:r>
              <a:rPr lang="en-US" sz="2400" b="1" dirty="0">
                <a:cs typeface="Helvetica" panose="020B0604020202020204" pitchFamily="34" charset="0"/>
              </a:rPr>
              <a:t>professional behaviors</a:t>
            </a:r>
            <a:r>
              <a:rPr lang="en-US" sz="2400" dirty="0">
                <a:cs typeface="Helvetica" panose="020B0604020202020204" pitchFamily="34" charset="0"/>
              </a:rPr>
              <a:t> in its osteopathic medical students, faculty, and staff at all locations and is one in which all individuals are treated with respect. This should also include </a:t>
            </a:r>
            <a:r>
              <a:rPr lang="en-US" sz="2400" b="1" dirty="0">
                <a:cs typeface="Helvetica" panose="020B0604020202020204" pitchFamily="34" charset="0"/>
              </a:rPr>
              <a:t>exposure</a:t>
            </a:r>
            <a:r>
              <a:rPr lang="en-US" sz="2400" dirty="0">
                <a:cs typeface="Helvetica" panose="020B0604020202020204" pitchFamily="34" charset="0"/>
              </a:rPr>
              <a:t> to aspects of </a:t>
            </a:r>
            <a:r>
              <a:rPr lang="en-US" sz="2400" b="1" dirty="0">
                <a:cs typeface="Helvetica" panose="020B0604020202020204" pitchFamily="34" charset="0"/>
              </a:rPr>
              <a:t>patient safety, cultural competence, and </a:t>
            </a:r>
            <a:r>
              <a:rPr lang="en-US" sz="2400" b="1" dirty="0" err="1">
                <a:cs typeface="Helvetica" panose="020B0604020202020204" pitchFamily="34" charset="0"/>
              </a:rPr>
              <a:t>interprofessional</a:t>
            </a:r>
            <a:r>
              <a:rPr lang="en-US" sz="2400" b="1" dirty="0">
                <a:cs typeface="Helvetica" panose="020B0604020202020204" pitchFamily="34" charset="0"/>
              </a:rPr>
              <a:t> collaborative practice. </a:t>
            </a:r>
          </a:p>
          <a:p>
            <a:pPr algn="just"/>
            <a:endParaRPr lang="en-US" dirty="0"/>
          </a:p>
        </p:txBody>
      </p:sp>
      <p:sp>
        <p:nvSpPr>
          <p:cNvPr id="8" name="Text Placeholder 7"/>
          <p:cNvSpPr>
            <a:spLocks noGrp="1"/>
          </p:cNvSpPr>
          <p:nvPr>
            <p:ph type="body" sz="quarter" idx="3"/>
          </p:nvPr>
        </p:nvSpPr>
        <p:spPr>
          <a:xfrm>
            <a:off x="6172201" y="1507545"/>
            <a:ext cx="5183188" cy="823912"/>
          </a:xfrm>
        </p:spPr>
        <p:txBody>
          <a:bodyPr/>
          <a:lstStyle/>
          <a:p>
            <a:r>
              <a:rPr lang="en-US" dirty="0">
                <a:cs typeface="Helvetica" panose="020B0604020202020204" pitchFamily="34" charset="0"/>
              </a:rPr>
              <a:t>Submission</a:t>
            </a:r>
          </a:p>
        </p:txBody>
      </p:sp>
      <p:sp>
        <p:nvSpPr>
          <p:cNvPr id="9" name="Content Placeholder 8"/>
          <p:cNvSpPr>
            <a:spLocks noGrp="1"/>
          </p:cNvSpPr>
          <p:nvPr>
            <p:ph sz="quarter" idx="4"/>
          </p:nvPr>
        </p:nvSpPr>
        <p:spPr>
          <a:xfrm>
            <a:off x="6172201" y="2331457"/>
            <a:ext cx="5183188" cy="3684588"/>
          </a:xfrm>
        </p:spPr>
        <p:txBody>
          <a:bodyPr>
            <a:normAutofit fontScale="92500"/>
          </a:bodyPr>
          <a:lstStyle/>
          <a:p>
            <a:pPr lvl="0"/>
            <a:r>
              <a:rPr lang="en-US" sz="2400" i="1" dirty="0">
                <a:cs typeface="Helvetica" panose="020B0604020202020204" pitchFamily="34" charset="0"/>
              </a:rPr>
              <a:t>Provide a copy of all professionalism policies. The professionalism policies should extend to items including, but not limited to, patient safety, cultural competence, and </a:t>
            </a:r>
            <a:r>
              <a:rPr lang="en-US" sz="2400" i="1" dirty="0" err="1">
                <a:cs typeface="Helvetica" panose="020B0604020202020204" pitchFamily="34" charset="0"/>
              </a:rPr>
              <a:t>interprofessional</a:t>
            </a:r>
            <a:r>
              <a:rPr lang="en-US" sz="2400" i="1" dirty="0">
                <a:cs typeface="Helvetica" panose="020B0604020202020204" pitchFamily="34" charset="0"/>
              </a:rPr>
              <a:t> collaborative practice.</a:t>
            </a:r>
            <a:endParaRPr lang="en-US" sz="2400" dirty="0">
              <a:cs typeface="Helvetica" panose="020B0604020202020204" pitchFamily="34" charset="0"/>
            </a:endParaRPr>
          </a:p>
          <a:p>
            <a:pPr lvl="0"/>
            <a:r>
              <a:rPr lang="en-US" sz="2400" i="1" dirty="0">
                <a:cs typeface="Helvetica" panose="020B0604020202020204" pitchFamily="34" charset="0"/>
              </a:rPr>
              <a:t>Provide a link to where the documents are published. </a:t>
            </a:r>
            <a:endParaRPr lang="en-US" sz="2400" dirty="0">
              <a:cs typeface="Helvetica" panose="020B0604020202020204" pitchFamily="34" charset="0"/>
            </a:endParaRPr>
          </a:p>
          <a:p>
            <a:pPr lvl="0"/>
            <a:r>
              <a:rPr lang="en-US" sz="2400" i="1" dirty="0">
                <a:cs typeface="Helvetica" panose="020B0604020202020204" pitchFamily="34" charset="0"/>
              </a:rPr>
              <a:t>Provide a copy of the membership of any professionalism committee and a copy of the charge or purpose of the committee.</a:t>
            </a:r>
            <a:r>
              <a:rPr lang="en-US" sz="2400" dirty="0">
                <a:cs typeface="Helvetica" panose="020B0604020202020204" pitchFamily="34" charset="0"/>
              </a:rPr>
              <a:t> </a:t>
            </a:r>
          </a:p>
          <a:p>
            <a:endParaRPr lang="en-US" dirty="0"/>
          </a:p>
        </p:txBody>
      </p:sp>
    </p:spTree>
    <p:extLst>
      <p:ext uri="{BB962C8B-B14F-4D97-AF65-F5344CB8AC3E}">
        <p14:creationId xmlns:p14="http://schemas.microsoft.com/office/powerpoint/2010/main" val="384150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97711"/>
            <a:ext cx="10515600" cy="1192979"/>
          </a:xfrm>
        </p:spPr>
        <p:txBody>
          <a:bodyPr>
            <a:normAutofit/>
          </a:bodyPr>
          <a:lstStyle/>
          <a:p>
            <a:r>
              <a:rPr lang="en-US" sz="3600" dirty="0">
                <a:latin typeface="+mn-lt"/>
                <a:cs typeface="Helvetica" panose="020B0604020202020204" pitchFamily="34" charset="0"/>
              </a:rPr>
              <a:t>Element </a:t>
            </a:r>
            <a:r>
              <a:rPr lang="en-US" sz="3600" dirty="0" smtClean="0">
                <a:latin typeface="+mn-lt"/>
                <a:cs typeface="Helvetica" panose="020B0604020202020204" pitchFamily="34" charset="0"/>
              </a:rPr>
              <a:t>6.6: Principles of Osteopathic Medicine (</a:t>
            </a:r>
            <a:r>
              <a:rPr lang="en-US" sz="3600" b="1" dirty="0" smtClean="0">
                <a:solidFill>
                  <a:srgbClr val="F5860B"/>
                </a:solidFill>
                <a:latin typeface="+mn-lt"/>
              </a:rPr>
              <a:t>CORE</a:t>
            </a:r>
            <a:r>
              <a:rPr lang="en-US" sz="3600" dirty="0">
                <a:latin typeface="+mn-lt"/>
                <a:cs typeface="Helvetica" panose="020B0604020202020204" pitchFamily="34" charset="0"/>
              </a:rPr>
              <a:t>)</a:t>
            </a:r>
            <a:endParaRPr lang="en-US" sz="3600" dirty="0">
              <a:latin typeface="+mn-lt"/>
            </a:endParaRPr>
          </a:p>
        </p:txBody>
      </p:sp>
      <p:sp>
        <p:nvSpPr>
          <p:cNvPr id="4" name="Text Placeholder 3"/>
          <p:cNvSpPr>
            <a:spLocks noGrp="1"/>
          </p:cNvSpPr>
          <p:nvPr>
            <p:ph type="body" idx="1"/>
          </p:nvPr>
        </p:nvSpPr>
        <p:spPr>
          <a:xfrm>
            <a:off x="839789" y="1507545"/>
            <a:ext cx="5157787" cy="823912"/>
          </a:xfrm>
        </p:spPr>
        <p:txBody>
          <a:bodyPr/>
          <a:lstStyle/>
          <a:p>
            <a:r>
              <a:rPr lang="en-US" dirty="0">
                <a:cs typeface="Helvetica" panose="020B0604020202020204" pitchFamily="34" charset="0"/>
              </a:rPr>
              <a:t>Element</a:t>
            </a:r>
          </a:p>
        </p:txBody>
      </p:sp>
      <p:sp>
        <p:nvSpPr>
          <p:cNvPr id="7" name="Content Placeholder 6"/>
          <p:cNvSpPr>
            <a:spLocks noGrp="1"/>
          </p:cNvSpPr>
          <p:nvPr>
            <p:ph sz="half" idx="2"/>
          </p:nvPr>
        </p:nvSpPr>
        <p:spPr>
          <a:xfrm>
            <a:off x="839790" y="2331457"/>
            <a:ext cx="5005426" cy="3684588"/>
          </a:xfrm>
        </p:spPr>
        <p:txBody>
          <a:bodyPr>
            <a:normAutofit/>
          </a:bodyPr>
          <a:lstStyle/>
          <a:p>
            <a:pPr marL="0" indent="0" algn="just">
              <a:buNone/>
            </a:pPr>
            <a:r>
              <a:rPr lang="en-US" sz="2400" dirty="0"/>
              <a:t>A COM </a:t>
            </a:r>
            <a:r>
              <a:rPr lang="en-US" sz="2400" b="1" dirty="0"/>
              <a:t>must </a:t>
            </a:r>
            <a:r>
              <a:rPr lang="en-US" sz="2400" dirty="0" smtClean="0"/>
              <a:t>provide</a:t>
            </a:r>
            <a:r>
              <a:rPr lang="en-US" sz="2400" b="1" dirty="0" smtClean="0"/>
              <a:t> each </a:t>
            </a:r>
            <a:r>
              <a:rPr lang="en-US" sz="2400" b="1" dirty="0"/>
              <a:t>student</a:t>
            </a:r>
            <a:r>
              <a:rPr lang="en-US" sz="2400" dirty="0"/>
              <a:t>, in </a:t>
            </a:r>
            <a:r>
              <a:rPr lang="en-US" sz="2400" b="1" dirty="0"/>
              <a:t>each year </a:t>
            </a:r>
            <a:r>
              <a:rPr lang="en-US" sz="2400" dirty="0"/>
              <a:t>of the curriculum, with </a:t>
            </a:r>
            <a:r>
              <a:rPr lang="en-US" sz="2400" b="1" dirty="0"/>
              <a:t>opportunities for learning </a:t>
            </a:r>
            <a:r>
              <a:rPr lang="en-US" sz="2400" dirty="0"/>
              <a:t>Osteopathic Principles and Practice (OPP), including both observation and </a:t>
            </a:r>
            <a:r>
              <a:rPr lang="en-US" sz="2400" b="1" dirty="0"/>
              <a:t>hands-on application of osteopathic manipulative medicine </a:t>
            </a:r>
            <a:r>
              <a:rPr lang="en-US" sz="2400" dirty="0"/>
              <a:t>(OMM) </a:t>
            </a:r>
            <a:r>
              <a:rPr lang="en-US" sz="2400" b="1" dirty="0"/>
              <a:t>supervised by COM credentialed physicians </a:t>
            </a:r>
            <a:r>
              <a:rPr lang="en-US" sz="2400" dirty="0"/>
              <a:t>(DO or MD). </a:t>
            </a:r>
            <a:r>
              <a:rPr lang="en-US" sz="2400" dirty="0" smtClean="0"/>
              <a:t>OPP</a:t>
            </a:r>
            <a:endParaRPr lang="en-US" dirty="0">
              <a:cs typeface="Helvetica" panose="020B0604020202020204" pitchFamily="34" charset="0"/>
            </a:endParaRPr>
          </a:p>
        </p:txBody>
      </p:sp>
      <p:sp>
        <p:nvSpPr>
          <p:cNvPr id="8" name="Text Placeholder 7"/>
          <p:cNvSpPr>
            <a:spLocks noGrp="1"/>
          </p:cNvSpPr>
          <p:nvPr>
            <p:ph type="body" sz="quarter" idx="3"/>
          </p:nvPr>
        </p:nvSpPr>
        <p:spPr>
          <a:xfrm>
            <a:off x="6172201" y="1507545"/>
            <a:ext cx="5183188" cy="823912"/>
          </a:xfrm>
        </p:spPr>
        <p:txBody>
          <a:bodyPr/>
          <a:lstStyle/>
          <a:p>
            <a:r>
              <a:rPr lang="en-US" dirty="0">
                <a:cs typeface="Helvetica" panose="020B0604020202020204" pitchFamily="34" charset="0"/>
              </a:rPr>
              <a:t>Submission</a:t>
            </a:r>
          </a:p>
        </p:txBody>
      </p:sp>
      <p:sp>
        <p:nvSpPr>
          <p:cNvPr id="9" name="Content Placeholder 8"/>
          <p:cNvSpPr>
            <a:spLocks noGrp="1"/>
          </p:cNvSpPr>
          <p:nvPr>
            <p:ph sz="quarter" idx="4"/>
          </p:nvPr>
        </p:nvSpPr>
        <p:spPr>
          <a:xfrm>
            <a:off x="6172201" y="2331457"/>
            <a:ext cx="5183188" cy="3684588"/>
          </a:xfrm>
        </p:spPr>
        <p:txBody>
          <a:bodyPr>
            <a:normAutofit/>
          </a:bodyPr>
          <a:lstStyle/>
          <a:p>
            <a:pPr lvl="0"/>
            <a:r>
              <a:rPr lang="en-US" sz="2400" i="1" dirty="0" smtClean="0">
                <a:cs typeface="Helvetica" panose="020B0604020202020204" pitchFamily="34" charset="0"/>
              </a:rPr>
              <a:t>Table 6</a:t>
            </a:r>
            <a:endParaRPr lang="en-US" sz="2400" dirty="0">
              <a:cs typeface="Helvetica" panose="020B0604020202020204" pitchFamily="34" charset="0"/>
            </a:endParaRPr>
          </a:p>
          <a:p>
            <a:endParaRPr lang="en-US" dirty="0">
              <a:cs typeface="Helvetica" panose="020B0604020202020204" pitchFamily="34" charset="0"/>
            </a:endParaRPr>
          </a:p>
        </p:txBody>
      </p:sp>
    </p:spTree>
    <p:extLst>
      <p:ext uri="{BB962C8B-B14F-4D97-AF65-F5344CB8AC3E}">
        <p14:creationId xmlns:p14="http://schemas.microsoft.com/office/powerpoint/2010/main" val="333839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578734"/>
            <a:ext cx="10515600" cy="1111956"/>
          </a:xfrm>
        </p:spPr>
        <p:txBody>
          <a:bodyPr/>
          <a:lstStyle/>
          <a:p>
            <a:r>
              <a:rPr lang="en-US" dirty="0" smtClean="0"/>
              <a:t>Site Visits </a:t>
            </a:r>
            <a:endParaRPr lang="en-US" dirty="0"/>
          </a:p>
        </p:txBody>
      </p:sp>
      <p:sp>
        <p:nvSpPr>
          <p:cNvPr id="3" name="Text Placeholder 2"/>
          <p:cNvSpPr>
            <a:spLocks noGrp="1"/>
          </p:cNvSpPr>
          <p:nvPr>
            <p:ph type="body" idx="1"/>
          </p:nvPr>
        </p:nvSpPr>
        <p:spPr/>
        <p:txBody>
          <a:bodyPr/>
          <a:lstStyle/>
          <a:p>
            <a:r>
              <a:rPr lang="en-US" dirty="0" smtClean="0"/>
              <a:t>Types of Visits</a:t>
            </a:r>
            <a:endParaRPr lang="en-US" dirty="0"/>
          </a:p>
        </p:txBody>
      </p:sp>
      <p:sp>
        <p:nvSpPr>
          <p:cNvPr id="4" name="Content Placeholder 3"/>
          <p:cNvSpPr>
            <a:spLocks noGrp="1"/>
          </p:cNvSpPr>
          <p:nvPr>
            <p:ph sz="half" idx="2"/>
          </p:nvPr>
        </p:nvSpPr>
        <p:spPr/>
        <p:txBody>
          <a:bodyPr>
            <a:normAutofit lnSpcReduction="10000"/>
          </a:bodyPr>
          <a:lstStyle/>
          <a:p>
            <a:r>
              <a:rPr lang="en-US" dirty="0" smtClean="0"/>
              <a:t>Candidate Status Site Visit</a:t>
            </a:r>
          </a:p>
          <a:p>
            <a:r>
              <a:rPr lang="en-US" dirty="0" smtClean="0"/>
              <a:t>Pre-accreditation Status Site Visit</a:t>
            </a:r>
          </a:p>
          <a:p>
            <a:pPr lvl="1"/>
            <a:r>
              <a:rPr lang="en-US" dirty="0" smtClean="0"/>
              <a:t>Pre-accreditation Yr. 1 site visit</a:t>
            </a:r>
          </a:p>
          <a:p>
            <a:r>
              <a:rPr lang="en-US" dirty="0" smtClean="0"/>
              <a:t>Comprehensive Site Visit</a:t>
            </a:r>
          </a:p>
          <a:p>
            <a:r>
              <a:rPr lang="en-US" dirty="0" smtClean="0"/>
              <a:t>Focused Site Visit</a:t>
            </a:r>
          </a:p>
          <a:p>
            <a:pPr lvl="1"/>
            <a:r>
              <a:rPr lang="en-US" dirty="0" smtClean="0"/>
              <a:t>Substantive Change</a:t>
            </a:r>
          </a:p>
          <a:p>
            <a:pPr lvl="1"/>
            <a:r>
              <a:rPr lang="en-US" dirty="0" smtClean="0"/>
              <a:t>Student complaints</a:t>
            </a:r>
          </a:p>
          <a:p>
            <a:pPr lvl="1"/>
            <a:r>
              <a:rPr lang="en-US" dirty="0" smtClean="0"/>
              <a:t>Emergency situations</a:t>
            </a:r>
            <a:endParaRPr lang="en-US" dirty="0"/>
          </a:p>
        </p:txBody>
      </p:sp>
      <p:sp>
        <p:nvSpPr>
          <p:cNvPr id="5" name="Text Placeholder 4"/>
          <p:cNvSpPr>
            <a:spLocks noGrp="1"/>
          </p:cNvSpPr>
          <p:nvPr>
            <p:ph type="body" sz="quarter" idx="3"/>
          </p:nvPr>
        </p:nvSpPr>
        <p:spPr/>
        <p:txBody>
          <a:bodyPr/>
          <a:lstStyle/>
          <a:p>
            <a:r>
              <a:rPr lang="en-US" dirty="0" smtClean="0"/>
              <a:t>Teams</a:t>
            </a:r>
            <a:endParaRPr lang="en-US" dirty="0"/>
          </a:p>
        </p:txBody>
      </p:sp>
      <p:sp>
        <p:nvSpPr>
          <p:cNvPr id="6" name="Content Placeholder 5"/>
          <p:cNvSpPr>
            <a:spLocks noGrp="1"/>
          </p:cNvSpPr>
          <p:nvPr>
            <p:ph sz="quarter" idx="4"/>
          </p:nvPr>
        </p:nvSpPr>
        <p:spPr/>
        <p:txBody>
          <a:bodyPr/>
          <a:lstStyle/>
          <a:p>
            <a:r>
              <a:rPr lang="en-US" dirty="0" smtClean="0"/>
              <a:t>Practitioner – Clinical (Practicing Physician)</a:t>
            </a:r>
          </a:p>
          <a:p>
            <a:r>
              <a:rPr lang="en-US" dirty="0" smtClean="0"/>
              <a:t>Educator – Preclinical </a:t>
            </a:r>
          </a:p>
          <a:p>
            <a:r>
              <a:rPr lang="en-US" dirty="0" smtClean="0"/>
              <a:t>Academic/Educator – Preclinical/Clinical</a:t>
            </a:r>
          </a:p>
          <a:p>
            <a:r>
              <a:rPr lang="en-US" dirty="0" smtClean="0"/>
              <a:t>Administrator – Student Services</a:t>
            </a:r>
          </a:p>
          <a:p>
            <a:r>
              <a:rPr lang="en-US" dirty="0" smtClean="0"/>
              <a:t>Trainee</a:t>
            </a:r>
            <a:endParaRPr lang="en-US" dirty="0"/>
          </a:p>
        </p:txBody>
      </p:sp>
    </p:spTree>
    <p:extLst>
      <p:ext uri="{BB962C8B-B14F-4D97-AF65-F5344CB8AC3E}">
        <p14:creationId xmlns:p14="http://schemas.microsoft.com/office/powerpoint/2010/main" val="99691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884"/>
            <a:ext cx="10515600" cy="1088806"/>
          </a:xfrm>
        </p:spPr>
        <p:txBody>
          <a:bodyPr/>
          <a:lstStyle/>
          <a:p>
            <a:r>
              <a:rPr lang="en-US" dirty="0" smtClean="0"/>
              <a:t>Site Visit Prep </a:t>
            </a:r>
            <a:r>
              <a:rPr lang="en-US" dirty="0" smtClean="0">
                <a:sym typeface="Wingdings" panose="05000000000000000000" pitchFamily="2" charset="2"/>
              </a:rPr>
              <a:t> Self-Study</a:t>
            </a:r>
            <a:endParaRPr lang="en-US" dirty="0"/>
          </a:p>
        </p:txBody>
      </p:sp>
      <p:sp>
        <p:nvSpPr>
          <p:cNvPr id="7" name="Content Placeholder 6"/>
          <p:cNvSpPr>
            <a:spLocks noGrp="1"/>
          </p:cNvSpPr>
          <p:nvPr>
            <p:ph idx="1"/>
          </p:nvPr>
        </p:nvSpPr>
        <p:spPr/>
        <p:txBody>
          <a:bodyPr/>
          <a:lstStyle/>
          <a:p>
            <a:r>
              <a:rPr lang="en-US" dirty="0" smtClean="0"/>
              <a:t>Opportunity for COM to self-appraise and engage in quality improvement process consistent with COM’s mission and COCA’ standards and procedures</a:t>
            </a:r>
          </a:p>
          <a:p>
            <a:endParaRPr lang="en-US" dirty="0" smtClean="0"/>
          </a:p>
          <a:p>
            <a:r>
              <a:rPr lang="en-US" dirty="0" smtClean="0"/>
              <a:t>Identify the strength and weaknesses within the COM</a:t>
            </a:r>
          </a:p>
          <a:p>
            <a:pPr lvl="1"/>
            <a:r>
              <a:rPr lang="en-US" dirty="0" smtClean="0"/>
              <a:t>Results </a:t>
            </a:r>
            <a:r>
              <a:rPr lang="en-US" dirty="0" smtClean="0">
                <a:sym typeface="Wingdings" panose="05000000000000000000" pitchFamily="2" charset="2"/>
              </a:rPr>
              <a:t> tools for continuous, on-going assessment and improvement</a:t>
            </a:r>
          </a:p>
          <a:p>
            <a:pPr lvl="1"/>
            <a:endParaRPr lang="en-US" dirty="0" smtClean="0">
              <a:sym typeface="Wingdings" panose="05000000000000000000" pitchFamily="2" charset="2"/>
            </a:endParaRPr>
          </a:p>
          <a:p>
            <a:r>
              <a:rPr lang="en-US" dirty="0" smtClean="0">
                <a:sym typeface="Wingdings" panose="05000000000000000000" pitchFamily="2" charset="2"/>
              </a:rPr>
              <a:t>Due &gt;90 days prior to the scheduled on-site visit via COCA-online</a:t>
            </a:r>
            <a:endParaRPr lang="en-US" dirty="0"/>
          </a:p>
        </p:txBody>
      </p:sp>
    </p:spTree>
    <p:extLst>
      <p:ext uri="{BB962C8B-B14F-4D97-AF65-F5344CB8AC3E}">
        <p14:creationId xmlns:p14="http://schemas.microsoft.com/office/powerpoint/2010/main" val="2874476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0309"/>
            <a:ext cx="10515600" cy="1100381"/>
          </a:xfrm>
        </p:spPr>
        <p:txBody>
          <a:bodyPr/>
          <a:lstStyle/>
          <a:p>
            <a:r>
              <a:rPr lang="en-US" dirty="0" smtClean="0"/>
              <a:t>Interpretation</a:t>
            </a:r>
            <a:endParaRPr lang="en-US" dirty="0"/>
          </a:p>
        </p:txBody>
      </p:sp>
      <p:sp>
        <p:nvSpPr>
          <p:cNvPr id="3" name="Content Placeholder 2"/>
          <p:cNvSpPr>
            <a:spLocks noGrp="1"/>
          </p:cNvSpPr>
          <p:nvPr>
            <p:ph idx="1"/>
          </p:nvPr>
        </p:nvSpPr>
        <p:spPr/>
        <p:txBody>
          <a:bodyPr/>
          <a:lstStyle/>
          <a:p>
            <a:r>
              <a:rPr lang="en-US" dirty="0" smtClean="0"/>
              <a:t>Site Visit</a:t>
            </a:r>
          </a:p>
          <a:p>
            <a:pPr lvl="1"/>
            <a:r>
              <a:rPr lang="en-US" dirty="0" smtClean="0"/>
              <a:t>Team will document the evidentiary findings.</a:t>
            </a:r>
          </a:p>
          <a:p>
            <a:pPr lvl="1"/>
            <a:r>
              <a:rPr lang="en-US" dirty="0" smtClean="0"/>
              <a:t>Team will work collaboratively to determine if a COM has met the </a:t>
            </a:r>
            <a:r>
              <a:rPr lang="en-US" u="sng" dirty="0" smtClean="0"/>
              <a:t>element</a:t>
            </a:r>
            <a:r>
              <a:rPr lang="en-US" dirty="0" smtClean="0"/>
              <a:t>.</a:t>
            </a:r>
          </a:p>
          <a:p>
            <a:pPr marL="457200" lvl="1" indent="0">
              <a:buNone/>
            </a:pPr>
            <a:endParaRPr lang="en-US" dirty="0" smtClean="0"/>
          </a:p>
          <a:p>
            <a:r>
              <a:rPr lang="en-US" dirty="0" smtClean="0"/>
              <a:t>COCA</a:t>
            </a:r>
          </a:p>
          <a:p>
            <a:pPr lvl="1"/>
            <a:r>
              <a:rPr lang="en-US" dirty="0" smtClean="0"/>
              <a:t>The commissioners assess the totality of the </a:t>
            </a:r>
            <a:r>
              <a:rPr lang="en-US" u="sng" dirty="0" smtClean="0"/>
              <a:t>elements </a:t>
            </a:r>
            <a:r>
              <a:rPr lang="en-US" dirty="0" smtClean="0"/>
              <a:t>within a </a:t>
            </a:r>
            <a:r>
              <a:rPr lang="en-US" u="sng" dirty="0" smtClean="0"/>
              <a:t>standard</a:t>
            </a:r>
            <a:r>
              <a:rPr lang="en-US" dirty="0" smtClean="0"/>
              <a:t> and </a:t>
            </a:r>
            <a:r>
              <a:rPr lang="en-US" sz="2800" b="1" u="sng" dirty="0" smtClean="0"/>
              <a:t>determine if the COM is compliant with the standard</a:t>
            </a:r>
            <a:r>
              <a:rPr lang="en-US" dirty="0" smtClean="0"/>
              <a:t>.</a:t>
            </a:r>
            <a:endParaRPr lang="en-US" dirty="0"/>
          </a:p>
        </p:txBody>
      </p:sp>
    </p:spTree>
    <p:extLst>
      <p:ext uri="{BB962C8B-B14F-4D97-AF65-F5344CB8AC3E}">
        <p14:creationId xmlns:p14="http://schemas.microsoft.com/office/powerpoint/2010/main" val="10168260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884"/>
            <a:ext cx="10515600" cy="1088806"/>
          </a:xfrm>
        </p:spPr>
        <p:txBody>
          <a:bodyPr/>
          <a:lstStyle/>
          <a:p>
            <a:r>
              <a:rPr lang="en-US" dirty="0" smtClean="0"/>
              <a:t>Accreditation Actions </a:t>
            </a:r>
            <a:endParaRPr lang="en-US" dirty="0"/>
          </a:p>
        </p:txBody>
      </p:sp>
      <p:sp>
        <p:nvSpPr>
          <p:cNvPr id="3" name="Content Placeholder 2"/>
          <p:cNvSpPr>
            <a:spLocks noGrp="1"/>
          </p:cNvSpPr>
          <p:nvPr>
            <p:ph idx="1"/>
          </p:nvPr>
        </p:nvSpPr>
        <p:spPr>
          <a:xfrm>
            <a:off x="838200" y="1690690"/>
            <a:ext cx="10515600" cy="4486273"/>
          </a:xfrm>
        </p:spPr>
        <p:txBody>
          <a:bodyPr>
            <a:normAutofit fontScale="92500" lnSpcReduction="10000"/>
          </a:bodyPr>
          <a:lstStyle/>
          <a:p>
            <a:r>
              <a:rPr lang="en-US" dirty="0" smtClean="0"/>
              <a:t>Accreditation with Exceptional Outcomes:</a:t>
            </a:r>
          </a:p>
          <a:p>
            <a:pPr lvl="1"/>
            <a:r>
              <a:rPr lang="en-US" dirty="0" smtClean="0"/>
              <a:t>All standards are compliant</a:t>
            </a:r>
          </a:p>
          <a:p>
            <a:pPr lvl="1"/>
            <a:r>
              <a:rPr lang="en-US" dirty="0" smtClean="0"/>
              <a:t>All elements are met</a:t>
            </a:r>
          </a:p>
          <a:p>
            <a:pPr lvl="1"/>
            <a:r>
              <a:rPr lang="en-US" dirty="0" smtClean="0"/>
              <a:t>Accreditation will be granted for </a:t>
            </a:r>
            <a:r>
              <a:rPr lang="en-US" b="1" u="sng" dirty="0" smtClean="0">
                <a:solidFill>
                  <a:srgbClr val="F5860B"/>
                </a:solidFill>
              </a:rPr>
              <a:t>10 years</a:t>
            </a:r>
          </a:p>
          <a:p>
            <a:r>
              <a:rPr lang="en-US" dirty="0" smtClean="0"/>
              <a:t>Accreditation:</a:t>
            </a:r>
          </a:p>
          <a:p>
            <a:pPr lvl="1"/>
            <a:r>
              <a:rPr lang="en-US" dirty="0" smtClean="0"/>
              <a:t>All standards are compliant</a:t>
            </a:r>
          </a:p>
          <a:p>
            <a:pPr lvl="1"/>
            <a:r>
              <a:rPr lang="en-US" dirty="0" smtClean="0"/>
              <a:t>There may be unmet elements that must be addressed via progress reporting</a:t>
            </a:r>
          </a:p>
          <a:p>
            <a:pPr lvl="1"/>
            <a:r>
              <a:rPr lang="en-US" dirty="0" smtClean="0"/>
              <a:t>Accreditation will be granted for </a:t>
            </a:r>
            <a:r>
              <a:rPr lang="en-US" b="1" u="sng" dirty="0" smtClean="0">
                <a:solidFill>
                  <a:srgbClr val="F5860B"/>
                </a:solidFill>
              </a:rPr>
              <a:t>seven (7) years</a:t>
            </a:r>
          </a:p>
          <a:p>
            <a:r>
              <a:rPr lang="en-US" dirty="0" smtClean="0"/>
              <a:t>Accreditation with Heightened Monitoring</a:t>
            </a:r>
          </a:p>
          <a:p>
            <a:pPr lvl="1"/>
            <a:r>
              <a:rPr lang="en-US" dirty="0" smtClean="0"/>
              <a:t>One or two standards are non-compliant</a:t>
            </a:r>
          </a:p>
          <a:p>
            <a:pPr lvl="1"/>
            <a:r>
              <a:rPr lang="en-US" dirty="0" smtClean="0"/>
              <a:t>Ongoing monitoring will occur via progress reporting</a:t>
            </a:r>
          </a:p>
          <a:p>
            <a:pPr lvl="1"/>
            <a:r>
              <a:rPr lang="en-US" dirty="0" smtClean="0"/>
              <a:t>Accreditation will be granted for </a:t>
            </a:r>
            <a:r>
              <a:rPr lang="en-US" b="1" u="sng" dirty="0" smtClean="0">
                <a:solidFill>
                  <a:srgbClr val="F5860B"/>
                </a:solidFill>
              </a:rPr>
              <a:t>four (4) years</a:t>
            </a:r>
            <a:endParaRPr lang="en-US" b="1" u="sng" dirty="0">
              <a:solidFill>
                <a:srgbClr val="F5860B"/>
              </a:solidFill>
            </a:endParaRPr>
          </a:p>
        </p:txBody>
      </p:sp>
    </p:spTree>
    <p:extLst>
      <p:ext uri="{BB962C8B-B14F-4D97-AF65-F5344CB8AC3E}">
        <p14:creationId xmlns:p14="http://schemas.microsoft.com/office/powerpoint/2010/main" val="4184880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1884"/>
            <a:ext cx="10515600" cy="1088806"/>
          </a:xfrm>
        </p:spPr>
        <p:txBody>
          <a:bodyPr/>
          <a:lstStyle/>
          <a:p>
            <a:r>
              <a:rPr lang="en-US" dirty="0" smtClean="0"/>
              <a:t>Accreditation Actions </a:t>
            </a:r>
            <a:endParaRPr lang="en-US" dirty="0"/>
          </a:p>
        </p:txBody>
      </p:sp>
      <p:sp>
        <p:nvSpPr>
          <p:cNvPr id="3" name="Content Placeholder 2"/>
          <p:cNvSpPr>
            <a:spLocks noGrp="1"/>
          </p:cNvSpPr>
          <p:nvPr>
            <p:ph idx="1"/>
          </p:nvPr>
        </p:nvSpPr>
        <p:spPr>
          <a:xfrm>
            <a:off x="838200" y="1690690"/>
            <a:ext cx="10515600" cy="4486273"/>
          </a:xfrm>
        </p:spPr>
        <p:txBody>
          <a:bodyPr>
            <a:normAutofit/>
          </a:bodyPr>
          <a:lstStyle/>
          <a:p>
            <a:r>
              <a:rPr lang="en-US" dirty="0" smtClean="0"/>
              <a:t>Accreditation with Warning:</a:t>
            </a:r>
          </a:p>
          <a:p>
            <a:pPr lvl="1"/>
            <a:r>
              <a:rPr lang="en-US" dirty="0" smtClean="0"/>
              <a:t>Between three (3) and five (5) standards are non-compliant</a:t>
            </a:r>
          </a:p>
          <a:p>
            <a:pPr lvl="1"/>
            <a:r>
              <a:rPr lang="en-US" dirty="0"/>
              <a:t>Ongoing monitoring will occur via progress reporting</a:t>
            </a:r>
          </a:p>
          <a:p>
            <a:pPr lvl="1"/>
            <a:r>
              <a:rPr lang="en-US" dirty="0" smtClean="0"/>
              <a:t>Accreditation will be granted for </a:t>
            </a:r>
            <a:r>
              <a:rPr lang="en-US" b="1" u="sng" dirty="0" smtClean="0">
                <a:solidFill>
                  <a:srgbClr val="F5860B"/>
                </a:solidFill>
              </a:rPr>
              <a:t>two (2) years</a:t>
            </a:r>
          </a:p>
          <a:p>
            <a:r>
              <a:rPr lang="en-US" dirty="0" smtClean="0"/>
              <a:t>Accreditation with Probation:</a:t>
            </a:r>
          </a:p>
          <a:p>
            <a:pPr lvl="1"/>
            <a:r>
              <a:rPr lang="en-US" dirty="0" smtClean="0"/>
              <a:t>More than five (5) standards are non-compliant</a:t>
            </a:r>
          </a:p>
          <a:p>
            <a:pPr lvl="1"/>
            <a:r>
              <a:rPr lang="en-US" dirty="0" smtClean="0"/>
              <a:t>Accreditation will be granted for no more than </a:t>
            </a:r>
            <a:r>
              <a:rPr lang="en-US" b="1" u="sng" dirty="0" smtClean="0">
                <a:solidFill>
                  <a:srgbClr val="F5860B"/>
                </a:solidFill>
              </a:rPr>
              <a:t>one (1) year</a:t>
            </a:r>
          </a:p>
          <a:p>
            <a:r>
              <a:rPr lang="en-US" dirty="0" smtClean="0"/>
              <a:t>Withdrawal of Accreditation:</a:t>
            </a:r>
            <a:endParaRPr lang="en-US" dirty="0"/>
          </a:p>
          <a:p>
            <a:pPr lvl="1"/>
            <a:r>
              <a:rPr lang="en-US" dirty="0" smtClean="0"/>
              <a:t>Quality of educational program is compromised &amp; school is unable to come into compliance with all standards within the allotted timeframe.</a:t>
            </a:r>
            <a:endParaRPr lang="en-US" dirty="0"/>
          </a:p>
        </p:txBody>
      </p:sp>
    </p:spTree>
    <p:extLst>
      <p:ext uri="{BB962C8B-B14F-4D97-AF65-F5344CB8AC3E}">
        <p14:creationId xmlns:p14="http://schemas.microsoft.com/office/powerpoint/2010/main" val="2369911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4893"/>
            <a:ext cx="10515600" cy="1045797"/>
          </a:xfrm>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0" indent="0">
              <a:buNone/>
            </a:pPr>
            <a:r>
              <a:rPr lang="en-US" dirty="0" smtClean="0"/>
              <a:t>Accreditation is a process:</a:t>
            </a:r>
          </a:p>
          <a:p>
            <a:pPr marL="514350" indent="-514350">
              <a:buAutoNum type="alphaUcPeriod"/>
            </a:pPr>
            <a:r>
              <a:rPr lang="en-US" dirty="0" smtClean="0"/>
              <a:t>Undertaken by institutions and programs</a:t>
            </a:r>
          </a:p>
          <a:p>
            <a:pPr marL="514350" indent="-514350">
              <a:buAutoNum type="alphaUcPeriod"/>
            </a:pPr>
            <a:r>
              <a:rPr lang="en-US" dirty="0" smtClean="0"/>
              <a:t>Used to evaluate the credentials of potential students applying to your COM</a:t>
            </a:r>
          </a:p>
          <a:p>
            <a:pPr marL="514350" indent="-514350">
              <a:buAutoNum type="alphaUcPeriod"/>
            </a:pPr>
            <a:r>
              <a:rPr lang="en-US" dirty="0" smtClean="0"/>
              <a:t>A status achieved when Standards are met.</a:t>
            </a:r>
          </a:p>
          <a:p>
            <a:pPr marL="514350" indent="-514350">
              <a:buAutoNum type="alphaUcPeriod"/>
            </a:pPr>
            <a:r>
              <a:rPr lang="en-US" u="sng" dirty="0" smtClean="0"/>
              <a:t>All of the above</a:t>
            </a:r>
            <a:endParaRPr lang="en-US" u="sng" dirty="0"/>
          </a:p>
        </p:txBody>
      </p:sp>
    </p:spTree>
    <p:extLst>
      <p:ext uri="{BB962C8B-B14F-4D97-AF65-F5344CB8AC3E}">
        <p14:creationId xmlns:p14="http://schemas.microsoft.com/office/powerpoint/2010/main" val="2895540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1558" y="2280209"/>
            <a:ext cx="9259747" cy="2858947"/>
          </a:xfrm>
        </p:spPr>
        <p:txBody>
          <a:bodyPr/>
          <a:lstStyle/>
          <a:p>
            <a:pPr marL="0" indent="0">
              <a:buNone/>
            </a:pPr>
            <a:r>
              <a:rPr lang="en-US" sz="4800" dirty="0" smtClean="0">
                <a:latin typeface="Script MT Bold" panose="03040602040607080904" pitchFamily="66" charset="0"/>
              </a:rPr>
              <a:t>The good physician treats the disease; the great physician treats the patient who has the disease.</a:t>
            </a:r>
          </a:p>
          <a:p>
            <a:pPr marL="0" indent="0" algn="r">
              <a:buNone/>
            </a:pPr>
            <a:r>
              <a:rPr lang="en-US" dirty="0" smtClean="0"/>
              <a:t>William Osler, 1849-1919</a:t>
            </a:r>
            <a:endParaRPr lang="en-US" dirty="0"/>
          </a:p>
        </p:txBody>
      </p:sp>
    </p:spTree>
    <p:extLst>
      <p:ext uri="{BB962C8B-B14F-4D97-AF65-F5344CB8AC3E}">
        <p14:creationId xmlns:p14="http://schemas.microsoft.com/office/powerpoint/2010/main" val="2574961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7141"/>
            <a:ext cx="10515600" cy="1309036"/>
          </a:xfrm>
        </p:spPr>
        <p:txBody>
          <a:bodyPr>
            <a:normAutofit/>
          </a:bodyPr>
          <a:lstStyle/>
          <a:p>
            <a:r>
              <a:rPr lang="en-US" sz="4800" dirty="0" smtClean="0"/>
              <a:t>Objectives</a:t>
            </a:r>
            <a:endParaRPr lang="en-US" sz="4800" dirty="0"/>
          </a:p>
        </p:txBody>
      </p:sp>
      <p:sp>
        <p:nvSpPr>
          <p:cNvPr id="3" name="Content Placeholder 2"/>
          <p:cNvSpPr>
            <a:spLocks noGrp="1"/>
          </p:cNvSpPr>
          <p:nvPr>
            <p:ph idx="1"/>
          </p:nvPr>
        </p:nvSpPr>
        <p:spPr/>
        <p:txBody>
          <a:bodyPr/>
          <a:lstStyle/>
          <a:p>
            <a:r>
              <a:rPr lang="en-US" sz="3200" dirty="0" smtClean="0"/>
              <a:t>What is the purpose of accreditation? Role in programmatic quality</a:t>
            </a:r>
          </a:p>
          <a:p>
            <a:r>
              <a:rPr lang="en-US" sz="3200" dirty="0" smtClean="0"/>
              <a:t>Regional vs. Programmatic Accreditation</a:t>
            </a:r>
          </a:p>
          <a:p>
            <a:r>
              <a:rPr lang="en-US" sz="3200" dirty="0" smtClean="0"/>
              <a:t>COCA – Role? Relationship to the AOA? Relationship to OSUCOM?</a:t>
            </a:r>
          </a:p>
          <a:p>
            <a:r>
              <a:rPr lang="en-US" sz="3200" dirty="0" smtClean="0"/>
              <a:t>COCA Standards – How organized? Effect on Accreditation of OSUCOM</a:t>
            </a:r>
          </a:p>
          <a:p>
            <a:pPr marL="0" indent="0">
              <a:buNone/>
            </a:pPr>
            <a:endParaRPr lang="en-US" dirty="0"/>
          </a:p>
        </p:txBody>
      </p:sp>
    </p:spTree>
    <p:extLst>
      <p:ext uri="{BB962C8B-B14F-4D97-AF65-F5344CB8AC3E}">
        <p14:creationId xmlns:p14="http://schemas.microsoft.com/office/powerpoint/2010/main" val="1303268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11500" dirty="0" smtClean="0">
                <a:latin typeface="Script MT Bold" panose="03040602040607080904" pitchFamily="66" charset="0"/>
              </a:rPr>
              <a:t>Questions? </a:t>
            </a:r>
            <a:endParaRPr lang="en-US" sz="11500" dirty="0">
              <a:latin typeface="Script MT Bold" panose="03040602040607080904" pitchFamily="66" charset="0"/>
            </a:endParaRP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28771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9877"/>
            <a:ext cx="10515600" cy="1325563"/>
          </a:xfrm>
        </p:spPr>
        <p:txBody>
          <a:bodyPr/>
          <a:lstStyle/>
          <a:p>
            <a:r>
              <a:rPr lang="en-US" dirty="0" smtClean="0"/>
              <a:t>Want More Information on Accreditation? </a:t>
            </a:r>
            <a:endParaRPr lang="en-US" dirty="0"/>
          </a:p>
        </p:txBody>
      </p:sp>
      <p:sp>
        <p:nvSpPr>
          <p:cNvPr id="4" name="Content Placeholder 3"/>
          <p:cNvSpPr>
            <a:spLocks noGrp="1"/>
          </p:cNvSpPr>
          <p:nvPr>
            <p:ph sz="half" idx="1"/>
          </p:nvPr>
        </p:nvSpPr>
        <p:spPr/>
        <p:txBody>
          <a:bodyPr>
            <a:normAutofit fontScale="85000" lnSpcReduction="20000"/>
          </a:bodyPr>
          <a:lstStyle/>
          <a:p>
            <a:r>
              <a:rPr lang="en-US" dirty="0"/>
              <a:t>National vs Regional Accreditation, Selecting the Right College or </a:t>
            </a:r>
            <a:r>
              <a:rPr lang="en-US" dirty="0" smtClean="0"/>
              <a:t>University - </a:t>
            </a:r>
            <a:r>
              <a:rPr lang="en-US" dirty="0" smtClean="0">
                <a:hlinkClick r:id="rId2"/>
              </a:rPr>
              <a:t>https</a:t>
            </a:r>
            <a:r>
              <a:rPr lang="en-US" dirty="0">
                <a:hlinkClick r:id="rId2"/>
              </a:rPr>
              <a:t>://</a:t>
            </a:r>
            <a:r>
              <a:rPr lang="en-US" dirty="0" smtClean="0">
                <a:hlinkClick r:id="rId2"/>
              </a:rPr>
              <a:t>www.youtube.com/watch?v=PIk1XBUpkgk</a:t>
            </a:r>
            <a:r>
              <a:rPr lang="en-US" dirty="0" smtClean="0"/>
              <a:t> </a:t>
            </a:r>
          </a:p>
          <a:p>
            <a:r>
              <a:rPr lang="en-US" dirty="0" smtClean="0"/>
              <a:t>The </a:t>
            </a:r>
            <a:r>
              <a:rPr lang="en-US" dirty="0"/>
              <a:t>Higher Education Act and Accreditation Reform </a:t>
            </a:r>
            <a:r>
              <a:rPr lang="en-US" dirty="0" smtClean="0"/>
              <a:t>- </a:t>
            </a:r>
            <a:r>
              <a:rPr lang="en-US" dirty="0" smtClean="0">
                <a:hlinkClick r:id="rId3"/>
              </a:rPr>
              <a:t>https</a:t>
            </a:r>
            <a:r>
              <a:rPr lang="en-US" dirty="0">
                <a:hlinkClick r:id="rId3"/>
              </a:rPr>
              <a:t>://</a:t>
            </a:r>
            <a:r>
              <a:rPr lang="en-US" dirty="0" smtClean="0">
                <a:hlinkClick r:id="rId3"/>
              </a:rPr>
              <a:t>www.youtube.com/watch?v=LO329fbbZno</a:t>
            </a:r>
            <a:r>
              <a:rPr lang="en-US" dirty="0" smtClean="0"/>
              <a:t> (The Heritage Foundation)</a:t>
            </a:r>
          </a:p>
          <a:p>
            <a:r>
              <a:rPr lang="en-US" dirty="0" smtClean="0"/>
              <a:t>Senator Elizabeth Warren – Accreditation as Quality Assurance in </a:t>
            </a:r>
            <a:r>
              <a:rPr lang="en-US" dirty="0"/>
              <a:t>Higher Education </a:t>
            </a:r>
            <a:r>
              <a:rPr lang="en-US" dirty="0" smtClean="0"/>
              <a:t>- </a:t>
            </a:r>
            <a:r>
              <a:rPr lang="en-US" dirty="0" smtClean="0">
                <a:hlinkClick r:id="rId4"/>
              </a:rPr>
              <a:t>https</a:t>
            </a:r>
            <a:r>
              <a:rPr lang="en-US" dirty="0">
                <a:hlinkClick r:id="rId4"/>
              </a:rPr>
              <a:t>://www.youtube.com/watch?v=_</a:t>
            </a:r>
            <a:r>
              <a:rPr lang="en-US" dirty="0" smtClean="0">
                <a:hlinkClick r:id="rId4"/>
              </a:rPr>
              <a:t>UOXPXzvoU4</a:t>
            </a:r>
            <a:r>
              <a:rPr lang="en-US" dirty="0" smtClean="0"/>
              <a:t> </a:t>
            </a:r>
            <a:endParaRPr lang="en-US" dirty="0"/>
          </a:p>
        </p:txBody>
      </p:sp>
      <p:sp>
        <p:nvSpPr>
          <p:cNvPr id="5" name="Content Placeholder 4"/>
          <p:cNvSpPr>
            <a:spLocks noGrp="1"/>
          </p:cNvSpPr>
          <p:nvPr>
            <p:ph sz="half" idx="2"/>
          </p:nvPr>
        </p:nvSpPr>
        <p:spPr/>
        <p:txBody>
          <a:bodyPr>
            <a:normAutofit fontScale="85000" lnSpcReduction="20000"/>
          </a:bodyPr>
          <a:lstStyle/>
          <a:p>
            <a:r>
              <a:rPr lang="en-US" dirty="0"/>
              <a:t>COCA Website: </a:t>
            </a:r>
            <a:r>
              <a:rPr lang="en-US" dirty="0">
                <a:hlinkClick r:id="rId5"/>
              </a:rPr>
              <a:t>https://osteopathic.org/accreditation</a:t>
            </a:r>
            <a:r>
              <a:rPr lang="en-US" dirty="0" smtClean="0">
                <a:hlinkClick r:id="rId5"/>
              </a:rPr>
              <a:t>/</a:t>
            </a:r>
            <a:r>
              <a:rPr lang="en-US" dirty="0" smtClean="0"/>
              <a:t> </a:t>
            </a:r>
          </a:p>
          <a:p>
            <a:r>
              <a:rPr lang="en-US" dirty="0" smtClean="0"/>
              <a:t>Higher </a:t>
            </a:r>
            <a:r>
              <a:rPr lang="en-US" dirty="0"/>
              <a:t>Learning Commission: </a:t>
            </a:r>
            <a:r>
              <a:rPr lang="en-US" dirty="0">
                <a:hlinkClick r:id="rId6"/>
              </a:rPr>
              <a:t>https://www.hlcommission.org</a:t>
            </a:r>
            <a:r>
              <a:rPr lang="en-US" dirty="0" smtClean="0">
                <a:hlinkClick r:id="rId6"/>
              </a:rPr>
              <a:t>/</a:t>
            </a:r>
            <a:r>
              <a:rPr lang="en-US" dirty="0" smtClean="0"/>
              <a:t>  </a:t>
            </a:r>
          </a:p>
          <a:p>
            <a:r>
              <a:rPr lang="en-US" dirty="0" smtClean="0"/>
              <a:t>US Dept. </a:t>
            </a:r>
            <a:r>
              <a:rPr lang="en-US" dirty="0"/>
              <a:t>of Education: </a:t>
            </a:r>
            <a:r>
              <a:rPr lang="en-US" dirty="0">
                <a:hlinkClick r:id="rId7"/>
              </a:rPr>
              <a:t>https://ope.ed.gov/accreditation</a:t>
            </a:r>
            <a:r>
              <a:rPr lang="en-US" dirty="0" smtClean="0">
                <a:hlinkClick r:id="rId7"/>
              </a:rPr>
              <a:t>/</a:t>
            </a:r>
            <a:r>
              <a:rPr lang="en-US" dirty="0" smtClean="0"/>
              <a:t> </a:t>
            </a:r>
            <a:endParaRPr lang="en-US" dirty="0"/>
          </a:p>
        </p:txBody>
      </p:sp>
    </p:spTree>
    <p:extLst>
      <p:ext uri="{BB962C8B-B14F-4D97-AF65-F5344CB8AC3E}">
        <p14:creationId xmlns:p14="http://schemas.microsoft.com/office/powerpoint/2010/main" val="252859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4893"/>
            <a:ext cx="10515600" cy="1045797"/>
          </a:xfrm>
        </p:spPr>
        <p:txBody>
          <a:bodyPr/>
          <a:lstStyle/>
          <a:p>
            <a:r>
              <a:rPr lang="en-US" dirty="0" smtClean="0"/>
              <a:t>Quiz</a:t>
            </a:r>
            <a:endParaRPr lang="en-US" dirty="0"/>
          </a:p>
        </p:txBody>
      </p:sp>
      <p:sp>
        <p:nvSpPr>
          <p:cNvPr id="3" name="Content Placeholder 2"/>
          <p:cNvSpPr>
            <a:spLocks noGrp="1"/>
          </p:cNvSpPr>
          <p:nvPr>
            <p:ph idx="1"/>
          </p:nvPr>
        </p:nvSpPr>
        <p:spPr/>
        <p:txBody>
          <a:bodyPr/>
          <a:lstStyle/>
          <a:p>
            <a:pPr marL="0" indent="0">
              <a:buNone/>
            </a:pPr>
            <a:r>
              <a:rPr lang="en-US" dirty="0" smtClean="0"/>
              <a:t>Accreditation is a process:</a:t>
            </a:r>
          </a:p>
          <a:p>
            <a:pPr marL="514350" indent="-514350">
              <a:buAutoNum type="alphaUcPeriod"/>
            </a:pPr>
            <a:r>
              <a:rPr lang="en-US" dirty="0" smtClean="0"/>
              <a:t>Undertaken by institutions and programs</a:t>
            </a:r>
          </a:p>
          <a:p>
            <a:pPr marL="514350" indent="-514350">
              <a:buAutoNum type="alphaUcPeriod"/>
            </a:pPr>
            <a:r>
              <a:rPr lang="en-US" dirty="0" smtClean="0"/>
              <a:t>Used to evaluate the credentials of potential students applying to your COM</a:t>
            </a:r>
          </a:p>
          <a:p>
            <a:pPr marL="514350" indent="-514350">
              <a:buAutoNum type="alphaUcPeriod"/>
            </a:pPr>
            <a:r>
              <a:rPr lang="en-US" dirty="0" smtClean="0"/>
              <a:t>A status achieved when Standards are met.</a:t>
            </a:r>
          </a:p>
          <a:p>
            <a:pPr marL="514350" indent="-514350">
              <a:buAutoNum type="alphaUcPeriod"/>
            </a:pPr>
            <a:r>
              <a:rPr lang="en-US" dirty="0" smtClean="0"/>
              <a:t>All of the above</a:t>
            </a:r>
            <a:endParaRPr lang="en-US" dirty="0"/>
          </a:p>
        </p:txBody>
      </p:sp>
    </p:spTree>
    <p:extLst>
      <p:ext uri="{BB962C8B-B14F-4D97-AF65-F5344CB8AC3E}">
        <p14:creationId xmlns:p14="http://schemas.microsoft.com/office/powerpoint/2010/main" val="2272101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5267"/>
            <a:ext cx="10515600" cy="1055423"/>
          </a:xfrm>
        </p:spPr>
        <p:txBody>
          <a:bodyPr/>
          <a:lstStyle/>
          <a:p>
            <a:r>
              <a:rPr lang="en-US" dirty="0" smtClean="0"/>
              <a:t>What is Accreditation? </a:t>
            </a:r>
            <a:endParaRPr lang="en-US" dirty="0"/>
          </a:p>
        </p:txBody>
      </p:sp>
      <p:sp>
        <p:nvSpPr>
          <p:cNvPr id="3" name="Content Placeholder 2"/>
          <p:cNvSpPr>
            <a:spLocks noGrp="1"/>
          </p:cNvSpPr>
          <p:nvPr>
            <p:ph idx="1"/>
          </p:nvPr>
        </p:nvSpPr>
        <p:spPr>
          <a:xfrm>
            <a:off x="3089708" y="1825625"/>
            <a:ext cx="8264091" cy="4351338"/>
          </a:xfrm>
        </p:spPr>
        <p:txBody>
          <a:bodyPr>
            <a:normAutofit fontScale="92500"/>
          </a:bodyPr>
          <a:lstStyle/>
          <a:p>
            <a:pPr marL="0" indent="0" algn="just">
              <a:buNone/>
            </a:pPr>
            <a:r>
              <a:rPr lang="en-US" sz="3200" i="1" dirty="0"/>
              <a:t>Accreditation is the recognition that an institution maintains standards requisite for its graduates to gain admission to other reputable institutions of higher learning or to achieve credentials for professional practice. The goal of accreditation is to ensure that education provided by institutions of higher education meets acceptable levels of quality</a:t>
            </a:r>
            <a:r>
              <a:rPr lang="en-US" sz="3200" i="1" dirty="0" smtClean="0"/>
              <a:t>.</a:t>
            </a:r>
          </a:p>
          <a:p>
            <a:pPr marL="0" indent="0" algn="just">
              <a:buNone/>
            </a:pPr>
            <a:r>
              <a:rPr lang="en-US" sz="3200" i="1" dirty="0"/>
              <a:t>	</a:t>
            </a:r>
            <a:r>
              <a:rPr lang="en-US" sz="3200" i="1" dirty="0" smtClean="0"/>
              <a:t>~  U.S. Department of Education</a:t>
            </a:r>
          </a:p>
          <a:p>
            <a:pPr marL="0" indent="0" algn="just">
              <a:spcBef>
                <a:spcPts val="400"/>
              </a:spcBef>
              <a:buNone/>
            </a:pPr>
            <a:r>
              <a:rPr lang="en-US" sz="3200" i="1" dirty="0"/>
              <a:t>		</a:t>
            </a:r>
            <a:r>
              <a:rPr lang="en-US" sz="1600" i="1" dirty="0">
                <a:hlinkClick r:id="rId2"/>
              </a:rPr>
              <a:t>https://</a:t>
            </a:r>
            <a:r>
              <a:rPr lang="en-US" sz="1600" i="1" dirty="0" smtClean="0">
                <a:hlinkClick r:id="rId2"/>
              </a:rPr>
              <a:t>ope.ed.gov/accreditation/FAQAccr.aspx</a:t>
            </a:r>
            <a:r>
              <a:rPr lang="en-US" sz="1600" i="1" dirty="0" smtClean="0"/>
              <a:t> or </a:t>
            </a:r>
          </a:p>
          <a:p>
            <a:pPr marL="0" indent="0" algn="just">
              <a:spcBef>
                <a:spcPts val="400"/>
              </a:spcBef>
              <a:buNone/>
            </a:pPr>
            <a:r>
              <a:rPr lang="en-US" sz="1600" i="1" dirty="0"/>
              <a:t>	</a:t>
            </a:r>
            <a:r>
              <a:rPr lang="en-US" sz="1600" i="1" dirty="0" smtClean="0"/>
              <a:t>	</a:t>
            </a:r>
            <a:r>
              <a:rPr lang="en-US" sz="1600" u="sng" dirty="0" smtClean="0">
                <a:hlinkClick r:id="rId3"/>
              </a:rPr>
              <a:t>www.ed.gov/accreditation</a:t>
            </a:r>
            <a:endParaRPr lang="en-US" sz="1600" i="1" dirty="0"/>
          </a:p>
        </p:txBody>
      </p:sp>
      <p:pic>
        <p:nvPicPr>
          <p:cNvPr id="4" name="Picture 3"/>
          <p:cNvPicPr>
            <a:picLocks noChangeAspect="1"/>
          </p:cNvPicPr>
          <p:nvPr/>
        </p:nvPicPr>
        <p:blipFill>
          <a:blip r:embed="rId4"/>
          <a:stretch>
            <a:fillRect/>
          </a:stretch>
        </p:blipFill>
        <p:spPr>
          <a:xfrm>
            <a:off x="454794" y="2278012"/>
            <a:ext cx="2586789" cy="2586789"/>
          </a:xfrm>
          <a:prstGeom prst="rect">
            <a:avLst/>
          </a:prstGeom>
        </p:spPr>
      </p:pic>
    </p:spTree>
    <p:extLst>
      <p:ext uri="{BB962C8B-B14F-4D97-AF65-F5344CB8AC3E}">
        <p14:creationId xmlns:p14="http://schemas.microsoft.com/office/powerpoint/2010/main" val="150350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7516"/>
            <a:ext cx="10515600" cy="1113174"/>
          </a:xfrm>
        </p:spPr>
        <p:txBody>
          <a:bodyPr/>
          <a:lstStyle/>
          <a:p>
            <a:r>
              <a:rPr lang="en-US" dirty="0" smtClean="0"/>
              <a:t>What is Accreditation?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4965872"/>
              </p:ext>
            </p:extLst>
          </p:nvPr>
        </p:nvGraphicFramePr>
        <p:xfrm>
          <a:off x="1030972" y="1690690"/>
          <a:ext cx="10322827" cy="3564705"/>
        </p:xfrm>
        <a:graphic>
          <a:graphicData uri="http://schemas.openxmlformats.org/drawingml/2006/table">
            <a:tbl>
              <a:tblPr firstRow="1" bandRow="1">
                <a:tableStyleId>{5C22544A-7EE6-4342-B048-85BDC9FD1C3A}</a:tableStyleId>
              </a:tblPr>
              <a:tblGrid>
                <a:gridCol w="10322827"/>
              </a:tblGrid>
              <a:tr h="1188235">
                <a:tc>
                  <a:txBody>
                    <a:bodyPr/>
                    <a:lstStyle/>
                    <a:p>
                      <a:pPr algn="ctr"/>
                      <a:r>
                        <a:rPr lang="en-US" sz="2800" b="0" dirty="0" smtClean="0"/>
                        <a:t>Status and a process undertaken by institutions and</a:t>
                      </a:r>
                      <a:r>
                        <a:rPr lang="en-US" sz="2800" b="0" baseline="0" dirty="0" smtClean="0"/>
                        <a:t> programs</a:t>
                      </a:r>
                      <a:endParaRPr lang="en-US" sz="2800" b="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26717"/>
                    </a:solidFill>
                  </a:tcPr>
                </a:tc>
              </a:tr>
              <a:tr h="1188235">
                <a:tc>
                  <a:txBody>
                    <a:bodyPr/>
                    <a:lstStyle/>
                    <a:p>
                      <a:pPr algn="ctr"/>
                      <a:r>
                        <a:rPr lang="en-US" sz="2800" dirty="0" smtClean="0">
                          <a:solidFill>
                            <a:schemeClr val="bg1"/>
                          </a:solidFill>
                        </a:rPr>
                        <a:t>Peer-based evaluation of their compliance with accepted standards</a:t>
                      </a:r>
                      <a:endParaRPr lang="en-US" sz="2800" dirty="0">
                        <a:solidFill>
                          <a:schemeClr val="bg1"/>
                        </a:solidFill>
                      </a:endParaRP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5860B"/>
                    </a:solidFill>
                  </a:tcPr>
                </a:tc>
              </a:tr>
              <a:tr h="118823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smtClean="0">
                          <a:solidFill>
                            <a:schemeClr val="bg1"/>
                          </a:solidFill>
                        </a:rPr>
                        <a:t>Promote educational quality</a:t>
                      </a: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7A143"/>
                    </a:solidFill>
                  </a:tcPr>
                </a:tc>
              </a:tr>
            </a:tbl>
          </a:graphicData>
        </a:graphic>
      </p:graphicFrame>
    </p:spTree>
    <p:extLst>
      <p:ext uri="{BB962C8B-B14F-4D97-AF65-F5344CB8AC3E}">
        <p14:creationId xmlns:p14="http://schemas.microsoft.com/office/powerpoint/2010/main" val="79665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7516"/>
            <a:ext cx="10515600" cy="1113174"/>
          </a:xfrm>
        </p:spPr>
        <p:txBody>
          <a:bodyPr/>
          <a:lstStyle/>
          <a:p>
            <a:r>
              <a:rPr lang="en-US" dirty="0" smtClean="0"/>
              <a:t>What is Accreditation?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717014"/>
              </p:ext>
            </p:extLst>
          </p:nvPr>
        </p:nvGraphicFramePr>
        <p:xfrm>
          <a:off x="1030972" y="1796565"/>
          <a:ext cx="10322827" cy="3535195"/>
        </p:xfrm>
        <a:graphic>
          <a:graphicData uri="http://schemas.openxmlformats.org/drawingml/2006/table">
            <a:tbl>
              <a:tblPr firstRow="1" bandRow="1">
                <a:tableStyleId>{5C22544A-7EE6-4342-B048-85BDC9FD1C3A}</a:tableStyleId>
              </a:tblPr>
              <a:tblGrid>
                <a:gridCol w="10322827"/>
              </a:tblGrid>
              <a:tr h="1188235">
                <a:tc>
                  <a:txBody>
                    <a:bodyPr/>
                    <a:lstStyle/>
                    <a:p>
                      <a:pPr marL="914400" indent="0" algn="l"/>
                      <a:r>
                        <a:rPr lang="en-US" sz="3600" b="0" dirty="0" smtClean="0"/>
                        <a:t>Commitment to Excellence</a:t>
                      </a:r>
                      <a:r>
                        <a:rPr lang="en-US" sz="3600" b="0" baseline="0" dirty="0" smtClean="0"/>
                        <a:t> </a:t>
                      </a:r>
                      <a:endParaRPr lang="en-US" sz="3600" b="0" dirty="0"/>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26717"/>
                    </a:solidFill>
                  </a:tcPr>
                </a:tc>
              </a:tr>
              <a:tr h="1188235">
                <a:tc>
                  <a:txBody>
                    <a:bodyPr/>
                    <a:lstStyle/>
                    <a:p>
                      <a:pPr marL="914400" indent="0" algn="l"/>
                      <a:r>
                        <a:rPr lang="en-US" sz="3600" dirty="0" smtClean="0">
                          <a:solidFill>
                            <a:schemeClr val="bg1"/>
                          </a:solidFill>
                        </a:rPr>
                        <a:t>Accreditation ensures</a:t>
                      </a:r>
                      <a:r>
                        <a:rPr lang="en-US" sz="3600" baseline="0" dirty="0" smtClean="0">
                          <a:solidFill>
                            <a:schemeClr val="bg1"/>
                          </a:solidFill>
                        </a:rPr>
                        <a:t> that graduates are able to: </a:t>
                      </a:r>
                    </a:p>
                    <a:p>
                      <a:pPr marL="1828800" indent="-452438" algn="l"/>
                      <a:r>
                        <a:rPr lang="en-US" sz="2800" dirty="0" smtClean="0">
                          <a:solidFill>
                            <a:schemeClr val="bg1"/>
                          </a:solidFill>
                        </a:rPr>
                        <a:t>Gain admission to other reputable institutions</a:t>
                      </a:r>
                      <a:r>
                        <a:rPr lang="en-US" sz="2800" baseline="0" dirty="0" smtClean="0">
                          <a:solidFill>
                            <a:schemeClr val="bg1"/>
                          </a:solidFill>
                        </a:rPr>
                        <a:t> of higher education (i.e. residency programs)</a:t>
                      </a:r>
                    </a:p>
                    <a:p>
                      <a:pPr marL="1828800" indent="-452438" algn="l"/>
                      <a:r>
                        <a:rPr lang="en-US" sz="2800" baseline="0" dirty="0" smtClean="0">
                          <a:solidFill>
                            <a:schemeClr val="bg1"/>
                          </a:solidFill>
                        </a:rPr>
                        <a:t>Achieve credentials for professional practice (license and board eligibility)</a:t>
                      </a:r>
                      <a:endParaRPr lang="en-US" sz="2800" dirty="0">
                        <a:solidFill>
                          <a:schemeClr val="bg1"/>
                        </a:solidFill>
                      </a:endParaRPr>
                    </a:p>
                  </a:txBody>
                  <a:tcPr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5860B"/>
                    </a:solidFill>
                  </a:tcPr>
                </a:tc>
              </a:tr>
            </a:tbl>
          </a:graphicData>
        </a:graphic>
      </p:graphicFrame>
      <p:pic>
        <p:nvPicPr>
          <p:cNvPr id="3" name="Picture 2"/>
          <p:cNvPicPr>
            <a:picLocks noChangeAspect="1"/>
          </p:cNvPicPr>
          <p:nvPr/>
        </p:nvPicPr>
        <p:blipFill>
          <a:blip r:embed="rId2"/>
          <a:stretch>
            <a:fillRect/>
          </a:stretch>
        </p:blipFill>
        <p:spPr>
          <a:xfrm>
            <a:off x="1316774" y="2065070"/>
            <a:ext cx="462095" cy="707006"/>
          </a:xfrm>
          <a:prstGeom prst="rect">
            <a:avLst/>
          </a:prstGeom>
        </p:spPr>
      </p:pic>
      <p:pic>
        <p:nvPicPr>
          <p:cNvPr id="5" name="Picture 4"/>
          <p:cNvPicPr>
            <a:picLocks noChangeAspect="1"/>
          </p:cNvPicPr>
          <p:nvPr/>
        </p:nvPicPr>
        <p:blipFill>
          <a:blip r:embed="rId2"/>
          <a:stretch>
            <a:fillRect/>
          </a:stretch>
        </p:blipFill>
        <p:spPr>
          <a:xfrm>
            <a:off x="1316774" y="3805640"/>
            <a:ext cx="462095" cy="707006"/>
          </a:xfrm>
          <a:prstGeom prst="rect">
            <a:avLst/>
          </a:prstGeom>
        </p:spPr>
      </p:pic>
    </p:spTree>
    <p:extLst>
      <p:ext uri="{BB962C8B-B14F-4D97-AF65-F5344CB8AC3E}">
        <p14:creationId xmlns:p14="http://schemas.microsoft.com/office/powerpoint/2010/main" val="222085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577" y="2050181"/>
            <a:ext cx="3887804" cy="2954955"/>
          </a:xfrm>
        </p:spPr>
        <p:txBody>
          <a:bodyPr>
            <a:normAutofit/>
          </a:bodyPr>
          <a:lstStyle/>
          <a:p>
            <a:r>
              <a:rPr lang="en-US" sz="5400" b="1" dirty="0" smtClean="0"/>
              <a:t>Accreditation Value to OSUCOM?</a:t>
            </a:r>
            <a:endParaRPr lang="en-US" sz="5400" b="1" dirty="0"/>
          </a:p>
        </p:txBody>
      </p:sp>
      <p:graphicFrame>
        <p:nvGraphicFramePr>
          <p:cNvPr id="4" name="Diagram 3"/>
          <p:cNvGraphicFramePr/>
          <p:nvPr>
            <p:extLst>
              <p:ext uri="{D42A27DB-BD31-4B8C-83A1-F6EECF244321}">
                <p14:modId xmlns:p14="http://schemas.microsoft.com/office/powerpoint/2010/main" val="2632521896"/>
              </p:ext>
            </p:extLst>
          </p:nvPr>
        </p:nvGraphicFramePr>
        <p:xfrm>
          <a:off x="4534572" y="433138"/>
          <a:ext cx="6601861"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223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205213"/>
            <a:ext cx="10515600" cy="770021"/>
          </a:xfrm>
        </p:spPr>
        <p:txBody>
          <a:bodyPr/>
          <a:lstStyle/>
          <a:p>
            <a:pPr marL="0" indent="0" algn="ctr">
              <a:buNone/>
            </a:pPr>
            <a:r>
              <a:rPr lang="en-US" dirty="0">
                <a:hlinkClick r:id="rId2"/>
              </a:rPr>
              <a:t>https://</a:t>
            </a:r>
            <a:r>
              <a:rPr lang="en-US" dirty="0" smtClean="0">
                <a:hlinkClick r:id="rId2"/>
              </a:rPr>
              <a:t>www.youtube.com/watch?v=2qtQF32yvzU</a:t>
            </a:r>
            <a:endParaRPr lang="en-US" dirty="0" smtClean="0"/>
          </a:p>
          <a:p>
            <a:pPr marL="0" indent="0" algn="ctr">
              <a:buNone/>
            </a:pPr>
            <a:endParaRPr lang="en-US" dirty="0"/>
          </a:p>
        </p:txBody>
      </p:sp>
    </p:spTree>
    <p:extLst>
      <p:ext uri="{BB962C8B-B14F-4D97-AF65-F5344CB8AC3E}">
        <p14:creationId xmlns:p14="http://schemas.microsoft.com/office/powerpoint/2010/main" val="759896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SU PPT">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SU PPT" id="{69E9A3E2-8874-4036-B5AD-0EEE093EA316}" vid="{94378071-9F7A-436D-9B4D-554CC3EEF5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4EE8F5754CE74DA1362FF4A382C9BF" ma:contentTypeVersion="13" ma:contentTypeDescription="Create a new document." ma:contentTypeScope="" ma:versionID="046f73d9629ffb590de9d06c7e61ddb4">
  <xsd:schema xmlns:xsd="http://www.w3.org/2001/XMLSchema" xmlns:xs="http://www.w3.org/2001/XMLSchema" xmlns:p="http://schemas.microsoft.com/office/2006/metadata/properties" xmlns:ns1="http://schemas.microsoft.com/sharepoint/v3" xmlns:ns2="5d7439e3-80a4-4edc-9d3e-0234b667c127" xmlns:ns3="22c81239-4916-42f8-981e-bb17659ba664" targetNamespace="http://schemas.microsoft.com/office/2006/metadata/properties" ma:root="true" ma:fieldsID="8a0a50ba7056cb42c91513a3223dbf87" ns1:_="" ns2:_="" ns3:_="">
    <xsd:import namespace="http://schemas.microsoft.com/sharepoint/v3"/>
    <xsd:import namespace="5d7439e3-80a4-4edc-9d3e-0234b667c127"/>
    <xsd:import namespace="22c81239-4916-42f8-981e-bb17659ba664"/>
    <xsd:element name="properties">
      <xsd:complexType>
        <xsd:sequence>
          <xsd:element name="documentManagement">
            <xsd:complexType>
              <xsd:all>
                <xsd:element ref="ns2:SharedWithUsers" minOccurs="0"/>
                <xsd:element ref="ns2:SharedWithDetails" minOccurs="0"/>
                <xsd:element ref="ns1:PublishingStartDate" minOccurs="0"/>
                <xsd:element ref="ns1:PublishingExpirationDate" minOccurs="0"/>
                <xsd:element ref="ns3:MediaServiceMetadata" minOccurs="0"/>
                <xsd:element ref="ns3:MediaServiceFastMetadata" minOccurs="0"/>
                <xsd:element ref="ns3:MediaServiceDateTaken" minOccurs="0"/>
                <xsd:element ref="ns3:MediaServiceAutoTags" minOccurs="0"/>
                <xsd:element ref="ns3:date" minOccurs="0"/>
                <xsd:element ref="ns3:File_x0020_Type0" minOccurs="0"/>
                <xsd:element ref="ns3:MediaServiceOCR"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0"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1"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7439e3-80a4-4edc-9d3e-0234b667c1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2c81239-4916-42f8-981e-bb17659ba664"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date" ma:index="16" nillable="true" ma:displayName="date" ma:format="DateOnly" ma:internalName="date">
      <xsd:simpleType>
        <xsd:restriction base="dms:DateTime"/>
      </xsd:simpleType>
    </xsd:element>
    <xsd:element name="File_x0020_Type0" ma:index="17" nillable="true" ma:displayName="File Type" ma:internalName="File_x0020_Type0">
      <xsd:simpleType>
        <xsd:restriction base="dms:Text">
          <xsd:maxLength value="255"/>
        </xsd:restriction>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ile_x0020_Type0 xmlns="22c81239-4916-42f8-981e-bb17659ba664" xsi:nil="true"/>
    <PublishingExpirationDate xmlns="http://schemas.microsoft.com/sharepoint/v3" xsi:nil="true"/>
    <date xmlns="22c81239-4916-42f8-981e-bb17659ba664" xsi:nil="true"/>
    <PublishingStartDate xmlns="http://schemas.microsoft.com/sharepoint/v3" xsi:nil="true"/>
  </documentManagement>
</p:properties>
</file>

<file path=customXml/itemProps1.xml><?xml version="1.0" encoding="utf-8"?>
<ds:datastoreItem xmlns:ds="http://schemas.openxmlformats.org/officeDocument/2006/customXml" ds:itemID="{D907A308-2758-4C72-90D0-7CD6035CCC1B}"/>
</file>

<file path=customXml/itemProps2.xml><?xml version="1.0" encoding="utf-8"?>
<ds:datastoreItem xmlns:ds="http://schemas.openxmlformats.org/officeDocument/2006/customXml" ds:itemID="{57335CE3-ED6E-4956-967C-E5759A1158E4}"/>
</file>

<file path=customXml/itemProps3.xml><?xml version="1.0" encoding="utf-8"?>
<ds:datastoreItem xmlns:ds="http://schemas.openxmlformats.org/officeDocument/2006/customXml" ds:itemID="{5427C298-B8A6-46F4-926A-CCBFA691EF98}"/>
</file>

<file path=docProps/app.xml><?xml version="1.0" encoding="utf-8"?>
<Properties xmlns="http://schemas.openxmlformats.org/officeDocument/2006/extended-properties" xmlns:vt="http://schemas.openxmlformats.org/officeDocument/2006/docPropsVTypes">
  <Template>OSU PPT</Template>
  <TotalTime>337</TotalTime>
  <Words>3779</Words>
  <Application>Microsoft Office PowerPoint</Application>
  <PresentationFormat>Widescreen</PresentationFormat>
  <Paragraphs>333</Paragraphs>
  <Slides>31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Helvetica</vt:lpstr>
      <vt:lpstr>Script MT Bold</vt:lpstr>
      <vt:lpstr>Wingdings</vt:lpstr>
      <vt:lpstr>OSU PPT</vt:lpstr>
      <vt:lpstr>COCA Series Session #1 Overview of Accreditation</vt:lpstr>
      <vt:lpstr>OSU College of Osteopathic Medicine Mission</vt:lpstr>
      <vt:lpstr>Objectives</vt:lpstr>
      <vt:lpstr>Quiz</vt:lpstr>
      <vt:lpstr>What is Accreditation? </vt:lpstr>
      <vt:lpstr>What is Accreditation?</vt:lpstr>
      <vt:lpstr>What is Accreditation?</vt:lpstr>
      <vt:lpstr>Accreditation Value to OSUCOM?</vt:lpstr>
      <vt:lpstr>PowerPoint Presentation</vt:lpstr>
      <vt:lpstr>COCA</vt:lpstr>
      <vt:lpstr>Layers of Accreditation……</vt:lpstr>
      <vt:lpstr>COCA Commissioners</vt:lpstr>
      <vt:lpstr>2018-2019 Commissioners</vt:lpstr>
      <vt:lpstr>COCA Accreditation Standards</vt:lpstr>
      <vt:lpstr>“CORE” Elements</vt:lpstr>
      <vt:lpstr>CORE Elements</vt:lpstr>
      <vt:lpstr>CORE Elements</vt:lpstr>
      <vt:lpstr>CORE Elements</vt:lpstr>
      <vt:lpstr>Reading the Standards</vt:lpstr>
      <vt:lpstr>Element 1.5a: Non-Discrimination (CORE)</vt:lpstr>
      <vt:lpstr>Element 5.1: Professionalism (CORE)</vt:lpstr>
      <vt:lpstr>Element 6.6: Principles of Osteopathic Medicine (CORE)</vt:lpstr>
      <vt:lpstr>Site Visits </vt:lpstr>
      <vt:lpstr>Site Visit Prep  Self-Study</vt:lpstr>
      <vt:lpstr>Interpretation</vt:lpstr>
      <vt:lpstr>Accreditation Actions </vt:lpstr>
      <vt:lpstr>Accreditation Actions </vt:lpstr>
      <vt:lpstr>Quiz</vt:lpstr>
      <vt:lpstr>PowerPoint Presentation</vt:lpstr>
      <vt:lpstr>Questions? </vt:lpstr>
      <vt:lpstr>Want More Information on Accreditation? </vt:lpstr>
    </vt:vector>
  </TitlesOfParts>
  <Company>Cherokee Nation Health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Natasha Bray</dc:creator>
  <cp:lastModifiedBy>Natasha Bray</cp:lastModifiedBy>
  <cp:revision>28</cp:revision>
  <dcterms:created xsi:type="dcterms:W3CDTF">2018-08-14T15:52:00Z</dcterms:created>
  <dcterms:modified xsi:type="dcterms:W3CDTF">2018-08-14T21:29:36Z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0x010100354EE8F5754CE74DA1362FF4A382C9BF</vt:lpwstr>
  </property>
</Properties>
</file>