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4"/>
  </p:sldMasterIdLst>
  <p:sldIdLst>
    <p:sldId id="297" r:id="rId5"/>
    <p:sldId id="296" r:id="rId6"/>
    <p:sldId id="368" r:id="rId7"/>
    <p:sldId id="369" r:id="rId8"/>
    <p:sldId id="370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1" r:id="rId17"/>
    <p:sldId id="364" r:id="rId18"/>
    <p:sldId id="365" r:id="rId19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7C19"/>
    <a:srgbClr val="FD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6C37D7-19F7-7D45-9AFD-0E7469EE7DF0}" v="4" dt="2018-12-04T16:50:35.2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86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04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tledge, Austin" userId="b6d96f31-8944-4de0-ba77-ea98163d2b42" providerId="ADAL" clId="{1E6C37D7-19F7-7D45-9AFD-0E7469EE7DF0}"/>
    <pc:docChg chg="modSld sldOrd">
      <pc:chgData name="Rutledge, Austin" userId="b6d96f31-8944-4de0-ba77-ea98163d2b42" providerId="ADAL" clId="{1E6C37D7-19F7-7D45-9AFD-0E7469EE7DF0}" dt="2018-12-04T16:50:35.245" v="1"/>
      <pc:docMkLst>
        <pc:docMk/>
      </pc:docMkLst>
      <pc:sldChg chg="ord">
        <pc:chgData name="Rutledge, Austin" userId="b6d96f31-8944-4de0-ba77-ea98163d2b42" providerId="ADAL" clId="{1E6C37D7-19F7-7D45-9AFD-0E7469EE7DF0}" dt="2018-12-04T16:50:35.245" v="1"/>
        <pc:sldMkLst>
          <pc:docMk/>
          <pc:sldMk cId="401236064" sldId="29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941A-426F-4B84-B053-F520F9DCBB74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AE4C-A254-4875-A1B3-8678BDD7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7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941A-426F-4B84-B053-F520F9DCBB74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AE4C-A254-4875-A1B3-8678BDD7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1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941A-426F-4B84-B053-F520F9DCBB74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AE4C-A254-4875-A1B3-8678BDD7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rgbClr val="FF9900">
                <a:alpha val="42000"/>
              </a:srgbClr>
            </a:gs>
            <a:gs pos="100000">
              <a:srgbClr val="FF7C19">
                <a:alpha val="42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941A-426F-4B84-B053-F520F9DCBB74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AE4C-A254-4875-A1B3-8678BDD7ED6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78478" y="277090"/>
            <a:ext cx="11635041" cy="629020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36" y="5377874"/>
            <a:ext cx="944706" cy="96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8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941A-426F-4B84-B053-F520F9DCBB74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AE4C-A254-4875-A1B3-8678BDD7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54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941A-426F-4B84-B053-F520F9DCBB74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AE4C-A254-4875-A1B3-8678BDD7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01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941A-426F-4B84-B053-F520F9DCBB74}" type="datetimeFigureOut">
              <a:rPr lang="en-US" smtClean="0"/>
              <a:t>12/4/18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AE4C-A254-4875-A1B3-8678BDD7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25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941A-426F-4B84-B053-F520F9DCBB74}" type="datetimeFigureOut">
              <a:rPr lang="en-US" smtClean="0"/>
              <a:t>12/4/18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AE4C-A254-4875-A1B3-8678BDD7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2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941A-426F-4B84-B053-F520F9DCBB74}" type="datetimeFigureOut">
              <a:rPr lang="en-US" smtClean="0"/>
              <a:t>12/4/18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AE4C-A254-4875-A1B3-8678BDD7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6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941A-426F-4B84-B053-F520F9DCBB74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AE4C-A254-4875-A1B3-8678BDD7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57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941A-426F-4B84-B053-F520F9DCBB74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AE4C-A254-4875-A1B3-8678BDD7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6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7941A-426F-4B84-B053-F520F9DCBB74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5AE4C-A254-4875-A1B3-8678BDD7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62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04" y="512737"/>
            <a:ext cx="11637815" cy="581890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8478" y="512737"/>
            <a:ext cx="11635041" cy="58189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4966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570" y="2601250"/>
            <a:ext cx="6891251" cy="1325563"/>
          </a:xfrm>
        </p:spPr>
        <p:txBody>
          <a:bodyPr/>
          <a:lstStyle/>
          <a:p>
            <a:pPr algn="ctr"/>
            <a:r>
              <a:rPr lang="en-US" dirty="0"/>
              <a:t>How can I reflect on my </a:t>
            </a:r>
            <a:br>
              <a:rPr lang="en-US" dirty="0"/>
            </a:br>
            <a:r>
              <a:rPr lang="en-US" b="1" dirty="0"/>
              <a:t>active learning strategies</a:t>
            </a:r>
            <a:r>
              <a:rPr lang="en-US" dirty="0"/>
              <a:t>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4958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916" y="2518121"/>
            <a:ext cx="876161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How can I reflect on my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gamification</a:t>
            </a:r>
            <a:r>
              <a:rPr lang="en-US" dirty="0"/>
              <a:t>? </a:t>
            </a:r>
            <a:br>
              <a:rPr lang="en-US" dirty="0"/>
            </a:br>
            <a:r>
              <a:rPr lang="en-US" dirty="0"/>
              <a:t>(If applicable)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1484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607" y="2725940"/>
            <a:ext cx="8296102" cy="1325563"/>
          </a:xfrm>
        </p:spPr>
        <p:txBody>
          <a:bodyPr/>
          <a:lstStyle/>
          <a:p>
            <a:pPr algn="ctr"/>
            <a:r>
              <a:rPr lang="en-US" dirty="0"/>
              <a:t>How can I reflect on </a:t>
            </a:r>
            <a:br>
              <a:rPr lang="en-US" dirty="0"/>
            </a:br>
            <a:r>
              <a:rPr lang="en-US" b="1" dirty="0"/>
              <a:t>how I used </a:t>
            </a:r>
            <a:r>
              <a:rPr lang="en-US" b="1" dirty="0" err="1"/>
              <a:t>Panopto</a:t>
            </a:r>
            <a:r>
              <a:rPr lang="en-US" b="1" dirty="0"/>
              <a:t>/video</a:t>
            </a:r>
            <a:r>
              <a:rPr lang="en-US" dirty="0"/>
              <a:t>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0931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203" y="263449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How can I </a:t>
            </a:r>
            <a:br>
              <a:rPr lang="en-US" dirty="0"/>
            </a:br>
            <a:r>
              <a:rPr lang="en-US" b="1" dirty="0"/>
              <a:t>use course evaluations effectively</a:t>
            </a:r>
            <a:r>
              <a:rPr lang="en-US" dirty="0"/>
              <a:t>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3907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37113"/>
            <a:ext cx="10515600" cy="433985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6600" b="1" dirty="0">
              <a:latin typeface="+mj-lt"/>
              <a:cs typeface="Helvetica" panose="020B0604020202020204" pitchFamily="34" charset="0"/>
            </a:endParaRPr>
          </a:p>
          <a:p>
            <a:pPr marL="0" indent="0" algn="ctr">
              <a:buNone/>
            </a:pPr>
            <a:r>
              <a:rPr lang="en-US" sz="6600" b="1" dirty="0">
                <a:latin typeface="+mj-lt"/>
                <a:cs typeface="Helvetica" panose="020B0604020202020204" pitchFamily="34" charset="0"/>
              </a:rPr>
              <a:t>Questions?</a:t>
            </a:r>
          </a:p>
          <a:p>
            <a:pPr marL="0" indent="0" algn="ctr">
              <a:buNone/>
            </a:pPr>
            <a:endParaRPr lang="en-US" sz="4000" dirty="0">
              <a:latin typeface="+mj-lt"/>
              <a:cs typeface="Helvetica" panose="020B0604020202020204" pitchFamily="34" charset="0"/>
            </a:endParaRPr>
          </a:p>
          <a:p>
            <a:pPr marL="0" indent="0" algn="ctr">
              <a:buNone/>
            </a:pPr>
            <a:r>
              <a:rPr lang="en-US" sz="4000" dirty="0">
                <a:latin typeface="+mj-lt"/>
                <a:cs typeface="Helvetica" panose="020B0604020202020204" pitchFamily="34" charset="0"/>
              </a:rPr>
              <a:t>justin.zumwalt@okstate.edu</a:t>
            </a:r>
            <a:endParaRPr lang="en-US" sz="4000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238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197" y="673332"/>
            <a:ext cx="10515600" cy="1596044"/>
          </a:xfrm>
        </p:spPr>
        <p:txBody>
          <a:bodyPr>
            <a:normAutofit/>
          </a:bodyPr>
          <a:lstStyle/>
          <a:p>
            <a:r>
              <a:rPr lang="en-US" sz="4700" dirty="0">
                <a:cs typeface="Helvetica" panose="020B0604020202020204" pitchFamily="34" charset="0"/>
              </a:rPr>
              <a:t>Join us for our spring professional development events!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4705003"/>
            <a:ext cx="10515600" cy="6317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>
                <a:latin typeface="+mj-lt"/>
                <a:cs typeface="Helvetica" panose="020B0604020202020204" pitchFamily="34" charset="0"/>
              </a:rPr>
              <a:t>Beginning in January 2019!</a:t>
            </a:r>
          </a:p>
          <a:p>
            <a:pPr marL="0" indent="0">
              <a:buNone/>
            </a:pPr>
            <a:br>
              <a:rPr lang="en-US" sz="3200" dirty="0">
                <a:latin typeface="Georgia" panose="02040502050405020303" pitchFamily="18" charset="0"/>
              </a:rPr>
            </a:br>
            <a:endParaRPr lang="en-US" sz="24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673242"/>
            <a:ext cx="4357255" cy="1408307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cs typeface="Helvetica" panose="020B0604020202020204" pitchFamily="34" charset="0"/>
              </a:rPr>
              <a:t>Developing Education </a:t>
            </a:r>
            <a:r>
              <a:rPr lang="en-US" sz="3200" b="1" dirty="0">
                <a:cs typeface="Helvetica" panose="020B0604020202020204" pitchFamily="34" charset="0"/>
              </a:rPr>
              <a:t>PODCAST/WEBINAR:</a:t>
            </a:r>
          </a:p>
          <a:p>
            <a:r>
              <a:rPr lang="en-US" sz="3200" i="1" dirty="0">
                <a:cs typeface="Helvetica" panose="020B0604020202020204" pitchFamily="34" charset="0"/>
              </a:rPr>
              <a:t>To be announced!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793972" y="2673242"/>
            <a:ext cx="5559828" cy="1408307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cs typeface="Helvetica" panose="020B0604020202020204" pitchFamily="34" charset="0"/>
              </a:rPr>
              <a:t>Developing Education </a:t>
            </a:r>
            <a:r>
              <a:rPr lang="en-US" sz="3200" b="1" dirty="0">
                <a:cs typeface="Helvetica" panose="020B0604020202020204" pitchFamily="34" charset="0"/>
              </a:rPr>
              <a:t>LIVE:</a:t>
            </a:r>
          </a:p>
          <a:p>
            <a:r>
              <a:rPr lang="en-US" sz="3200" i="1" dirty="0">
                <a:cs typeface="Helvetica" panose="020B0604020202020204" pitchFamily="34" charset="0"/>
              </a:rPr>
              <a:t>What’s in your </a:t>
            </a:r>
            <a:r>
              <a:rPr lang="en-US" sz="3200" i="1" dirty="0" err="1">
                <a:cs typeface="Helvetica" panose="020B0604020202020204" pitchFamily="34" charset="0"/>
              </a:rPr>
              <a:t>Edtech</a:t>
            </a:r>
            <a:r>
              <a:rPr lang="en-US" sz="3200" i="1" dirty="0">
                <a:cs typeface="Helvetica" panose="020B0604020202020204" pitchFamily="34" charset="0"/>
              </a:rPr>
              <a:t> Toolbox?</a:t>
            </a:r>
            <a:endParaRPr lang="en-US" sz="3200" b="1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5737912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181" y="823549"/>
            <a:ext cx="5569488" cy="37071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5" y="168941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700" b="1" dirty="0">
                <a:cs typeface="Helvetica" panose="020B0604020202020204" pitchFamily="34" charset="0"/>
              </a:rPr>
              <a:t>Using the End as a Beginning: </a:t>
            </a:r>
            <a:br>
              <a:rPr lang="en-US" sz="4700" b="1" dirty="0">
                <a:cs typeface="Helvetica" panose="020B0604020202020204" pitchFamily="34" charset="0"/>
              </a:rPr>
            </a:br>
            <a:r>
              <a:rPr lang="en-US" sz="4700" b="1" dirty="0">
                <a:cs typeface="Helvetica" panose="020B0604020202020204" pitchFamily="34" charset="0"/>
              </a:rPr>
              <a:t>Reflecting on your practice</a:t>
            </a:r>
            <a:br>
              <a:rPr lang="en-US" b="1" dirty="0"/>
            </a:br>
            <a:endParaRPr lang="en-US" sz="2000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3749041"/>
            <a:ext cx="10515600" cy="21452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+mj-lt"/>
              </a:rPr>
              <a:t>December 4</a:t>
            </a:r>
            <a:r>
              <a:rPr lang="en-US" sz="3200" baseline="30000" dirty="0">
                <a:latin typeface="+mj-lt"/>
              </a:rPr>
              <a:t>th</a:t>
            </a:r>
            <a:r>
              <a:rPr lang="en-US" sz="3200" dirty="0">
                <a:latin typeface="+mj-lt"/>
              </a:rPr>
              <a:t>, 2018</a:t>
            </a:r>
          </a:p>
          <a:p>
            <a:pPr marL="0" indent="0">
              <a:buNone/>
            </a:pPr>
            <a:endParaRPr lang="en-US" sz="3200" dirty="0">
              <a:latin typeface="+mj-lt"/>
            </a:endParaRPr>
          </a:p>
          <a:p>
            <a:pPr marL="0" indent="0">
              <a:buNone/>
            </a:pPr>
            <a:r>
              <a:rPr lang="en-US" sz="3200" b="1" dirty="0">
                <a:latin typeface="+mj-lt"/>
              </a:rPr>
              <a:t>Office of Educational Development</a:t>
            </a:r>
            <a:br>
              <a:rPr lang="en-US" sz="3200" dirty="0">
                <a:latin typeface="Georgia" panose="02040502050405020303" pitchFamily="18" charset="0"/>
              </a:rPr>
            </a:br>
            <a:endParaRPr lang="en-US" sz="2400" b="1" dirty="0"/>
          </a:p>
        </p:txBody>
      </p:sp>
      <p:pic>
        <p:nvPicPr>
          <p:cNvPr id="1026" name="Picture 2" descr="Image may contain: one or more people, sky, outdoor and closeu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may contain: one or more people, sky, outdoor and closeu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may contain: one or more people, sky, outdoor and closeu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682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123606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004" y="333831"/>
            <a:ext cx="10515600" cy="1325563"/>
          </a:xfrm>
        </p:spPr>
        <p:txBody>
          <a:bodyPr/>
          <a:lstStyle/>
          <a:p>
            <a:r>
              <a:rPr lang="en-US" dirty="0"/>
              <a:t>Today’s Panelists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004" y="3964707"/>
            <a:ext cx="3305604" cy="89800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latin typeface="+mj-lt"/>
              </a:rPr>
              <a:t>David Juergens, MBA</a:t>
            </a:r>
          </a:p>
          <a:p>
            <a:pPr marL="0" indent="0" algn="ctr">
              <a:buNone/>
            </a:pPr>
            <a:r>
              <a:rPr lang="en-US" sz="2400" dirty="0">
                <a:latin typeface="+mj-lt"/>
              </a:rPr>
              <a:t>Educational Technology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5659" r="12733"/>
          <a:stretch/>
        </p:blipFill>
        <p:spPr>
          <a:xfrm>
            <a:off x="1212992" y="2219498"/>
            <a:ext cx="1653919" cy="1653919"/>
          </a:xfrm>
          <a:prstGeom prst="ellipse">
            <a:avLst/>
          </a:prstGeom>
          <a:ln w="3175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78426F-FA30-F348-94D3-965ECA9E55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722" y="3782291"/>
            <a:ext cx="1641242" cy="1561474"/>
          </a:xfrm>
          <a:prstGeom prst="ellipse">
            <a:avLst/>
          </a:prstGeom>
          <a:ln>
            <a:solidFill>
              <a:schemeClr val="tx1"/>
            </a:solidFill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314093" y="5470050"/>
            <a:ext cx="3516499" cy="881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dirty="0">
                <a:latin typeface="+mj-lt"/>
              </a:rPr>
              <a:t>Austin Rutledge, M.Ed., M.S.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dirty="0">
                <a:latin typeface="+mj-lt"/>
              </a:rPr>
              <a:t>Instructional Design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5" t="-567" r="27381" b="567"/>
          <a:stretch/>
        </p:blipFill>
        <p:spPr>
          <a:xfrm>
            <a:off x="5313567" y="904269"/>
            <a:ext cx="1466682" cy="1466682"/>
          </a:xfrm>
          <a:prstGeom prst="ellipse">
            <a:avLst/>
          </a:prstGeom>
          <a:ln>
            <a:solidFill>
              <a:schemeClr val="tx1"/>
            </a:solidFill>
          </a:ln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572636" y="2434093"/>
            <a:ext cx="3141780" cy="781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dirty="0">
                <a:latin typeface="+mj-lt"/>
              </a:rPr>
              <a:t>Dawn Ballard, M.S.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dirty="0">
                <a:latin typeface="+mj-lt"/>
              </a:rPr>
              <a:t>Instructional Design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905" y="2305834"/>
            <a:ext cx="1575048" cy="1567583"/>
          </a:xfrm>
          <a:prstGeom prst="ellipse">
            <a:avLst/>
          </a:prstGeom>
          <a:ln>
            <a:solidFill>
              <a:schemeClr val="tx1"/>
            </a:solidFill>
          </a:ln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8704784" y="3964707"/>
            <a:ext cx="2824968" cy="898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dirty="0">
                <a:latin typeface="+mj-lt"/>
              </a:rPr>
              <a:t>Jessica Rucker, M.S. Ed.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dirty="0">
                <a:latin typeface="+mj-lt"/>
              </a:rPr>
              <a:t>Instructional Design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556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Reflection… why is it important? 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135" y="2169621"/>
            <a:ext cx="10515600" cy="3433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latin typeface="+mj-lt"/>
              </a:rPr>
              <a:t>“We do not learn from experience... </a:t>
            </a:r>
          </a:p>
          <a:p>
            <a:pPr marL="0" indent="0" algn="ctr">
              <a:buNone/>
            </a:pPr>
            <a:r>
              <a:rPr lang="en-US" sz="3200" dirty="0">
                <a:latin typeface="+mj-lt"/>
              </a:rPr>
              <a:t>we learn from reflecting on experience.”  </a:t>
            </a:r>
            <a:br>
              <a:rPr lang="en-US" sz="3200" dirty="0">
                <a:latin typeface="+mj-lt"/>
              </a:rPr>
            </a:br>
            <a:endParaRPr lang="en-US" sz="3200" dirty="0">
              <a:latin typeface="+mj-lt"/>
            </a:endParaRPr>
          </a:p>
          <a:p>
            <a:pPr marL="0" indent="0" algn="ctr">
              <a:buNone/>
            </a:pPr>
            <a:r>
              <a:rPr lang="en-US" sz="3200" dirty="0">
                <a:latin typeface="+mj-lt"/>
              </a:rPr>
              <a:t>― </a:t>
            </a:r>
            <a:r>
              <a:rPr lang="en-US" sz="3200" b="1" dirty="0">
                <a:latin typeface="+mj-lt"/>
              </a:rPr>
              <a:t>John Dewey (early 20</a:t>
            </a:r>
            <a:r>
              <a:rPr lang="en-US" sz="3200" b="1" baseline="30000" dirty="0">
                <a:latin typeface="+mj-lt"/>
              </a:rPr>
              <a:t>th</a:t>
            </a:r>
            <a:r>
              <a:rPr lang="en-US" sz="3200" b="1" dirty="0">
                <a:latin typeface="+mj-lt"/>
              </a:rPr>
              <a:t> century educator and philosopher)</a:t>
            </a:r>
            <a:endParaRPr lang="en-US" sz="3200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7307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578" y="365125"/>
            <a:ext cx="10780222" cy="1325563"/>
          </a:xfrm>
        </p:spPr>
        <p:txBody>
          <a:bodyPr/>
          <a:lstStyle/>
          <a:p>
            <a:r>
              <a:rPr lang="en-US" dirty="0"/>
              <a:t>How can I reflect on my instructional practice?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Knowing your audience</a:t>
            </a:r>
          </a:p>
          <a:p>
            <a:r>
              <a:rPr lang="en-US" dirty="0"/>
              <a:t>Teaching to objectives</a:t>
            </a:r>
          </a:p>
          <a:p>
            <a:r>
              <a:rPr lang="en-US" dirty="0"/>
              <a:t>PowerPoint design</a:t>
            </a:r>
          </a:p>
          <a:p>
            <a:r>
              <a:rPr lang="en-US" dirty="0"/>
              <a:t>Writing strong assessment items</a:t>
            </a:r>
          </a:p>
          <a:p>
            <a:r>
              <a:rPr lang="en-US" dirty="0"/>
              <a:t>Active learning strategies</a:t>
            </a:r>
          </a:p>
          <a:p>
            <a:r>
              <a:rPr lang="en-US" dirty="0"/>
              <a:t>Gamification (if applicable)</a:t>
            </a:r>
          </a:p>
          <a:p>
            <a:r>
              <a:rPr lang="en-US" dirty="0" err="1"/>
              <a:t>Panopto</a:t>
            </a:r>
            <a:r>
              <a:rPr lang="en-US" dirty="0"/>
              <a:t>/Using video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1027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636" y="2626187"/>
            <a:ext cx="6550430" cy="1325563"/>
          </a:xfrm>
        </p:spPr>
        <p:txBody>
          <a:bodyPr/>
          <a:lstStyle/>
          <a:p>
            <a:pPr algn="ctr"/>
            <a:r>
              <a:rPr lang="en-US" dirty="0"/>
              <a:t>How can I reflect on </a:t>
            </a:r>
            <a:br>
              <a:rPr lang="en-US" dirty="0"/>
            </a:br>
            <a:r>
              <a:rPr lang="en-US" b="1" dirty="0"/>
              <a:t>knowing my audience</a:t>
            </a:r>
            <a:r>
              <a:rPr lang="en-US" dirty="0"/>
              <a:t>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2811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0072" y="2609561"/>
            <a:ext cx="6641870" cy="1325563"/>
          </a:xfrm>
        </p:spPr>
        <p:txBody>
          <a:bodyPr/>
          <a:lstStyle/>
          <a:p>
            <a:pPr algn="ctr"/>
            <a:r>
              <a:rPr lang="en-US" dirty="0"/>
              <a:t>How can I reflect on my </a:t>
            </a:r>
            <a:br>
              <a:rPr lang="en-US" dirty="0"/>
            </a:br>
            <a:r>
              <a:rPr lang="en-US" b="1" dirty="0"/>
              <a:t>objectives</a:t>
            </a:r>
            <a:r>
              <a:rPr lang="en-US" dirty="0"/>
              <a:t>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9989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2378" y="2742566"/>
            <a:ext cx="7257011" cy="1325563"/>
          </a:xfrm>
        </p:spPr>
        <p:txBody>
          <a:bodyPr/>
          <a:lstStyle/>
          <a:p>
            <a:pPr algn="ctr"/>
            <a:r>
              <a:rPr lang="en-US" dirty="0"/>
              <a:t>How can I reflect on my </a:t>
            </a:r>
            <a:br>
              <a:rPr lang="en-US" dirty="0"/>
            </a:br>
            <a:r>
              <a:rPr lang="en-US" b="1" dirty="0"/>
              <a:t>PowerPoint design</a:t>
            </a:r>
            <a:r>
              <a:rPr lang="en-US" dirty="0"/>
              <a:t>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4451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8014" y="2651124"/>
            <a:ext cx="6724996" cy="1325563"/>
          </a:xfrm>
        </p:spPr>
        <p:txBody>
          <a:bodyPr/>
          <a:lstStyle/>
          <a:p>
            <a:pPr algn="ctr"/>
            <a:r>
              <a:rPr lang="en-US" dirty="0"/>
              <a:t>How can I reflect on my </a:t>
            </a:r>
            <a:br>
              <a:rPr lang="en-US" dirty="0"/>
            </a:br>
            <a:r>
              <a:rPr lang="en-US" b="1" dirty="0"/>
              <a:t>assessment items</a:t>
            </a:r>
            <a:r>
              <a:rPr lang="en-US" dirty="0"/>
              <a:t>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05462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ile_x0020_Type0 xmlns="22c81239-4916-42f8-981e-bb17659ba664" xsi:nil="true"/>
    <PublishingExpirationDate xmlns="http://schemas.microsoft.com/sharepoint/v3" xsi:nil="true"/>
    <date xmlns="22c81239-4916-42f8-981e-bb17659ba664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4EE8F5754CE74DA1362FF4A382C9BF" ma:contentTypeVersion="13" ma:contentTypeDescription="Create a new document." ma:contentTypeScope="" ma:versionID="46bb28aba48f45b43ff86ec6a49772c2">
  <xsd:schema xmlns:xsd="http://www.w3.org/2001/XMLSchema" xmlns:xs="http://www.w3.org/2001/XMLSchema" xmlns:p="http://schemas.microsoft.com/office/2006/metadata/properties" xmlns:ns1="http://schemas.microsoft.com/sharepoint/v3" xmlns:ns2="5d7439e3-80a4-4edc-9d3e-0234b667c127" xmlns:ns3="22c81239-4916-42f8-981e-bb17659ba664" targetNamespace="http://schemas.microsoft.com/office/2006/metadata/properties" ma:root="true" ma:fieldsID="26b464d718c12f03fd3e7c1693c8317c" ns1:_="" ns2:_="" ns3:_="">
    <xsd:import namespace="http://schemas.microsoft.com/sharepoint/v3"/>
    <xsd:import namespace="5d7439e3-80a4-4edc-9d3e-0234b667c127"/>
    <xsd:import namespace="22c81239-4916-42f8-981e-bb17659ba66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1:PublishingStartDate" minOccurs="0"/>
                <xsd:element ref="ns1:PublishingExpirationDat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date" minOccurs="0"/>
                <xsd:element ref="ns3:File_x0020_Type0" minOccurs="0"/>
                <xsd:element ref="ns3:MediaServiceOCR" minOccurs="0"/>
                <xsd:element ref="ns3:MediaServiceLocation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0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1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7439e3-80a4-4edc-9d3e-0234b667c12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c81239-4916-42f8-981e-bb17659ba6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date" ma:index="16" nillable="true" ma:displayName="date" ma:format="DateOnly" ma:internalName="date">
      <xsd:simpleType>
        <xsd:restriction base="dms:DateTime"/>
      </xsd:simpleType>
    </xsd:element>
    <xsd:element name="File_x0020_Type0" ma:index="17" nillable="true" ma:displayName="File Type" ma:internalName="File_x0020_Type0">
      <xsd:simpleType>
        <xsd:restriction base="dms:Text">
          <xsd:maxLength value="255"/>
        </xsd:restriction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90D73F-4D5B-4D8D-9A71-A29ADAB25B9B}">
  <ds:schemaRefs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microsoft.com/sharepoint/v3"/>
    <ds:schemaRef ds:uri="http://schemas.microsoft.com/office/2006/documentManagement/types"/>
    <ds:schemaRef ds:uri="http://purl.org/dc/dcmitype/"/>
    <ds:schemaRef ds:uri="22c81239-4916-42f8-981e-bb17659ba664"/>
    <ds:schemaRef ds:uri="5d7439e3-80a4-4edc-9d3e-0234b667c127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23FE795-F000-41B1-964B-5E96EEAC3A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d7439e3-80a4-4edc-9d3e-0234b667c127"/>
    <ds:schemaRef ds:uri="22c81239-4916-42f8-981e-bb17659ba6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891359D-B9FC-460D-B234-033FFAA2B0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1859</TotalTime>
  <Words>201</Words>
  <Application>Microsoft Macintosh PowerPoint</Application>
  <PresentationFormat>Widescreen</PresentationFormat>
  <Paragraphs>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Georgia</vt:lpstr>
      <vt:lpstr>Office Theme</vt:lpstr>
      <vt:lpstr>PowerPoint Presentation</vt:lpstr>
      <vt:lpstr>Using the End as a Beginning:  Reflecting on your practice </vt:lpstr>
      <vt:lpstr>Today’s Panelists</vt:lpstr>
      <vt:lpstr>Reflection… why is it important? What is it?</vt:lpstr>
      <vt:lpstr>How can I reflect on my instructional practice?</vt:lpstr>
      <vt:lpstr>How can I reflect on  knowing my audience?</vt:lpstr>
      <vt:lpstr>How can I reflect on my  objectives?</vt:lpstr>
      <vt:lpstr>How can I reflect on my  PowerPoint design?</vt:lpstr>
      <vt:lpstr>How can I reflect on my  assessment items?</vt:lpstr>
      <vt:lpstr>How can I reflect on my  active learning strategies?</vt:lpstr>
      <vt:lpstr>How can I reflect on my  gamification?  (If applicable)</vt:lpstr>
      <vt:lpstr>How can I reflect on  how I used Panopto/video?</vt:lpstr>
      <vt:lpstr>How can I  use course evaluations effectively?</vt:lpstr>
      <vt:lpstr>PowerPoint Presentation</vt:lpstr>
      <vt:lpstr>Join us for our spring professional development events!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be a proficient teacher:</dc:title>
  <dc:creator>Juergens, David</dc:creator>
  <cp:lastModifiedBy>Rutledge, Austin</cp:lastModifiedBy>
  <cp:revision>88</cp:revision>
  <cp:lastPrinted>2018-11-19T21:10:37Z</cp:lastPrinted>
  <dcterms:created xsi:type="dcterms:W3CDTF">2018-08-09T14:42:28Z</dcterms:created>
  <dcterms:modified xsi:type="dcterms:W3CDTF">2018-12-04T16:50:41Z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0x010100354EE8F5754CE74DA1362FF4A382C9BF</vt:lpwstr>
  </property>
</Properties>
</file>