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s/slide18.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2" r:id="rId5"/>
    <p:sldId id="270" r:id="rId6"/>
    <p:sldId id="271" r:id="rId7"/>
    <p:sldId id="259" r:id="rId8"/>
    <p:sldId id="273" r:id="rId9"/>
    <p:sldId id="260" r:id="rId10"/>
    <p:sldId id="275" r:id="rId11"/>
    <p:sldId id="274" r:id="rId12"/>
    <p:sldId id="261" r:id="rId13"/>
    <p:sldId id="276" r:id="rId14"/>
    <p:sldId id="262" r:id="rId15"/>
    <p:sldId id="277" r:id="rId16"/>
    <p:sldId id="278" r:id="rId17"/>
    <p:sldId id="263" r:id="rId18"/>
    <p:sldId id="279" r:id="rId19"/>
    <p:sldId id="280" r:id="rId20"/>
    <p:sldId id="264" r:id="rId21"/>
    <p:sldId id="282" r:id="rId22"/>
    <p:sldId id="265" r:id="rId23"/>
    <p:sldId id="269" r:id="rId24"/>
    <p:sldId id="266" r:id="rId25"/>
    <p:sldId id="267" r:id="rId26"/>
    <p:sldId id="281" r:id="rId27"/>
    <p:sldId id="268" r:id="rId28"/>
    <p:sldId id="283" r:id="rId29"/>
    <p:sldId id="284" r:id="rId30"/>
    <p:sldId id="285" r:id="rId31"/>
    <p:sldId id="286" r:id="rId32"/>
    <p:sldId id="287" r:id="rId33"/>
    <p:sldId id="288" r:id="rId34"/>
    <p:sldId id="289" r:id="rId35"/>
    <p:sldId id="291" r:id="rId36"/>
    <p:sldId id="290" r:id="rId37"/>
    <p:sldId id="292" r:id="rId3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105" d="100"/>
          <a:sy n="105" d="100"/>
        </p:scale>
        <p:origin x="22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8/21/2018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8/21/2018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8/21/2018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8/21/2018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8/21/2018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8/21/2018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COCA Standard 1 and 2</a:t>
            </a:r>
            <a:endParaRPr lang="en-US" dirty="0"/>
          </a:p>
        </p:txBody>
      </p:sp>
      <p:sp>
        <p:nvSpPr>
          <p:cNvPr id="3" name="Subtitle 2"/>
          <p:cNvSpPr>
            <a:spLocks noGrp="1"/>
          </p:cNvSpPr>
          <p:nvPr>
            <p:ph type="subTitle" idx="1"/>
          </p:nvPr>
        </p:nvSpPr>
        <p:spPr/>
        <p:txBody>
          <a:bodyPr/>
          <a:lstStyle/>
          <a:p>
            <a:r>
              <a:rPr lang="en-US" dirty="0" smtClean="0"/>
              <a:t>William J. Pettit, D.O.</a:t>
            </a:r>
            <a:endParaRPr lang="en-US" dirty="0"/>
          </a:p>
        </p:txBody>
      </p:sp>
    </p:spTree>
    <p:extLst>
      <p:ext uri="{BB962C8B-B14F-4D97-AF65-F5344CB8AC3E}">
        <p14:creationId xmlns:p14="http://schemas.microsoft.com/office/powerpoint/2010/main" val="482286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b="10391"/>
          <a:stretch/>
        </p:blipFill>
        <p:spPr>
          <a:xfrm>
            <a:off x="2533764" y="108642"/>
            <a:ext cx="5696932" cy="6590922"/>
          </a:xfrm>
        </p:spPr>
      </p:pic>
    </p:spTree>
    <p:extLst>
      <p:ext uri="{BB962C8B-B14F-4D97-AF65-F5344CB8AC3E}">
        <p14:creationId xmlns:p14="http://schemas.microsoft.com/office/powerpoint/2010/main" val="2906021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26364"/>
          <a:stretch/>
        </p:blipFill>
        <p:spPr>
          <a:xfrm>
            <a:off x="2181885" y="153910"/>
            <a:ext cx="7106970" cy="6609030"/>
          </a:xfrm>
          <a:prstGeom prst="rect">
            <a:avLst/>
          </a:prstGeom>
        </p:spPr>
      </p:pic>
    </p:spTree>
    <p:extLst>
      <p:ext uri="{BB962C8B-B14F-4D97-AF65-F5344CB8AC3E}">
        <p14:creationId xmlns:p14="http://schemas.microsoft.com/office/powerpoint/2010/main" val="526036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1.4: Governance &amp; Program Policies</a:t>
            </a:r>
            <a:r>
              <a:rPr lang="en-US" dirty="0"/>
              <a:t>: (CORE)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47753055"/>
              </p:ext>
            </p:extLst>
          </p:nvPr>
        </p:nvGraphicFramePr>
        <p:xfrm>
          <a:off x="216130" y="2094806"/>
          <a:ext cx="10078052" cy="4577542"/>
        </p:xfrm>
        <a:graphic>
          <a:graphicData uri="http://schemas.openxmlformats.org/drawingml/2006/table">
            <a:tbl>
              <a:tblPr firstRow="1" firstCol="1" bandRow="1">
                <a:tableStyleId>{5C22544A-7EE6-4342-B048-85BDC9FD1C3A}</a:tableStyleId>
              </a:tblPr>
              <a:tblGrid>
                <a:gridCol w="5039026">
                  <a:extLst>
                    <a:ext uri="{9D8B030D-6E8A-4147-A177-3AD203B41FA5}">
                      <a16:colId xmlns:a16="http://schemas.microsoft.com/office/drawing/2014/main" val="1807468186"/>
                    </a:ext>
                  </a:extLst>
                </a:gridCol>
                <a:gridCol w="5039026">
                  <a:extLst>
                    <a:ext uri="{9D8B030D-6E8A-4147-A177-3AD203B41FA5}">
                      <a16:colId xmlns:a16="http://schemas.microsoft.com/office/drawing/2014/main" val="2421419042"/>
                    </a:ext>
                  </a:extLst>
                </a:gridCol>
              </a:tblGrid>
              <a:tr h="420093">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011789835"/>
                  </a:ext>
                </a:extLst>
              </a:tr>
              <a:tr h="4068780">
                <a:tc>
                  <a:txBody>
                    <a:bodyPr/>
                    <a:lstStyle/>
                    <a:p>
                      <a:pPr marL="0" marR="0">
                        <a:lnSpc>
                          <a:spcPct val="107000"/>
                        </a:lnSpc>
                        <a:spcBef>
                          <a:spcPts val="0"/>
                        </a:spcBef>
                        <a:spcAft>
                          <a:spcPts val="0"/>
                        </a:spcAft>
                      </a:pPr>
                      <a:r>
                        <a:rPr lang="en-US" sz="1600" b="1" dirty="0">
                          <a:solidFill>
                            <a:schemeClr val="bg1">
                              <a:lumMod val="95000"/>
                              <a:lumOff val="5000"/>
                            </a:schemeClr>
                          </a:solidFill>
                          <a:effectLst/>
                        </a:rPr>
                        <a:t>A COM must have a governing body, or be part of a parent institution with a governing body, that defines the mission of the COM and/or institution, approves the strategic plan, provides financial oversight, and approves requisite policies. The COM must publish and abide by policies regarding:</a:t>
                      </a:r>
                    </a:p>
                    <a:p>
                      <a:pPr marL="0" marR="0">
                        <a:lnSpc>
                          <a:spcPct val="107000"/>
                        </a:lnSpc>
                        <a:spcBef>
                          <a:spcPts val="0"/>
                        </a:spcBef>
                        <a:spcAft>
                          <a:spcPts val="0"/>
                        </a:spcAft>
                      </a:pPr>
                      <a:r>
                        <a:rPr lang="en-US" sz="1600" b="1" dirty="0">
                          <a:solidFill>
                            <a:schemeClr val="bg1">
                              <a:lumMod val="95000"/>
                              <a:lumOff val="5000"/>
                            </a:schemeClr>
                          </a:solidFill>
                          <a:effectLst/>
                        </a:rPr>
                        <a:t> </a:t>
                      </a:r>
                    </a:p>
                    <a:p>
                      <a:pPr marL="0" marR="0">
                        <a:lnSpc>
                          <a:spcPct val="107000"/>
                        </a:lnSpc>
                        <a:spcBef>
                          <a:spcPts val="0"/>
                        </a:spcBef>
                        <a:spcAft>
                          <a:spcPts val="290"/>
                        </a:spcAft>
                      </a:pPr>
                      <a:r>
                        <a:rPr lang="en-US" sz="1600" b="1" dirty="0">
                          <a:solidFill>
                            <a:schemeClr val="bg1">
                              <a:lumMod val="95000"/>
                              <a:lumOff val="5000"/>
                            </a:schemeClr>
                          </a:solidFill>
                          <a:effectLst/>
                        </a:rPr>
                        <a:t>a. Conflict of Interest for board members, employees, and institutionally employed faculty. </a:t>
                      </a:r>
                    </a:p>
                    <a:p>
                      <a:pPr marL="0" marR="0">
                        <a:lnSpc>
                          <a:spcPct val="107000"/>
                        </a:lnSpc>
                        <a:spcBef>
                          <a:spcPts val="0"/>
                        </a:spcBef>
                        <a:spcAft>
                          <a:spcPts val="290"/>
                        </a:spcAft>
                      </a:pPr>
                      <a:r>
                        <a:rPr lang="en-US" sz="1600" b="1" dirty="0">
                          <a:solidFill>
                            <a:schemeClr val="bg1">
                              <a:lumMod val="95000"/>
                              <a:lumOff val="5000"/>
                            </a:schemeClr>
                          </a:solidFill>
                          <a:effectLst/>
                        </a:rPr>
                        <a:t>b. Due process for all employees, students, faculty, and credentialed instructional staff. </a:t>
                      </a:r>
                    </a:p>
                    <a:p>
                      <a:pPr marL="0" marR="0">
                        <a:lnSpc>
                          <a:spcPct val="107000"/>
                        </a:lnSpc>
                        <a:spcBef>
                          <a:spcPts val="0"/>
                        </a:spcBef>
                        <a:spcAft>
                          <a:spcPts val="290"/>
                        </a:spcAft>
                      </a:pPr>
                      <a:r>
                        <a:rPr lang="en-US" sz="1600" b="1" dirty="0">
                          <a:solidFill>
                            <a:schemeClr val="bg1">
                              <a:lumMod val="95000"/>
                              <a:lumOff val="5000"/>
                            </a:schemeClr>
                          </a:solidFill>
                          <a:effectLst/>
                        </a:rPr>
                        <a:t>c. Confidentiality of employment, student, and medical records. </a:t>
                      </a:r>
                    </a:p>
                    <a:p>
                      <a:pPr marL="0" marR="0">
                        <a:lnSpc>
                          <a:spcPct val="107000"/>
                        </a:lnSpc>
                        <a:spcBef>
                          <a:spcPts val="0"/>
                        </a:spcBef>
                        <a:spcAft>
                          <a:spcPts val="290"/>
                        </a:spcAft>
                      </a:pPr>
                      <a:r>
                        <a:rPr lang="en-US" sz="1600" b="1" dirty="0">
                          <a:solidFill>
                            <a:schemeClr val="bg1">
                              <a:lumMod val="95000"/>
                              <a:lumOff val="5000"/>
                            </a:schemeClr>
                          </a:solidFill>
                          <a:effectLst/>
                        </a:rPr>
                        <a:t>d. Fiscal management and accountability. </a:t>
                      </a:r>
                    </a:p>
                    <a:p>
                      <a:pPr marL="0" marR="0">
                        <a:lnSpc>
                          <a:spcPct val="107000"/>
                        </a:lnSpc>
                        <a:spcBef>
                          <a:spcPts val="0"/>
                        </a:spcBef>
                        <a:spcAft>
                          <a:spcPts val="0"/>
                        </a:spcAft>
                      </a:pPr>
                      <a:r>
                        <a:rPr lang="en-US" sz="1600" b="1" dirty="0">
                          <a:solidFill>
                            <a:schemeClr val="bg1">
                              <a:lumMod val="95000"/>
                              <a:lumOff val="5000"/>
                            </a:schemeClr>
                          </a:solidFill>
                          <a:effectLst/>
                        </a:rPr>
                        <a:t>e. Ethics, incorporating the AOA Code of Ethics. </a:t>
                      </a:r>
                      <a:endParaRPr lang="en-US" sz="16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spcBef>
                          <a:spcPts val="0"/>
                        </a:spcBef>
                        <a:spcAft>
                          <a:spcPts val="0"/>
                        </a:spcAft>
                      </a:pPr>
                      <a:r>
                        <a:rPr lang="en-US" sz="1600" b="1" dirty="0">
                          <a:solidFill>
                            <a:schemeClr val="bg1">
                              <a:lumMod val="95000"/>
                              <a:lumOff val="5000"/>
                            </a:schemeClr>
                          </a:solidFill>
                          <a:effectLst/>
                        </a:rPr>
                        <a:t>1. Provide the bylaws of the governing body and a list of members of the body. </a:t>
                      </a:r>
                    </a:p>
                    <a:p>
                      <a:pPr marL="0" marR="0">
                        <a:spcBef>
                          <a:spcPts val="0"/>
                        </a:spcBef>
                        <a:spcAft>
                          <a:spcPts val="0"/>
                        </a:spcAft>
                      </a:pPr>
                      <a:r>
                        <a:rPr lang="en-US" sz="1600" b="1" dirty="0">
                          <a:solidFill>
                            <a:schemeClr val="bg1">
                              <a:lumMod val="95000"/>
                              <a:lumOff val="5000"/>
                            </a:schemeClr>
                          </a:solidFill>
                          <a:effectLst/>
                        </a:rPr>
                        <a:t> </a:t>
                      </a:r>
                    </a:p>
                    <a:p>
                      <a:pPr marL="0" marR="0">
                        <a:spcBef>
                          <a:spcPts val="0"/>
                        </a:spcBef>
                        <a:spcAft>
                          <a:spcPts val="95"/>
                        </a:spcAft>
                      </a:pPr>
                      <a:r>
                        <a:rPr lang="en-US" sz="1600" b="1" dirty="0">
                          <a:solidFill>
                            <a:schemeClr val="bg1">
                              <a:lumMod val="95000"/>
                              <a:lumOff val="5000"/>
                            </a:schemeClr>
                          </a:solidFill>
                          <a:effectLst/>
                        </a:rPr>
                        <a:t>2. Provide a copy of the policies for: </a:t>
                      </a:r>
                    </a:p>
                    <a:p>
                      <a:pPr marL="0" marR="0">
                        <a:spcBef>
                          <a:spcPts val="0"/>
                        </a:spcBef>
                        <a:spcAft>
                          <a:spcPts val="95"/>
                        </a:spcAft>
                      </a:pPr>
                      <a:r>
                        <a:rPr lang="en-US" sz="1600" b="1" dirty="0">
                          <a:solidFill>
                            <a:schemeClr val="bg1">
                              <a:lumMod val="95000"/>
                              <a:lumOff val="5000"/>
                            </a:schemeClr>
                          </a:solidFill>
                          <a:effectLst/>
                        </a:rPr>
                        <a:t>a. Conflict of Interest for board members, employees, and institutionally employed faculty. </a:t>
                      </a:r>
                    </a:p>
                    <a:p>
                      <a:pPr marL="0" marR="0">
                        <a:spcBef>
                          <a:spcPts val="0"/>
                        </a:spcBef>
                        <a:spcAft>
                          <a:spcPts val="95"/>
                        </a:spcAft>
                      </a:pPr>
                      <a:r>
                        <a:rPr lang="en-US" sz="1600" b="1" dirty="0">
                          <a:solidFill>
                            <a:schemeClr val="bg1">
                              <a:lumMod val="95000"/>
                              <a:lumOff val="5000"/>
                            </a:schemeClr>
                          </a:solidFill>
                          <a:effectLst/>
                        </a:rPr>
                        <a:t>b. Due process for all employees, students, faculty, and credentialed instructional staff. </a:t>
                      </a:r>
                    </a:p>
                    <a:p>
                      <a:pPr marL="0" marR="0">
                        <a:spcBef>
                          <a:spcPts val="0"/>
                        </a:spcBef>
                        <a:spcAft>
                          <a:spcPts val="95"/>
                        </a:spcAft>
                      </a:pPr>
                      <a:r>
                        <a:rPr lang="en-US" sz="1600" b="1" dirty="0">
                          <a:solidFill>
                            <a:schemeClr val="bg1">
                              <a:lumMod val="95000"/>
                              <a:lumOff val="5000"/>
                            </a:schemeClr>
                          </a:solidFill>
                          <a:effectLst/>
                        </a:rPr>
                        <a:t>c. Confidentiality of employment, student, and medical records. </a:t>
                      </a:r>
                    </a:p>
                    <a:p>
                      <a:pPr marL="0" marR="0">
                        <a:spcBef>
                          <a:spcPts val="0"/>
                        </a:spcBef>
                        <a:spcAft>
                          <a:spcPts val="95"/>
                        </a:spcAft>
                      </a:pPr>
                      <a:r>
                        <a:rPr lang="en-US" sz="1600" b="1" dirty="0">
                          <a:solidFill>
                            <a:schemeClr val="bg1">
                              <a:lumMod val="95000"/>
                              <a:lumOff val="5000"/>
                            </a:schemeClr>
                          </a:solidFill>
                          <a:effectLst/>
                        </a:rPr>
                        <a:t>d. Fiscal management and accountability. </a:t>
                      </a:r>
                    </a:p>
                    <a:p>
                      <a:pPr marL="0" marR="0">
                        <a:spcBef>
                          <a:spcPts val="0"/>
                        </a:spcBef>
                        <a:spcAft>
                          <a:spcPts val="0"/>
                        </a:spcAft>
                      </a:pPr>
                      <a:r>
                        <a:rPr lang="en-US" sz="1600" b="1" dirty="0">
                          <a:solidFill>
                            <a:schemeClr val="bg1">
                              <a:lumMod val="95000"/>
                              <a:lumOff val="5000"/>
                            </a:schemeClr>
                          </a:solidFill>
                          <a:effectLst/>
                        </a:rPr>
                        <a:t>e. Ethics, incorporating the AOA Code of Ethics. </a:t>
                      </a:r>
                    </a:p>
                    <a:p>
                      <a:pPr marL="0" marR="0">
                        <a:lnSpc>
                          <a:spcPct val="107000"/>
                        </a:lnSpc>
                        <a:spcBef>
                          <a:spcPts val="0"/>
                        </a:spcBef>
                        <a:spcAft>
                          <a:spcPts val="0"/>
                        </a:spcAft>
                      </a:pPr>
                      <a:r>
                        <a:rPr lang="en-US" sz="1600" b="1" dirty="0">
                          <a:solidFill>
                            <a:schemeClr val="bg1">
                              <a:lumMod val="95000"/>
                              <a:lumOff val="5000"/>
                            </a:schemeClr>
                          </a:solidFill>
                          <a:effectLst/>
                        </a:rPr>
                        <a:t> </a:t>
                      </a:r>
                      <a:endParaRPr lang="en-US" sz="16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721807636"/>
                  </a:ext>
                </a:extLst>
              </a:tr>
            </a:tbl>
          </a:graphicData>
        </a:graphic>
      </p:graphicFrame>
    </p:spTree>
    <p:extLst>
      <p:ext uri="{BB962C8B-B14F-4D97-AF65-F5344CB8AC3E}">
        <p14:creationId xmlns:p14="http://schemas.microsoft.com/office/powerpoint/2010/main" val="1154027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OF ETHICS</a:t>
            </a:r>
          </a:p>
        </p:txBody>
      </p:sp>
      <p:sp>
        <p:nvSpPr>
          <p:cNvPr id="3" name="Content Placeholder 2"/>
          <p:cNvSpPr>
            <a:spLocks noGrp="1"/>
          </p:cNvSpPr>
          <p:nvPr>
            <p:ph idx="1"/>
          </p:nvPr>
        </p:nvSpPr>
        <p:spPr>
          <a:xfrm>
            <a:off x="382385" y="2161310"/>
            <a:ext cx="10789920" cy="4380806"/>
          </a:xfrm>
        </p:spPr>
        <p:txBody>
          <a:bodyPr>
            <a:normAutofit/>
          </a:bodyPr>
          <a:lstStyle/>
          <a:p>
            <a:r>
              <a:rPr lang="en-US" dirty="0">
                <a:solidFill>
                  <a:schemeClr val="bg1"/>
                </a:solidFill>
              </a:rPr>
              <a:t>The </a:t>
            </a:r>
            <a:r>
              <a:rPr lang="en-US" dirty="0" smtClean="0">
                <a:solidFill>
                  <a:schemeClr val="bg1"/>
                </a:solidFill>
              </a:rPr>
              <a:t> Oklahoma </a:t>
            </a:r>
            <a:r>
              <a:rPr lang="en-US" dirty="0">
                <a:solidFill>
                  <a:schemeClr val="bg1"/>
                </a:solidFill>
              </a:rPr>
              <a:t>State </a:t>
            </a:r>
            <a:r>
              <a:rPr lang="en-US" dirty="0" smtClean="0">
                <a:solidFill>
                  <a:schemeClr val="bg1"/>
                </a:solidFill>
              </a:rPr>
              <a:t>University College </a:t>
            </a:r>
            <a:r>
              <a:rPr lang="en-US" dirty="0">
                <a:solidFill>
                  <a:schemeClr val="bg1"/>
                </a:solidFill>
              </a:rPr>
              <a:t>of Osteopathic Medicine </a:t>
            </a:r>
            <a:r>
              <a:rPr lang="en-US" dirty="0" smtClean="0">
                <a:solidFill>
                  <a:schemeClr val="bg1"/>
                </a:solidFill>
              </a:rPr>
              <a:t>annually </a:t>
            </a:r>
            <a:r>
              <a:rPr lang="en-US" dirty="0">
                <a:solidFill>
                  <a:schemeClr val="bg1"/>
                </a:solidFill>
              </a:rPr>
              <a:t>adopts and </a:t>
            </a:r>
            <a:r>
              <a:rPr lang="en-US" dirty="0" smtClean="0">
                <a:solidFill>
                  <a:schemeClr val="bg1"/>
                </a:solidFill>
              </a:rPr>
              <a:t>reaffirms adherence </a:t>
            </a:r>
            <a:r>
              <a:rPr lang="en-US" dirty="0">
                <a:solidFill>
                  <a:schemeClr val="bg1"/>
                </a:solidFill>
              </a:rPr>
              <a:t>to </a:t>
            </a:r>
            <a:r>
              <a:rPr lang="en-US" dirty="0" smtClean="0">
                <a:solidFill>
                  <a:schemeClr val="bg1"/>
                </a:solidFill>
              </a:rPr>
              <a:t>the AOA </a:t>
            </a:r>
            <a:r>
              <a:rPr lang="en-US" dirty="0">
                <a:solidFill>
                  <a:schemeClr val="bg1"/>
                </a:solidFill>
              </a:rPr>
              <a:t>Code of </a:t>
            </a:r>
            <a:r>
              <a:rPr lang="en-US" dirty="0" smtClean="0">
                <a:solidFill>
                  <a:schemeClr val="bg1"/>
                </a:solidFill>
              </a:rPr>
              <a:t>Ethics</a:t>
            </a:r>
          </a:p>
          <a:p>
            <a:pPr marL="0" indent="0">
              <a:buNone/>
            </a:pPr>
            <a:endParaRPr lang="en-US" dirty="0">
              <a:solidFill>
                <a:schemeClr val="bg1"/>
              </a:solidFill>
            </a:endParaRPr>
          </a:p>
          <a:p>
            <a:pPr marL="0" indent="0">
              <a:buNone/>
            </a:pPr>
            <a:r>
              <a:rPr lang="en-US" sz="1900" dirty="0">
                <a:solidFill>
                  <a:schemeClr val="bg1"/>
                </a:solidFill>
              </a:rPr>
              <a:t>Formal Recommendation FS 15-16-009 (</a:t>
            </a:r>
            <a:r>
              <a:rPr lang="en-US" sz="1900" dirty="0" smtClean="0">
                <a:solidFill>
                  <a:schemeClr val="bg1"/>
                </a:solidFill>
              </a:rPr>
              <a:t>Approved-Placement </a:t>
            </a:r>
            <a:r>
              <a:rPr lang="en-US" sz="1900" dirty="0">
                <a:solidFill>
                  <a:schemeClr val="bg1"/>
                </a:solidFill>
              </a:rPr>
              <a:t>in Faculty Resource Manual </a:t>
            </a:r>
            <a:r>
              <a:rPr lang="en-US" sz="1900" dirty="0" smtClean="0">
                <a:solidFill>
                  <a:schemeClr val="bg1"/>
                </a:solidFill>
              </a:rPr>
              <a:t>5-13-16</a:t>
            </a:r>
            <a:r>
              <a:rPr lang="en-US" sz="1900" dirty="0">
                <a:solidFill>
                  <a:schemeClr val="bg1"/>
                </a:solidFill>
              </a:rPr>
              <a:t>) </a:t>
            </a:r>
          </a:p>
          <a:p>
            <a:pPr marL="0" indent="0">
              <a:buNone/>
            </a:pPr>
            <a:r>
              <a:rPr lang="en-US" sz="1900" dirty="0">
                <a:solidFill>
                  <a:schemeClr val="bg1"/>
                </a:solidFill>
              </a:rPr>
              <a:t>Formal Recommendation FS </a:t>
            </a:r>
            <a:r>
              <a:rPr lang="en-US" sz="1900" dirty="0" smtClean="0">
                <a:solidFill>
                  <a:schemeClr val="bg1"/>
                </a:solidFill>
              </a:rPr>
              <a:t>15-16-003 </a:t>
            </a:r>
            <a:r>
              <a:rPr lang="en-US" sz="1900" dirty="0">
                <a:solidFill>
                  <a:schemeClr val="bg1"/>
                </a:solidFill>
              </a:rPr>
              <a:t>(</a:t>
            </a:r>
            <a:r>
              <a:rPr lang="en-US" sz="1900" dirty="0" smtClean="0">
                <a:solidFill>
                  <a:schemeClr val="bg1"/>
                </a:solidFill>
              </a:rPr>
              <a:t>Approved-Annual </a:t>
            </a:r>
            <a:r>
              <a:rPr lang="en-US" sz="1900" dirty="0">
                <a:solidFill>
                  <a:schemeClr val="bg1"/>
                </a:solidFill>
              </a:rPr>
              <a:t>reaffirmation </a:t>
            </a:r>
            <a:r>
              <a:rPr lang="en-US" sz="1900" dirty="0" smtClean="0">
                <a:solidFill>
                  <a:schemeClr val="bg1"/>
                </a:solidFill>
              </a:rPr>
              <a:t>12-3-15</a:t>
            </a:r>
            <a:r>
              <a:rPr lang="en-US" sz="1900" dirty="0">
                <a:solidFill>
                  <a:schemeClr val="bg1"/>
                </a:solidFill>
              </a:rPr>
              <a:t>) </a:t>
            </a:r>
          </a:p>
          <a:p>
            <a:pPr marL="0" indent="0">
              <a:buNone/>
            </a:pPr>
            <a:r>
              <a:rPr lang="en-US" sz="1900" dirty="0">
                <a:solidFill>
                  <a:schemeClr val="bg1"/>
                </a:solidFill>
              </a:rPr>
              <a:t>Formal Recommendation FS 08-09-005 (Approved-Adoption of AOA Code of Ethics 10-10-08) </a:t>
            </a:r>
          </a:p>
          <a:p>
            <a:pPr marL="0" indent="0">
              <a:buNone/>
            </a:pPr>
            <a:r>
              <a:rPr lang="en-US" sz="1900" dirty="0">
                <a:solidFill>
                  <a:schemeClr val="bg1"/>
                </a:solidFill>
              </a:rPr>
              <a:t>General Faculty Reaffirmation (</a:t>
            </a:r>
            <a:r>
              <a:rPr lang="en-US" sz="1900" dirty="0" smtClean="0">
                <a:solidFill>
                  <a:schemeClr val="bg1"/>
                </a:solidFill>
              </a:rPr>
              <a:t>Approved-Reaffirmation </a:t>
            </a:r>
            <a:r>
              <a:rPr lang="en-US" sz="1900" dirty="0">
                <a:solidFill>
                  <a:schemeClr val="bg1"/>
                </a:solidFill>
              </a:rPr>
              <a:t>Vote </a:t>
            </a:r>
            <a:r>
              <a:rPr lang="en-US" sz="1900" dirty="0" smtClean="0">
                <a:solidFill>
                  <a:schemeClr val="bg1"/>
                </a:solidFill>
              </a:rPr>
              <a:t>12-18-15</a:t>
            </a:r>
            <a:r>
              <a:rPr lang="en-US" sz="1900" dirty="0">
                <a:solidFill>
                  <a:schemeClr val="bg1"/>
                </a:solidFill>
              </a:rPr>
              <a:t>) </a:t>
            </a:r>
          </a:p>
          <a:p>
            <a:pPr marL="0" indent="0">
              <a:buNone/>
            </a:pPr>
            <a:r>
              <a:rPr lang="en-US" sz="1900" dirty="0">
                <a:solidFill>
                  <a:schemeClr val="bg1"/>
                </a:solidFill>
              </a:rPr>
              <a:t>General Faculty Reaffirmation (</a:t>
            </a:r>
            <a:r>
              <a:rPr lang="en-US" sz="1900" dirty="0" smtClean="0">
                <a:solidFill>
                  <a:schemeClr val="bg1"/>
                </a:solidFill>
              </a:rPr>
              <a:t>Approved-Reaffirmation </a:t>
            </a:r>
            <a:r>
              <a:rPr lang="en-US" sz="1900" dirty="0">
                <a:solidFill>
                  <a:schemeClr val="bg1"/>
                </a:solidFill>
              </a:rPr>
              <a:t>Vote </a:t>
            </a:r>
            <a:r>
              <a:rPr lang="en-US" sz="1900" dirty="0" smtClean="0">
                <a:solidFill>
                  <a:schemeClr val="bg1"/>
                </a:solidFill>
              </a:rPr>
              <a:t>12-16-16</a:t>
            </a:r>
            <a:r>
              <a:rPr lang="en-US" sz="1900" dirty="0">
                <a:solidFill>
                  <a:schemeClr val="bg1"/>
                </a:solidFill>
              </a:rPr>
              <a:t>) </a:t>
            </a:r>
          </a:p>
          <a:p>
            <a:pPr marL="0" indent="0">
              <a:buNone/>
            </a:pPr>
            <a:endParaRPr lang="en-US" sz="1900" dirty="0" smtClean="0">
              <a:solidFill>
                <a:schemeClr val="bg1"/>
              </a:solidFill>
            </a:endParaRPr>
          </a:p>
          <a:p>
            <a:pPr marL="0" indent="0">
              <a:buNone/>
            </a:pPr>
            <a:r>
              <a:rPr lang="en-US" sz="1900" dirty="0" smtClean="0">
                <a:solidFill>
                  <a:schemeClr val="bg1"/>
                </a:solidFill>
              </a:rPr>
              <a:t>The </a:t>
            </a:r>
            <a:r>
              <a:rPr lang="en-US" sz="1900" dirty="0">
                <a:solidFill>
                  <a:schemeClr val="bg1"/>
                </a:solidFill>
              </a:rPr>
              <a:t>full AOA Code of Ethics document </a:t>
            </a:r>
            <a:r>
              <a:rPr lang="en-US" sz="1900" dirty="0" smtClean="0">
                <a:solidFill>
                  <a:schemeClr val="bg1"/>
                </a:solidFill>
              </a:rPr>
              <a:t>can be </a:t>
            </a:r>
            <a:r>
              <a:rPr lang="en-US" sz="1900" dirty="0">
                <a:solidFill>
                  <a:schemeClr val="bg1"/>
                </a:solidFill>
              </a:rPr>
              <a:t>accessed digitally at: </a:t>
            </a:r>
          </a:p>
          <a:p>
            <a:r>
              <a:rPr lang="en-US" sz="1900" dirty="0">
                <a:solidFill>
                  <a:schemeClr val="bg1"/>
                </a:solidFill>
              </a:rPr>
              <a:t>http://</a:t>
            </a:r>
            <a:r>
              <a:rPr lang="en-US" sz="1900" dirty="0" smtClean="0">
                <a:solidFill>
                  <a:schemeClr val="bg1"/>
                </a:solidFill>
              </a:rPr>
              <a:t>www.osteopathic.org/inside-aoa/about/leadership/Pages/aoa-code-of-ethics.aspx</a:t>
            </a:r>
            <a:endParaRPr lang="en-US" sz="1900" dirty="0">
              <a:solidFill>
                <a:schemeClr val="bg1"/>
              </a:solidFill>
            </a:endParaRPr>
          </a:p>
          <a:p>
            <a:endParaRPr lang="en-US" dirty="0"/>
          </a:p>
        </p:txBody>
      </p:sp>
    </p:spTree>
    <p:extLst>
      <p:ext uri="{BB962C8B-B14F-4D97-AF65-F5344CB8AC3E}">
        <p14:creationId xmlns:p14="http://schemas.microsoft.com/office/powerpoint/2010/main" val="2249152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1.5a: Non-Discrimination: </a:t>
            </a:r>
            <a:r>
              <a:rPr lang="en-US" dirty="0"/>
              <a:t>(CORE)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5606867"/>
              </p:ext>
            </p:extLst>
          </p:nvPr>
        </p:nvGraphicFramePr>
        <p:xfrm>
          <a:off x="847896" y="2161308"/>
          <a:ext cx="9193878" cy="4015047"/>
        </p:xfrm>
        <a:graphic>
          <a:graphicData uri="http://schemas.openxmlformats.org/drawingml/2006/table">
            <a:tbl>
              <a:tblPr firstRow="1" firstCol="1" bandRow="1">
                <a:tableStyleId>{5C22544A-7EE6-4342-B048-85BDC9FD1C3A}</a:tableStyleId>
              </a:tblPr>
              <a:tblGrid>
                <a:gridCol w="4596939">
                  <a:extLst>
                    <a:ext uri="{9D8B030D-6E8A-4147-A177-3AD203B41FA5}">
                      <a16:colId xmlns:a16="http://schemas.microsoft.com/office/drawing/2014/main" val="4072785849"/>
                    </a:ext>
                  </a:extLst>
                </a:gridCol>
                <a:gridCol w="4596939">
                  <a:extLst>
                    <a:ext uri="{9D8B030D-6E8A-4147-A177-3AD203B41FA5}">
                      <a16:colId xmlns:a16="http://schemas.microsoft.com/office/drawing/2014/main" val="138034685"/>
                    </a:ext>
                  </a:extLst>
                </a:gridCol>
              </a:tblGrid>
              <a:tr h="879643">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997024877"/>
                  </a:ext>
                </a:extLst>
              </a:tr>
              <a:tr h="3135404">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A COM must demonstrate non-discrimination in the selection of administrative personnel, faculty and staff, and students based on race, ethnicity, color, sex, sexual orientation, gender, gender identity, national origin, age or disabilities, and religion.</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spcBef>
                          <a:spcPts val="0"/>
                        </a:spcBef>
                        <a:spcAft>
                          <a:spcPts val="105"/>
                        </a:spcAft>
                      </a:pPr>
                      <a:r>
                        <a:rPr lang="en-US" sz="1800" b="1" dirty="0">
                          <a:solidFill>
                            <a:schemeClr val="bg1">
                              <a:lumMod val="95000"/>
                              <a:lumOff val="5000"/>
                            </a:schemeClr>
                          </a:solidFill>
                          <a:effectLst/>
                        </a:rPr>
                        <a:t>1. Provide a copy of the non-discrimination policy. </a:t>
                      </a:r>
                    </a:p>
                    <a:p>
                      <a:pPr marL="0" marR="0">
                        <a:spcBef>
                          <a:spcPts val="0"/>
                        </a:spcBef>
                        <a:spcAft>
                          <a:spcPts val="0"/>
                        </a:spcAft>
                      </a:pPr>
                      <a:r>
                        <a:rPr lang="en-US" sz="1800" b="1" dirty="0">
                          <a:solidFill>
                            <a:schemeClr val="bg1">
                              <a:lumMod val="95000"/>
                              <a:lumOff val="5000"/>
                            </a:schemeClr>
                          </a:solidFill>
                          <a:effectLst/>
                        </a:rPr>
                        <a:t>2. Provide a public link to where the document is published. </a:t>
                      </a:r>
                    </a:p>
                    <a:p>
                      <a:pPr marL="0" marR="0">
                        <a:lnSpc>
                          <a:spcPct val="107000"/>
                        </a:lnSpc>
                        <a:spcBef>
                          <a:spcPts val="0"/>
                        </a:spcBef>
                        <a:spcAft>
                          <a:spcPts val="0"/>
                        </a:spcAft>
                      </a:pPr>
                      <a:r>
                        <a:rPr lang="en-US" sz="1800" b="1" dirty="0">
                          <a:solidFill>
                            <a:schemeClr val="bg1">
                              <a:lumMod val="95000"/>
                              <a:lumOff val="5000"/>
                            </a:schemeClr>
                          </a:solidFill>
                          <a:effectLst/>
                        </a:rPr>
                        <a:t>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385000812"/>
                  </a:ext>
                </a:extLst>
              </a:tr>
            </a:tbl>
          </a:graphicData>
        </a:graphic>
      </p:graphicFrame>
    </p:spTree>
    <p:extLst>
      <p:ext uri="{BB962C8B-B14F-4D97-AF65-F5344CB8AC3E}">
        <p14:creationId xmlns:p14="http://schemas.microsoft.com/office/powerpoint/2010/main" val="2582682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Non-Discrimination (</a:t>
            </a:r>
            <a:r>
              <a:rPr lang="en-US" dirty="0"/>
              <a:t>CORE</a:t>
            </a: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smtClean="0">
                <a:solidFill>
                  <a:schemeClr val="bg1"/>
                </a:solidFill>
              </a:rPr>
              <a:t>A </a:t>
            </a:r>
            <a:r>
              <a:rPr lang="en-US" sz="1800" dirty="0">
                <a:solidFill>
                  <a:schemeClr val="bg1"/>
                </a:solidFill>
              </a:rPr>
              <a:t>COM must demonstrate </a:t>
            </a:r>
            <a:r>
              <a:rPr lang="en-US" sz="1800" dirty="0" smtClean="0">
                <a:solidFill>
                  <a:schemeClr val="bg1"/>
                </a:solidFill>
              </a:rPr>
              <a:t>non-discrimination </a:t>
            </a:r>
            <a:r>
              <a:rPr lang="en-US" sz="1800" dirty="0">
                <a:solidFill>
                  <a:schemeClr val="bg1"/>
                </a:solidFill>
              </a:rPr>
              <a:t>in the selection of </a:t>
            </a:r>
            <a:r>
              <a:rPr lang="en-US" sz="1800" dirty="0" smtClean="0">
                <a:solidFill>
                  <a:schemeClr val="bg1"/>
                </a:solidFill>
              </a:rPr>
              <a:t>administrative </a:t>
            </a:r>
            <a:r>
              <a:rPr lang="en-US" sz="1800" dirty="0">
                <a:solidFill>
                  <a:schemeClr val="bg1"/>
                </a:solidFill>
              </a:rPr>
              <a:t>personnel, faculty and staff, and students based on </a:t>
            </a:r>
            <a:r>
              <a:rPr lang="en-US" sz="1800" dirty="0" smtClean="0">
                <a:solidFill>
                  <a:schemeClr val="bg1"/>
                </a:solidFill>
              </a:rPr>
              <a:t>race</a:t>
            </a:r>
            <a:r>
              <a:rPr lang="en-US" sz="1800" dirty="0">
                <a:solidFill>
                  <a:schemeClr val="bg1"/>
                </a:solidFill>
              </a:rPr>
              <a:t>, ethnicity, color, sex, sexual orientation, gender, gender </a:t>
            </a:r>
            <a:r>
              <a:rPr lang="en-US" sz="1800" dirty="0" smtClean="0">
                <a:solidFill>
                  <a:schemeClr val="bg1"/>
                </a:solidFill>
              </a:rPr>
              <a:t>identity</a:t>
            </a:r>
            <a:r>
              <a:rPr lang="en-US" sz="1800" dirty="0">
                <a:solidFill>
                  <a:schemeClr val="bg1"/>
                </a:solidFill>
              </a:rPr>
              <a:t>, national origin, age or disabilities, and religion. </a:t>
            </a:r>
          </a:p>
          <a:p>
            <a:pPr marL="0" indent="0">
              <a:buNone/>
            </a:pPr>
            <a:endParaRPr lang="en-US" sz="1800" dirty="0" smtClean="0">
              <a:solidFill>
                <a:schemeClr val="bg1"/>
              </a:solidFill>
            </a:endParaRPr>
          </a:p>
          <a:p>
            <a:pPr marL="0" indent="0">
              <a:buNone/>
            </a:pPr>
            <a:r>
              <a:rPr lang="en-US" sz="1800" dirty="0" smtClean="0">
                <a:solidFill>
                  <a:schemeClr val="bg1"/>
                </a:solidFill>
              </a:rPr>
              <a:t>Evidentiary </a:t>
            </a:r>
            <a:r>
              <a:rPr lang="en-US" sz="1800" dirty="0">
                <a:solidFill>
                  <a:schemeClr val="bg1"/>
                </a:solidFill>
              </a:rPr>
              <a:t>Submission:</a:t>
            </a:r>
          </a:p>
          <a:p>
            <a:pPr marL="0" indent="0">
              <a:buNone/>
            </a:pPr>
            <a:r>
              <a:rPr lang="en-US" sz="1800" dirty="0" smtClean="0">
                <a:solidFill>
                  <a:schemeClr val="bg1"/>
                </a:solidFill>
              </a:rPr>
              <a:t>1.Provide </a:t>
            </a:r>
            <a:r>
              <a:rPr lang="en-US" sz="1800" dirty="0">
                <a:solidFill>
                  <a:schemeClr val="bg1"/>
                </a:solidFill>
              </a:rPr>
              <a:t>a copy of the </a:t>
            </a:r>
            <a:r>
              <a:rPr lang="en-US" sz="1800" dirty="0" smtClean="0">
                <a:solidFill>
                  <a:schemeClr val="bg1"/>
                </a:solidFill>
              </a:rPr>
              <a:t>non-discrimination </a:t>
            </a:r>
            <a:r>
              <a:rPr lang="en-US" sz="1800" dirty="0">
                <a:solidFill>
                  <a:schemeClr val="bg1"/>
                </a:solidFill>
              </a:rPr>
              <a:t>policy.</a:t>
            </a:r>
          </a:p>
          <a:p>
            <a:pPr marL="0" indent="0">
              <a:buNone/>
            </a:pPr>
            <a:r>
              <a:rPr lang="en-US" sz="1800" dirty="0" smtClean="0">
                <a:solidFill>
                  <a:schemeClr val="bg1"/>
                </a:solidFill>
              </a:rPr>
              <a:t>2.Provide </a:t>
            </a:r>
            <a:r>
              <a:rPr lang="en-US" sz="1800" dirty="0">
                <a:solidFill>
                  <a:schemeClr val="bg1"/>
                </a:solidFill>
              </a:rPr>
              <a:t>a public link to where the document is published.</a:t>
            </a:r>
          </a:p>
          <a:p>
            <a:endParaRPr lang="en-US" dirty="0"/>
          </a:p>
        </p:txBody>
      </p:sp>
    </p:spTree>
    <p:extLst>
      <p:ext uri="{BB962C8B-B14F-4D97-AF65-F5344CB8AC3E}">
        <p14:creationId xmlns:p14="http://schemas.microsoft.com/office/powerpoint/2010/main" val="3857674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Non-Discrimination</a:t>
            </a:r>
            <a:endParaRPr lang="en-US" dirty="0"/>
          </a:p>
        </p:txBody>
      </p:sp>
      <p:sp>
        <p:nvSpPr>
          <p:cNvPr id="3" name="Content Placeholder 2"/>
          <p:cNvSpPr>
            <a:spLocks noGrp="1"/>
          </p:cNvSpPr>
          <p:nvPr>
            <p:ph idx="1"/>
          </p:nvPr>
        </p:nvSpPr>
        <p:spPr/>
        <p:txBody>
          <a:bodyPr/>
          <a:lstStyle/>
          <a:p>
            <a:r>
              <a:rPr lang="en-US" sz="1800" dirty="0">
                <a:solidFill>
                  <a:schemeClr val="bg1"/>
                </a:solidFill>
              </a:rPr>
              <a:t>1.1 Oklahoma State University Center for Health Sciences is an equal opportunity and affirmative action employer, and as such, provides equal opportunity for employment and advancement of all employees without regard to age, race, ethnicity, color, religion, sex, sexual orientation, genetic information, gender, gender identity or expression, national origin, disability, protected veteran status, or other protected category.</a:t>
            </a:r>
          </a:p>
          <a:p>
            <a:endParaRPr lang="en-US" b="1" dirty="0"/>
          </a:p>
        </p:txBody>
      </p:sp>
    </p:spTree>
    <p:extLst>
      <p:ext uri="{BB962C8B-B14F-4D97-AF65-F5344CB8AC3E}">
        <p14:creationId xmlns:p14="http://schemas.microsoft.com/office/powerpoint/2010/main" val="2595228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1.6: Degree-Granting Body</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1779142"/>
              </p:ext>
            </p:extLst>
          </p:nvPr>
        </p:nvGraphicFramePr>
        <p:xfrm>
          <a:off x="739832" y="2144683"/>
          <a:ext cx="9554350" cy="4355869"/>
        </p:xfrm>
        <a:graphic>
          <a:graphicData uri="http://schemas.openxmlformats.org/drawingml/2006/table">
            <a:tbl>
              <a:tblPr firstRow="1" firstCol="1" bandRow="1">
                <a:tableStyleId>{5C22544A-7EE6-4342-B048-85BDC9FD1C3A}</a:tableStyleId>
              </a:tblPr>
              <a:tblGrid>
                <a:gridCol w="4777175">
                  <a:extLst>
                    <a:ext uri="{9D8B030D-6E8A-4147-A177-3AD203B41FA5}">
                      <a16:colId xmlns:a16="http://schemas.microsoft.com/office/drawing/2014/main" val="1202488672"/>
                    </a:ext>
                  </a:extLst>
                </a:gridCol>
                <a:gridCol w="4777175">
                  <a:extLst>
                    <a:ext uri="{9D8B030D-6E8A-4147-A177-3AD203B41FA5}">
                      <a16:colId xmlns:a16="http://schemas.microsoft.com/office/drawing/2014/main" val="2724463966"/>
                    </a:ext>
                  </a:extLst>
                </a:gridCol>
              </a:tblGrid>
              <a:tr h="627892">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523805628"/>
                  </a:ext>
                </a:extLst>
              </a:tr>
              <a:tr h="3727977">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The governing body of the COM and/or institution must confer the degree Doctor of Osteopathic Medicine (DO) upon those students who have satisfactorily completed the requirements for graduation and have been recommended for graduation by faculty.</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spcBef>
                          <a:spcPts val="0"/>
                        </a:spcBef>
                        <a:spcAft>
                          <a:spcPts val="690"/>
                        </a:spcAft>
                      </a:pPr>
                      <a:r>
                        <a:rPr lang="en-US" sz="1800" b="1" dirty="0">
                          <a:solidFill>
                            <a:schemeClr val="bg1">
                              <a:lumMod val="95000"/>
                              <a:lumOff val="5000"/>
                            </a:schemeClr>
                          </a:solidFill>
                          <a:effectLst/>
                        </a:rPr>
                        <a:t>1. Provide a copy of the bylaws or governing documents that demonstrate the conferral of degree. </a:t>
                      </a:r>
                    </a:p>
                    <a:p>
                      <a:pPr marL="0" marR="0">
                        <a:spcBef>
                          <a:spcPts val="0"/>
                        </a:spcBef>
                        <a:spcAft>
                          <a:spcPts val="690"/>
                        </a:spcAft>
                      </a:pPr>
                      <a:r>
                        <a:rPr lang="en-US" sz="1800" b="1" dirty="0">
                          <a:solidFill>
                            <a:schemeClr val="bg1">
                              <a:lumMod val="95000"/>
                              <a:lumOff val="5000"/>
                            </a:schemeClr>
                          </a:solidFill>
                          <a:effectLst/>
                        </a:rPr>
                        <a:t>2. Provide a copy of the COM policy demonstrating that the faculty senate (or approved body) must recommend candidates for graduation. </a:t>
                      </a:r>
                    </a:p>
                    <a:p>
                      <a:pPr marL="0" marR="0">
                        <a:spcBef>
                          <a:spcPts val="0"/>
                        </a:spcBef>
                        <a:spcAft>
                          <a:spcPts val="0"/>
                        </a:spcAft>
                      </a:pPr>
                      <a:r>
                        <a:rPr lang="en-US" sz="1800" b="1" dirty="0">
                          <a:solidFill>
                            <a:schemeClr val="bg1">
                              <a:lumMod val="95000"/>
                              <a:lumOff val="5000"/>
                            </a:schemeClr>
                          </a:solidFill>
                          <a:effectLst/>
                        </a:rPr>
                        <a:t>3. Provide minutes from the Faculty Association meeting where this occurred for the most recent graduates. </a:t>
                      </a:r>
                    </a:p>
                    <a:p>
                      <a:pPr marL="0" marR="0">
                        <a:lnSpc>
                          <a:spcPct val="107000"/>
                        </a:lnSpc>
                        <a:spcBef>
                          <a:spcPts val="0"/>
                        </a:spcBef>
                        <a:spcAft>
                          <a:spcPts val="0"/>
                        </a:spcAft>
                      </a:pPr>
                      <a:r>
                        <a:rPr lang="en-US" sz="1800" b="1" dirty="0">
                          <a:solidFill>
                            <a:schemeClr val="bg1">
                              <a:lumMod val="95000"/>
                              <a:lumOff val="5000"/>
                            </a:schemeClr>
                          </a:solidFill>
                          <a:effectLst/>
                        </a:rPr>
                        <a:t>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065975202"/>
                  </a:ext>
                </a:extLst>
              </a:tr>
            </a:tbl>
          </a:graphicData>
        </a:graphic>
      </p:graphicFrame>
    </p:spTree>
    <p:extLst>
      <p:ext uri="{BB962C8B-B14F-4D97-AF65-F5344CB8AC3E}">
        <p14:creationId xmlns:p14="http://schemas.microsoft.com/office/powerpoint/2010/main" val="2727456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Graduation Requirements</a:t>
            </a:r>
            <a:endParaRPr lang="en-US" dirty="0"/>
          </a:p>
        </p:txBody>
      </p:sp>
      <p:sp>
        <p:nvSpPr>
          <p:cNvPr id="3" name="Content Placeholder 2"/>
          <p:cNvSpPr>
            <a:spLocks noGrp="1"/>
          </p:cNvSpPr>
          <p:nvPr>
            <p:ph idx="1"/>
          </p:nvPr>
        </p:nvSpPr>
        <p:spPr>
          <a:xfrm>
            <a:off x="357447" y="2144684"/>
            <a:ext cx="10573789" cy="4547061"/>
          </a:xfrm>
        </p:spPr>
        <p:txBody>
          <a:bodyPr>
            <a:normAutofit fontScale="62500" lnSpcReduction="20000"/>
          </a:bodyPr>
          <a:lstStyle/>
          <a:p>
            <a:pPr marL="0" indent="0">
              <a:buNone/>
            </a:pPr>
            <a:r>
              <a:rPr lang="en-US" sz="2200" dirty="0">
                <a:solidFill>
                  <a:schemeClr val="bg1"/>
                </a:solidFill>
              </a:rPr>
              <a:t>A student who has satisfactorily completed </a:t>
            </a:r>
            <a:r>
              <a:rPr lang="en-US" sz="2200" dirty="0" smtClean="0">
                <a:solidFill>
                  <a:schemeClr val="bg1"/>
                </a:solidFill>
              </a:rPr>
              <a:t>all </a:t>
            </a:r>
            <a:r>
              <a:rPr lang="en-US" sz="2200" dirty="0">
                <a:solidFill>
                  <a:schemeClr val="bg1"/>
                </a:solidFill>
              </a:rPr>
              <a:t>academic </a:t>
            </a:r>
            <a:r>
              <a:rPr lang="en-US" sz="2200" dirty="0" smtClean="0">
                <a:solidFill>
                  <a:schemeClr val="bg1"/>
                </a:solidFill>
              </a:rPr>
              <a:t>requirements </a:t>
            </a:r>
            <a:r>
              <a:rPr lang="en-US" sz="2200" dirty="0">
                <a:solidFill>
                  <a:schemeClr val="bg1"/>
                </a:solidFill>
              </a:rPr>
              <a:t>and who has been </a:t>
            </a:r>
            <a:r>
              <a:rPr lang="en-US" sz="2200" dirty="0" smtClean="0">
                <a:solidFill>
                  <a:schemeClr val="bg1"/>
                </a:solidFill>
              </a:rPr>
              <a:t>recommended </a:t>
            </a:r>
            <a:r>
              <a:rPr lang="en-US" sz="2200" dirty="0">
                <a:solidFill>
                  <a:schemeClr val="bg1"/>
                </a:solidFill>
              </a:rPr>
              <a:t>by the College faculty may be </a:t>
            </a:r>
            <a:r>
              <a:rPr lang="en-US" sz="2200" dirty="0" smtClean="0">
                <a:solidFill>
                  <a:schemeClr val="bg1"/>
                </a:solidFill>
              </a:rPr>
              <a:t>awarded </a:t>
            </a:r>
            <a:r>
              <a:rPr lang="en-US" sz="2200" dirty="0">
                <a:solidFill>
                  <a:schemeClr val="bg1"/>
                </a:solidFill>
              </a:rPr>
              <a:t>the Doctor of Osteopathic Medicine (DO) </a:t>
            </a:r>
            <a:r>
              <a:rPr lang="en-US" sz="2200" dirty="0" smtClean="0">
                <a:solidFill>
                  <a:schemeClr val="bg1"/>
                </a:solidFill>
              </a:rPr>
              <a:t>degree</a:t>
            </a:r>
            <a:r>
              <a:rPr lang="en-US" sz="2200" dirty="0">
                <a:solidFill>
                  <a:schemeClr val="bg1"/>
                </a:solidFill>
              </a:rPr>
              <a:t>, provided the student has: </a:t>
            </a:r>
            <a:endParaRPr lang="en-US" sz="2200" dirty="0" smtClean="0">
              <a:solidFill>
                <a:schemeClr val="bg1"/>
              </a:solidFill>
            </a:endParaRPr>
          </a:p>
          <a:p>
            <a:r>
              <a:rPr lang="en-US" sz="2200" dirty="0" smtClean="0">
                <a:solidFill>
                  <a:schemeClr val="bg1"/>
                </a:solidFill>
              </a:rPr>
              <a:t>Passed </a:t>
            </a:r>
            <a:r>
              <a:rPr lang="en-US" sz="2200" dirty="0">
                <a:solidFill>
                  <a:schemeClr val="bg1"/>
                </a:solidFill>
              </a:rPr>
              <a:t>COMLEX Level 2 CE and PE and reported </a:t>
            </a:r>
            <a:r>
              <a:rPr lang="en-US" sz="2200" dirty="0" smtClean="0">
                <a:solidFill>
                  <a:schemeClr val="bg1"/>
                </a:solidFill>
              </a:rPr>
              <a:t>the </a:t>
            </a:r>
            <a:r>
              <a:rPr lang="en-US" sz="2200" dirty="0">
                <a:solidFill>
                  <a:schemeClr val="bg1"/>
                </a:solidFill>
              </a:rPr>
              <a:t>scores to the </a:t>
            </a:r>
            <a:r>
              <a:rPr lang="en-US" sz="2200" dirty="0" smtClean="0">
                <a:solidFill>
                  <a:schemeClr val="bg1"/>
                </a:solidFill>
              </a:rPr>
              <a:t>College </a:t>
            </a:r>
            <a:r>
              <a:rPr lang="en-US" sz="2200" dirty="0">
                <a:solidFill>
                  <a:schemeClr val="bg1"/>
                </a:solidFill>
              </a:rPr>
              <a:t>prior to graduation </a:t>
            </a:r>
            <a:r>
              <a:rPr lang="en-US" sz="2200" dirty="0" smtClean="0">
                <a:solidFill>
                  <a:schemeClr val="bg1"/>
                </a:solidFill>
              </a:rPr>
              <a:t>All </a:t>
            </a:r>
            <a:r>
              <a:rPr lang="en-US" sz="2200" dirty="0">
                <a:solidFill>
                  <a:schemeClr val="bg1"/>
                </a:solidFill>
              </a:rPr>
              <a:t>students graduating in 2008 </a:t>
            </a:r>
            <a:r>
              <a:rPr lang="en-US" sz="2200" dirty="0" smtClean="0">
                <a:solidFill>
                  <a:schemeClr val="bg1"/>
                </a:solidFill>
              </a:rPr>
              <a:t>and </a:t>
            </a:r>
            <a:r>
              <a:rPr lang="en-US" sz="2200" dirty="0">
                <a:solidFill>
                  <a:schemeClr val="bg1"/>
                </a:solidFill>
              </a:rPr>
              <a:t>later must take </a:t>
            </a:r>
            <a:r>
              <a:rPr lang="en-US" sz="2200" dirty="0" smtClean="0">
                <a:solidFill>
                  <a:schemeClr val="bg1"/>
                </a:solidFill>
              </a:rPr>
              <a:t>and </a:t>
            </a:r>
            <a:r>
              <a:rPr lang="en-US" sz="2200" dirty="0">
                <a:solidFill>
                  <a:schemeClr val="bg1"/>
                </a:solidFill>
              </a:rPr>
              <a:t>pass the COMLEX Level 2 CE and PE </a:t>
            </a:r>
            <a:r>
              <a:rPr lang="en-US" sz="2200" dirty="0" smtClean="0">
                <a:solidFill>
                  <a:schemeClr val="bg1"/>
                </a:solidFill>
              </a:rPr>
              <a:t>as </a:t>
            </a:r>
            <a:r>
              <a:rPr lang="en-US" sz="2200" dirty="0">
                <a:solidFill>
                  <a:schemeClr val="bg1"/>
                </a:solidFill>
              </a:rPr>
              <a:t>a requirement for graduation. Testing for </a:t>
            </a:r>
            <a:r>
              <a:rPr lang="en-US" sz="2200" dirty="0" smtClean="0">
                <a:solidFill>
                  <a:schemeClr val="bg1"/>
                </a:solidFill>
              </a:rPr>
              <a:t>Level </a:t>
            </a:r>
            <a:r>
              <a:rPr lang="en-US" sz="2200" dirty="0">
                <a:solidFill>
                  <a:schemeClr val="bg1"/>
                </a:solidFill>
              </a:rPr>
              <a:t>2 Cognitive Evaluation is done several times </a:t>
            </a:r>
            <a:r>
              <a:rPr lang="en-US" sz="2200" dirty="0" smtClean="0">
                <a:solidFill>
                  <a:schemeClr val="bg1"/>
                </a:solidFill>
              </a:rPr>
              <a:t>each </a:t>
            </a:r>
            <a:r>
              <a:rPr lang="en-US" sz="2200" dirty="0">
                <a:solidFill>
                  <a:schemeClr val="bg1"/>
                </a:solidFill>
              </a:rPr>
              <a:t>year at computer testing </a:t>
            </a:r>
            <a:r>
              <a:rPr lang="en-US" sz="2200" dirty="0" smtClean="0">
                <a:solidFill>
                  <a:schemeClr val="bg1"/>
                </a:solidFill>
              </a:rPr>
              <a:t>sites</a:t>
            </a:r>
            <a:r>
              <a:rPr lang="en-US" sz="2200" dirty="0">
                <a:solidFill>
                  <a:schemeClr val="bg1"/>
                </a:solidFill>
              </a:rPr>
              <a:t>; the student is </a:t>
            </a:r>
            <a:r>
              <a:rPr lang="en-US" sz="2200" dirty="0" smtClean="0">
                <a:solidFill>
                  <a:schemeClr val="bg1"/>
                </a:solidFill>
              </a:rPr>
              <a:t>responsible </a:t>
            </a:r>
            <a:r>
              <a:rPr lang="en-US" sz="2200" dirty="0">
                <a:solidFill>
                  <a:schemeClr val="bg1"/>
                </a:solidFill>
              </a:rPr>
              <a:t>for identifying the time and </a:t>
            </a:r>
            <a:r>
              <a:rPr lang="en-US" sz="2200" dirty="0" smtClean="0">
                <a:solidFill>
                  <a:schemeClr val="bg1"/>
                </a:solidFill>
              </a:rPr>
              <a:t>place </a:t>
            </a:r>
            <a:r>
              <a:rPr lang="en-US" sz="2200" dirty="0">
                <a:solidFill>
                  <a:schemeClr val="bg1"/>
                </a:solidFill>
              </a:rPr>
              <a:t>they will take each exam and may </a:t>
            </a:r>
            <a:r>
              <a:rPr lang="en-US" sz="2200" dirty="0" smtClean="0">
                <a:solidFill>
                  <a:schemeClr val="bg1"/>
                </a:solidFill>
              </a:rPr>
              <a:t>register </a:t>
            </a:r>
            <a:r>
              <a:rPr lang="en-US" sz="2200" dirty="0">
                <a:solidFill>
                  <a:schemeClr val="bg1"/>
                </a:solidFill>
              </a:rPr>
              <a:t>for each exam by going to the NBOME </a:t>
            </a:r>
            <a:r>
              <a:rPr lang="en-US" sz="2200" dirty="0" smtClean="0">
                <a:solidFill>
                  <a:schemeClr val="bg1"/>
                </a:solidFill>
              </a:rPr>
              <a:t>website</a:t>
            </a:r>
            <a:r>
              <a:rPr lang="en-US" sz="2200" dirty="0">
                <a:solidFill>
                  <a:schemeClr val="bg1"/>
                </a:solidFill>
              </a:rPr>
              <a:t>: http://www.nbome.org/ The Level 2 </a:t>
            </a:r>
            <a:r>
              <a:rPr lang="en-US" sz="2200" dirty="0" smtClean="0">
                <a:solidFill>
                  <a:schemeClr val="bg1"/>
                </a:solidFill>
              </a:rPr>
              <a:t>Performance </a:t>
            </a:r>
            <a:r>
              <a:rPr lang="en-US" sz="2200" dirty="0">
                <a:solidFill>
                  <a:schemeClr val="bg1"/>
                </a:solidFill>
              </a:rPr>
              <a:t>Evaluation is </a:t>
            </a:r>
            <a:r>
              <a:rPr lang="en-US" sz="2200" dirty="0" smtClean="0">
                <a:solidFill>
                  <a:schemeClr val="bg1"/>
                </a:solidFill>
              </a:rPr>
              <a:t>done </a:t>
            </a:r>
            <a:r>
              <a:rPr lang="en-US" sz="2200" dirty="0">
                <a:solidFill>
                  <a:schemeClr val="bg1"/>
                </a:solidFill>
              </a:rPr>
              <a:t>numerous times </a:t>
            </a:r>
            <a:r>
              <a:rPr lang="en-US" sz="2200" dirty="0" smtClean="0">
                <a:solidFill>
                  <a:schemeClr val="bg1"/>
                </a:solidFill>
              </a:rPr>
              <a:t>each </a:t>
            </a:r>
            <a:r>
              <a:rPr lang="en-US" sz="2200" dirty="0">
                <a:solidFill>
                  <a:schemeClr val="bg1"/>
                </a:solidFill>
              </a:rPr>
              <a:t>year at the testing center in </a:t>
            </a:r>
            <a:r>
              <a:rPr lang="en-US" sz="2200" dirty="0" smtClean="0">
                <a:solidFill>
                  <a:schemeClr val="bg1"/>
                </a:solidFill>
              </a:rPr>
              <a:t>Conshohocken</a:t>
            </a:r>
            <a:r>
              <a:rPr lang="en-US" sz="2200" dirty="0">
                <a:solidFill>
                  <a:schemeClr val="bg1"/>
                </a:solidFill>
              </a:rPr>
              <a:t>, Pennsylvania and each student must </a:t>
            </a:r>
            <a:r>
              <a:rPr lang="en-US" sz="2200" dirty="0" smtClean="0">
                <a:solidFill>
                  <a:schemeClr val="bg1"/>
                </a:solidFill>
              </a:rPr>
              <a:t>arrange </a:t>
            </a:r>
            <a:r>
              <a:rPr lang="en-US" sz="2200" dirty="0">
                <a:solidFill>
                  <a:schemeClr val="bg1"/>
                </a:solidFill>
              </a:rPr>
              <a:t>to travel to that site after </a:t>
            </a:r>
            <a:r>
              <a:rPr lang="en-US" sz="2200" dirty="0" smtClean="0">
                <a:solidFill>
                  <a:schemeClr val="bg1"/>
                </a:solidFill>
              </a:rPr>
              <a:t>registering for </a:t>
            </a:r>
            <a:r>
              <a:rPr lang="en-US" sz="2200" dirty="0">
                <a:solidFill>
                  <a:schemeClr val="bg1"/>
                </a:solidFill>
              </a:rPr>
              <a:t>the exam online. </a:t>
            </a:r>
          </a:p>
          <a:p>
            <a:pPr lvl="1"/>
            <a:r>
              <a:rPr lang="en-US" sz="2200" dirty="0" smtClean="0">
                <a:solidFill>
                  <a:schemeClr val="bg1"/>
                </a:solidFill>
              </a:rPr>
              <a:t> No </a:t>
            </a:r>
            <a:r>
              <a:rPr lang="en-US" sz="2200" dirty="0" err="1">
                <a:solidFill>
                  <a:schemeClr val="bg1"/>
                </a:solidFill>
              </a:rPr>
              <a:t>unremediated</a:t>
            </a:r>
            <a:r>
              <a:rPr lang="en-US" sz="2200" dirty="0">
                <a:solidFill>
                  <a:schemeClr val="bg1"/>
                </a:solidFill>
              </a:rPr>
              <a:t> "D" or "U" </a:t>
            </a:r>
            <a:r>
              <a:rPr lang="en-US" sz="2200" dirty="0" smtClean="0">
                <a:solidFill>
                  <a:schemeClr val="bg1"/>
                </a:solidFill>
              </a:rPr>
              <a:t>grades </a:t>
            </a:r>
            <a:r>
              <a:rPr lang="en-US" sz="2200" dirty="0">
                <a:solidFill>
                  <a:schemeClr val="bg1"/>
                </a:solidFill>
              </a:rPr>
              <a:t>and no grades of "I"</a:t>
            </a:r>
          </a:p>
          <a:p>
            <a:pPr lvl="1"/>
            <a:r>
              <a:rPr lang="en-US" sz="2200" dirty="0" smtClean="0">
                <a:solidFill>
                  <a:schemeClr val="bg1"/>
                </a:solidFill>
              </a:rPr>
              <a:t> </a:t>
            </a:r>
            <a:r>
              <a:rPr lang="en-US" sz="2200" dirty="0">
                <a:solidFill>
                  <a:schemeClr val="bg1"/>
                </a:solidFill>
              </a:rPr>
              <a:t>Successfully completed all clinical rotations</a:t>
            </a:r>
          </a:p>
          <a:p>
            <a:pPr lvl="1"/>
            <a:r>
              <a:rPr lang="en-US" sz="2200" dirty="0" smtClean="0">
                <a:solidFill>
                  <a:schemeClr val="bg1"/>
                </a:solidFill>
              </a:rPr>
              <a:t> </a:t>
            </a:r>
            <a:r>
              <a:rPr lang="en-US" sz="2200" dirty="0">
                <a:solidFill>
                  <a:schemeClr val="bg1"/>
                </a:solidFill>
              </a:rPr>
              <a:t>Complied with all legal and financial requirements of the College</a:t>
            </a:r>
          </a:p>
          <a:p>
            <a:pPr lvl="1"/>
            <a:r>
              <a:rPr lang="en-US" sz="2200" dirty="0" smtClean="0">
                <a:solidFill>
                  <a:schemeClr val="bg1"/>
                </a:solidFill>
              </a:rPr>
              <a:t>Exhibits </a:t>
            </a:r>
            <a:r>
              <a:rPr lang="en-US" sz="2200" dirty="0">
                <a:solidFill>
                  <a:schemeClr val="bg1"/>
                </a:solidFill>
              </a:rPr>
              <a:t>the ethical, professional, behavioral, and personal characteristics necessary for the </a:t>
            </a:r>
            <a:r>
              <a:rPr lang="en-US" sz="2200" dirty="0" smtClean="0">
                <a:solidFill>
                  <a:schemeClr val="bg1"/>
                </a:solidFill>
              </a:rPr>
              <a:t>practice </a:t>
            </a:r>
            <a:r>
              <a:rPr lang="en-US" sz="2200" dirty="0">
                <a:solidFill>
                  <a:schemeClr val="bg1"/>
                </a:solidFill>
              </a:rPr>
              <a:t>of osteopathic medicine </a:t>
            </a:r>
          </a:p>
          <a:p>
            <a:pPr lvl="1"/>
            <a:r>
              <a:rPr lang="en-US" sz="2200" dirty="0" smtClean="0">
                <a:solidFill>
                  <a:schemeClr val="bg1"/>
                </a:solidFill>
              </a:rPr>
              <a:t>Demonstrated </a:t>
            </a:r>
            <a:r>
              <a:rPr lang="en-US" sz="2200" dirty="0">
                <a:solidFill>
                  <a:schemeClr val="bg1"/>
                </a:solidFill>
              </a:rPr>
              <a:t>acceptable competence in the </a:t>
            </a:r>
            <a:r>
              <a:rPr lang="en-US" sz="2200" dirty="0" smtClean="0">
                <a:solidFill>
                  <a:schemeClr val="bg1"/>
                </a:solidFill>
              </a:rPr>
              <a:t>knowledge</a:t>
            </a:r>
            <a:r>
              <a:rPr lang="en-US" sz="2200" dirty="0">
                <a:solidFill>
                  <a:schemeClr val="bg1"/>
                </a:solidFill>
              </a:rPr>
              <a:t>, skills, and </a:t>
            </a:r>
            <a:r>
              <a:rPr lang="en-US" sz="2200" dirty="0" smtClean="0">
                <a:solidFill>
                  <a:schemeClr val="bg1"/>
                </a:solidFill>
              </a:rPr>
              <a:t>attitudes </a:t>
            </a:r>
            <a:r>
              <a:rPr lang="en-US" sz="2200" dirty="0">
                <a:solidFill>
                  <a:schemeClr val="bg1"/>
                </a:solidFill>
              </a:rPr>
              <a:t>required of an </a:t>
            </a:r>
            <a:r>
              <a:rPr lang="en-US" sz="2200" dirty="0" smtClean="0">
                <a:solidFill>
                  <a:schemeClr val="bg1"/>
                </a:solidFill>
              </a:rPr>
              <a:t>osteopathic </a:t>
            </a:r>
            <a:r>
              <a:rPr lang="en-US" sz="2200" dirty="0">
                <a:solidFill>
                  <a:schemeClr val="bg1"/>
                </a:solidFill>
              </a:rPr>
              <a:t>physician </a:t>
            </a:r>
          </a:p>
          <a:p>
            <a:pPr lvl="1"/>
            <a:r>
              <a:rPr lang="en-US" sz="2200" dirty="0" smtClean="0">
                <a:solidFill>
                  <a:schemeClr val="bg1"/>
                </a:solidFill>
              </a:rPr>
              <a:t>Been </a:t>
            </a:r>
            <a:r>
              <a:rPr lang="en-US" sz="2200" dirty="0">
                <a:solidFill>
                  <a:schemeClr val="bg1"/>
                </a:solidFill>
              </a:rPr>
              <a:t>recommended for graduation by </a:t>
            </a:r>
            <a:r>
              <a:rPr lang="en-US" sz="2200" dirty="0" smtClean="0">
                <a:solidFill>
                  <a:schemeClr val="bg1"/>
                </a:solidFill>
              </a:rPr>
              <a:t>the </a:t>
            </a:r>
            <a:r>
              <a:rPr lang="en-US" sz="2200" dirty="0">
                <a:solidFill>
                  <a:schemeClr val="bg1"/>
                </a:solidFill>
              </a:rPr>
              <a:t>appropriate bodies of the College</a:t>
            </a:r>
          </a:p>
          <a:p>
            <a:pPr lvl="1"/>
            <a:r>
              <a:rPr lang="en-US" sz="2200" dirty="0" smtClean="0">
                <a:solidFill>
                  <a:schemeClr val="bg1"/>
                </a:solidFill>
              </a:rPr>
              <a:t>Attended </a:t>
            </a:r>
            <a:r>
              <a:rPr lang="en-US" sz="2200" dirty="0">
                <a:solidFill>
                  <a:schemeClr val="bg1"/>
                </a:solidFill>
              </a:rPr>
              <a:t>the commencement graduation rehearsal and ceremony (only in unusual </a:t>
            </a:r>
            <a:r>
              <a:rPr lang="en-US" sz="2200" dirty="0" smtClean="0">
                <a:solidFill>
                  <a:schemeClr val="bg1"/>
                </a:solidFill>
              </a:rPr>
              <a:t>circumstances</a:t>
            </a:r>
            <a:r>
              <a:rPr lang="en-US" sz="2200" dirty="0">
                <a:solidFill>
                  <a:schemeClr val="bg1"/>
                </a:solidFill>
              </a:rPr>
              <a:t>, and with prior approval of </a:t>
            </a:r>
            <a:r>
              <a:rPr lang="en-US" sz="2200" dirty="0" smtClean="0">
                <a:solidFill>
                  <a:schemeClr val="bg1"/>
                </a:solidFill>
              </a:rPr>
              <a:t>the </a:t>
            </a:r>
            <a:r>
              <a:rPr lang="en-US" sz="2200" dirty="0">
                <a:solidFill>
                  <a:schemeClr val="bg1"/>
                </a:solidFill>
              </a:rPr>
              <a:t>Dean, will a degree be awarded in absentia) </a:t>
            </a:r>
          </a:p>
          <a:p>
            <a:pPr marL="0" indent="0">
              <a:buNone/>
            </a:pPr>
            <a:r>
              <a:rPr lang="en-US" sz="2200" dirty="0">
                <a:solidFill>
                  <a:schemeClr val="bg1"/>
                </a:solidFill>
              </a:rPr>
              <a:t>A student will meet the graduation </a:t>
            </a:r>
            <a:r>
              <a:rPr lang="en-US" sz="2200" dirty="0" smtClean="0">
                <a:solidFill>
                  <a:schemeClr val="bg1"/>
                </a:solidFill>
              </a:rPr>
              <a:t>requirements </a:t>
            </a:r>
            <a:r>
              <a:rPr lang="en-US" sz="2200" dirty="0">
                <a:solidFill>
                  <a:schemeClr val="bg1"/>
                </a:solidFill>
              </a:rPr>
              <a:t>listed in </a:t>
            </a:r>
            <a:r>
              <a:rPr lang="en-US" sz="2200" dirty="0" smtClean="0">
                <a:solidFill>
                  <a:schemeClr val="bg1"/>
                </a:solidFill>
              </a:rPr>
              <a:t>the </a:t>
            </a:r>
            <a:r>
              <a:rPr lang="en-US" sz="2200" dirty="0">
                <a:solidFill>
                  <a:schemeClr val="bg1"/>
                </a:solidFill>
              </a:rPr>
              <a:t>catalog in effect </a:t>
            </a:r>
            <a:r>
              <a:rPr lang="en-US" sz="2200" dirty="0" smtClean="0">
                <a:solidFill>
                  <a:schemeClr val="bg1"/>
                </a:solidFill>
              </a:rPr>
              <a:t>at the </a:t>
            </a:r>
            <a:r>
              <a:rPr lang="en-US" sz="2200" dirty="0">
                <a:solidFill>
                  <a:schemeClr val="bg1"/>
                </a:solidFill>
              </a:rPr>
              <a:t>time of his/her </a:t>
            </a:r>
            <a:r>
              <a:rPr lang="en-US" sz="2200" dirty="0" smtClean="0">
                <a:solidFill>
                  <a:schemeClr val="bg1"/>
                </a:solidFill>
              </a:rPr>
              <a:t>initial </a:t>
            </a:r>
            <a:r>
              <a:rPr lang="en-US" sz="2200" dirty="0">
                <a:solidFill>
                  <a:schemeClr val="bg1"/>
                </a:solidFill>
              </a:rPr>
              <a:t>enrollment, provided </a:t>
            </a:r>
            <a:r>
              <a:rPr lang="en-US" sz="2200" dirty="0" smtClean="0">
                <a:solidFill>
                  <a:schemeClr val="bg1"/>
                </a:solidFill>
              </a:rPr>
              <a:t>that no </a:t>
            </a:r>
            <a:r>
              <a:rPr lang="en-US" sz="2200" dirty="0">
                <a:solidFill>
                  <a:schemeClr val="bg1"/>
                </a:solidFill>
              </a:rPr>
              <a:t>more than six years have </a:t>
            </a:r>
            <a:r>
              <a:rPr lang="en-US" sz="2200" dirty="0" smtClean="0">
                <a:solidFill>
                  <a:schemeClr val="bg1"/>
                </a:solidFill>
              </a:rPr>
              <a:t>elapsed </a:t>
            </a:r>
            <a:r>
              <a:rPr lang="en-US" sz="2200" dirty="0">
                <a:solidFill>
                  <a:schemeClr val="bg1"/>
                </a:solidFill>
              </a:rPr>
              <a:t>between matriculation and </a:t>
            </a:r>
            <a:r>
              <a:rPr lang="en-US" sz="2200" dirty="0" smtClean="0">
                <a:solidFill>
                  <a:schemeClr val="bg1"/>
                </a:solidFill>
              </a:rPr>
              <a:t>graduation</a:t>
            </a:r>
            <a:r>
              <a:rPr lang="en-US" sz="2200" dirty="0">
                <a:solidFill>
                  <a:schemeClr val="bg1"/>
                </a:solidFill>
              </a:rPr>
              <a:t>. </a:t>
            </a:r>
          </a:p>
          <a:p>
            <a:pPr marL="0" indent="0">
              <a:buNone/>
            </a:pPr>
            <a:r>
              <a:rPr lang="en-US" sz="2200" dirty="0">
                <a:solidFill>
                  <a:schemeClr val="bg1"/>
                </a:solidFill>
              </a:rPr>
              <a:t>A student who is required to repeat an academic </a:t>
            </a:r>
            <a:r>
              <a:rPr lang="en-US" sz="2200" dirty="0" smtClean="0">
                <a:solidFill>
                  <a:schemeClr val="bg1"/>
                </a:solidFill>
              </a:rPr>
              <a:t>year </a:t>
            </a:r>
            <a:r>
              <a:rPr lang="en-US" sz="2200" dirty="0">
                <a:solidFill>
                  <a:schemeClr val="bg1"/>
                </a:solidFill>
              </a:rPr>
              <a:t>will meet the </a:t>
            </a:r>
            <a:r>
              <a:rPr lang="en-US" sz="2200" dirty="0" smtClean="0">
                <a:solidFill>
                  <a:schemeClr val="bg1"/>
                </a:solidFill>
              </a:rPr>
              <a:t>graduation </a:t>
            </a:r>
            <a:r>
              <a:rPr lang="en-US" sz="2200" dirty="0">
                <a:solidFill>
                  <a:schemeClr val="bg1"/>
                </a:solidFill>
              </a:rPr>
              <a:t>requirements listed </a:t>
            </a:r>
            <a:r>
              <a:rPr lang="en-US" sz="2200" dirty="0" smtClean="0">
                <a:solidFill>
                  <a:schemeClr val="bg1"/>
                </a:solidFill>
              </a:rPr>
              <a:t>in </a:t>
            </a:r>
            <a:r>
              <a:rPr lang="en-US" sz="2200" dirty="0">
                <a:solidFill>
                  <a:schemeClr val="bg1"/>
                </a:solidFill>
              </a:rPr>
              <a:t>the catalog for that year</a:t>
            </a:r>
          </a:p>
          <a:p>
            <a:endParaRPr lang="en-US" dirty="0"/>
          </a:p>
        </p:txBody>
      </p:sp>
    </p:spTree>
    <p:extLst>
      <p:ext uri="{BB962C8B-B14F-4D97-AF65-F5344CB8AC3E}">
        <p14:creationId xmlns:p14="http://schemas.microsoft.com/office/powerpoint/2010/main" val="3838995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Faculty Recommendation for Student Graduation and Promotion </a:t>
            </a:r>
          </a:p>
        </p:txBody>
      </p:sp>
      <p:sp>
        <p:nvSpPr>
          <p:cNvPr id="3" name="Content Placeholder 2"/>
          <p:cNvSpPr>
            <a:spLocks noGrp="1"/>
          </p:cNvSpPr>
          <p:nvPr>
            <p:ph idx="1"/>
          </p:nvPr>
        </p:nvSpPr>
        <p:spPr>
          <a:xfrm>
            <a:off x="482139" y="2211185"/>
            <a:ext cx="10282844" cy="4547062"/>
          </a:xfrm>
        </p:spPr>
        <p:txBody>
          <a:bodyPr>
            <a:normAutofit lnSpcReduction="10000"/>
          </a:bodyPr>
          <a:lstStyle/>
          <a:p>
            <a:pPr marL="0" indent="0">
              <a:buNone/>
            </a:pPr>
            <a:r>
              <a:rPr lang="en-US" sz="1800" dirty="0" smtClean="0">
                <a:solidFill>
                  <a:schemeClr val="bg1"/>
                </a:solidFill>
              </a:rPr>
              <a:t>Dr</a:t>
            </a:r>
            <a:r>
              <a:rPr lang="en-US" sz="1800" dirty="0">
                <a:solidFill>
                  <a:schemeClr val="bg1"/>
                </a:solidFill>
              </a:rPr>
              <a:t>. </a:t>
            </a:r>
            <a:r>
              <a:rPr lang="en-US" sz="1800" dirty="0" smtClean="0">
                <a:solidFill>
                  <a:schemeClr val="bg1"/>
                </a:solidFill>
              </a:rPr>
              <a:t>Rouch </a:t>
            </a:r>
            <a:r>
              <a:rPr lang="en-US" sz="1800" dirty="0">
                <a:solidFill>
                  <a:schemeClr val="bg1"/>
                </a:solidFill>
              </a:rPr>
              <a:t>presented the list of students for graduation or promotion via PowerPoint </a:t>
            </a:r>
            <a:r>
              <a:rPr lang="en-US" sz="1800" dirty="0" smtClean="0">
                <a:solidFill>
                  <a:schemeClr val="bg1"/>
                </a:solidFill>
              </a:rPr>
              <a:t>presentation</a:t>
            </a:r>
            <a:r>
              <a:rPr lang="en-US" sz="1800" dirty="0">
                <a:solidFill>
                  <a:schemeClr val="bg1"/>
                </a:solidFill>
              </a:rPr>
              <a:t>. A vote was taken for each class individually.</a:t>
            </a:r>
          </a:p>
          <a:p>
            <a:r>
              <a:rPr lang="en-US" sz="1800" dirty="0">
                <a:solidFill>
                  <a:schemeClr val="bg1"/>
                </a:solidFill>
              </a:rPr>
              <a:t>The list of MS IV Class Students was presented for the faculty to vote </a:t>
            </a:r>
            <a:r>
              <a:rPr lang="en-US" sz="1800" dirty="0" smtClean="0">
                <a:solidFill>
                  <a:schemeClr val="bg1"/>
                </a:solidFill>
              </a:rPr>
              <a:t>their Approval </a:t>
            </a:r>
            <a:r>
              <a:rPr lang="en-US" sz="1800" dirty="0">
                <a:solidFill>
                  <a:schemeClr val="bg1"/>
                </a:solidFill>
              </a:rPr>
              <a:t>for graduation contingent upon completing all requirements.</a:t>
            </a:r>
          </a:p>
          <a:p>
            <a:pPr marL="0" indent="0">
              <a:buNone/>
            </a:pPr>
            <a:r>
              <a:rPr lang="en-US" sz="1800" dirty="0" smtClean="0">
                <a:solidFill>
                  <a:schemeClr val="bg1"/>
                </a:solidFill>
              </a:rPr>
              <a:t>	Vote taken:   Unanimously Approved  Number </a:t>
            </a:r>
            <a:r>
              <a:rPr lang="en-US" sz="1800" dirty="0">
                <a:solidFill>
                  <a:schemeClr val="bg1"/>
                </a:solidFill>
              </a:rPr>
              <a:t>of students: 105</a:t>
            </a:r>
          </a:p>
          <a:p>
            <a:r>
              <a:rPr lang="en-US" sz="1800" dirty="0">
                <a:solidFill>
                  <a:schemeClr val="bg1"/>
                </a:solidFill>
              </a:rPr>
              <a:t>The list of MS I Class Students was presented for the faculty to vote </a:t>
            </a:r>
            <a:r>
              <a:rPr lang="en-US" sz="1800" dirty="0" smtClean="0">
                <a:solidFill>
                  <a:schemeClr val="bg1"/>
                </a:solidFill>
              </a:rPr>
              <a:t>their Approval </a:t>
            </a:r>
            <a:r>
              <a:rPr lang="en-US" sz="1800" dirty="0">
                <a:solidFill>
                  <a:schemeClr val="bg1"/>
                </a:solidFill>
              </a:rPr>
              <a:t>for promotion contingent upon completing all requirements.</a:t>
            </a:r>
          </a:p>
          <a:p>
            <a:pPr marL="0" indent="0">
              <a:buNone/>
            </a:pPr>
            <a:r>
              <a:rPr lang="en-US" sz="1800" dirty="0" smtClean="0">
                <a:solidFill>
                  <a:schemeClr val="bg1"/>
                </a:solidFill>
              </a:rPr>
              <a:t>	Vote taken:   Unanimously Approved   Number </a:t>
            </a:r>
            <a:r>
              <a:rPr lang="en-US" sz="1800" dirty="0">
                <a:solidFill>
                  <a:schemeClr val="bg1"/>
                </a:solidFill>
              </a:rPr>
              <a:t>of students: 113</a:t>
            </a:r>
          </a:p>
          <a:p>
            <a:r>
              <a:rPr lang="en-US" sz="1800" dirty="0">
                <a:solidFill>
                  <a:schemeClr val="bg1"/>
                </a:solidFill>
              </a:rPr>
              <a:t>The list of MS II Class Students was presented for the faculty to vote </a:t>
            </a:r>
            <a:r>
              <a:rPr lang="en-US" sz="1800" dirty="0" smtClean="0">
                <a:solidFill>
                  <a:schemeClr val="bg1"/>
                </a:solidFill>
              </a:rPr>
              <a:t>their Approval </a:t>
            </a:r>
            <a:r>
              <a:rPr lang="en-US" sz="1800" dirty="0">
                <a:solidFill>
                  <a:schemeClr val="bg1"/>
                </a:solidFill>
              </a:rPr>
              <a:t>for promotion contingent upon completing all requirements.</a:t>
            </a:r>
          </a:p>
          <a:p>
            <a:pPr marL="0" indent="0">
              <a:buNone/>
            </a:pPr>
            <a:r>
              <a:rPr lang="en-US" sz="1800" dirty="0" smtClean="0">
                <a:solidFill>
                  <a:schemeClr val="bg1"/>
                </a:solidFill>
              </a:rPr>
              <a:t>	Vote taken:   Unanimously Approved  Number </a:t>
            </a:r>
            <a:r>
              <a:rPr lang="en-US" sz="1800" dirty="0">
                <a:solidFill>
                  <a:schemeClr val="bg1"/>
                </a:solidFill>
              </a:rPr>
              <a:t>of students: 114</a:t>
            </a:r>
          </a:p>
          <a:p>
            <a:r>
              <a:rPr lang="en-US" sz="1800" dirty="0">
                <a:solidFill>
                  <a:schemeClr val="bg1"/>
                </a:solidFill>
              </a:rPr>
              <a:t>The list of MS III Class Students was presented for the faculty to vote </a:t>
            </a:r>
            <a:r>
              <a:rPr lang="en-US" sz="1800" dirty="0" smtClean="0">
                <a:solidFill>
                  <a:schemeClr val="bg1"/>
                </a:solidFill>
              </a:rPr>
              <a:t>their Approval </a:t>
            </a:r>
            <a:r>
              <a:rPr lang="en-US" sz="1800" dirty="0">
                <a:solidFill>
                  <a:schemeClr val="bg1"/>
                </a:solidFill>
              </a:rPr>
              <a:t>for promotion contingent upon completing all requirements.</a:t>
            </a:r>
          </a:p>
          <a:p>
            <a:pPr marL="0" indent="0">
              <a:buNone/>
            </a:pPr>
            <a:r>
              <a:rPr lang="en-US" sz="1800" dirty="0" smtClean="0">
                <a:solidFill>
                  <a:schemeClr val="bg1"/>
                </a:solidFill>
              </a:rPr>
              <a:t>	Vote taken:	 Unanimously Approved    Number </a:t>
            </a:r>
            <a:r>
              <a:rPr lang="en-US" sz="1800" dirty="0">
                <a:solidFill>
                  <a:schemeClr val="bg1"/>
                </a:solidFill>
              </a:rPr>
              <a:t>of students: 108</a:t>
            </a:r>
          </a:p>
          <a:p>
            <a:endParaRPr lang="en-US" dirty="0"/>
          </a:p>
        </p:txBody>
      </p:sp>
    </p:spTree>
    <p:extLst>
      <p:ext uri="{BB962C8B-B14F-4D97-AF65-F5344CB8AC3E}">
        <p14:creationId xmlns:p14="http://schemas.microsoft.com/office/powerpoint/2010/main" val="427399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1: Mission and Governance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solidFill>
                  <a:schemeClr val="bg1"/>
                </a:solidFill>
              </a:rPr>
              <a:t>A COM must have a written statement of mission and goals for the osteopathic medical education program, conduct ongoing planning and assessment, and have written bylaws that describe an effective organizational structure and governance processes. In the conduct of all internal and external activities, the COM must demonstrate integrity through its consistent and documented adherence to fair, impartial, and effective processes, policies, and practices.</a:t>
            </a:r>
          </a:p>
        </p:txBody>
      </p:sp>
    </p:spTree>
    <p:extLst>
      <p:ext uri="{BB962C8B-B14F-4D97-AF65-F5344CB8AC3E}">
        <p14:creationId xmlns:p14="http://schemas.microsoft.com/office/powerpoint/2010/main" val="1252305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1.7: Clinical Education Affiliation Agreements</a:t>
            </a:r>
            <a:r>
              <a:rPr lang="en-US" dirty="0"/>
              <a:t>: (CORE)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8765887"/>
              </p:ext>
            </p:extLst>
          </p:nvPr>
        </p:nvGraphicFramePr>
        <p:xfrm>
          <a:off x="1487978" y="2194560"/>
          <a:ext cx="8296102" cy="3642637"/>
        </p:xfrm>
        <a:graphic>
          <a:graphicData uri="http://schemas.openxmlformats.org/drawingml/2006/table">
            <a:tbl>
              <a:tblPr firstRow="1" firstCol="1" bandRow="1">
                <a:tableStyleId>{5C22544A-7EE6-4342-B048-85BDC9FD1C3A}</a:tableStyleId>
              </a:tblPr>
              <a:tblGrid>
                <a:gridCol w="4148051">
                  <a:extLst>
                    <a:ext uri="{9D8B030D-6E8A-4147-A177-3AD203B41FA5}">
                      <a16:colId xmlns:a16="http://schemas.microsoft.com/office/drawing/2014/main" val="1089009139"/>
                    </a:ext>
                  </a:extLst>
                </a:gridCol>
                <a:gridCol w="4148051">
                  <a:extLst>
                    <a:ext uri="{9D8B030D-6E8A-4147-A177-3AD203B41FA5}">
                      <a16:colId xmlns:a16="http://schemas.microsoft.com/office/drawing/2014/main" val="3045214385"/>
                    </a:ext>
                  </a:extLst>
                </a:gridCol>
              </a:tblGrid>
              <a:tr h="839585">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195729756"/>
                  </a:ext>
                </a:extLst>
              </a:tr>
              <a:tr h="2803052">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A COM must be able to demonstrate executed affiliation agreements addressing the required clinical educational experiences for students</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1. Provide a copy of the COM approved affiliation agreement. (All signed agreements may be evaluated on-site) </a:t>
                      </a:r>
                    </a:p>
                    <a:p>
                      <a:pPr marL="0" marR="0">
                        <a:lnSpc>
                          <a:spcPct val="107000"/>
                        </a:lnSpc>
                        <a:spcBef>
                          <a:spcPts val="0"/>
                        </a:spcBef>
                        <a:spcAft>
                          <a:spcPts val="0"/>
                        </a:spcAft>
                      </a:pPr>
                      <a:r>
                        <a:rPr lang="en-US" sz="1800" b="1" dirty="0">
                          <a:solidFill>
                            <a:schemeClr val="bg1">
                              <a:lumMod val="95000"/>
                              <a:lumOff val="5000"/>
                            </a:schemeClr>
                          </a:solidFill>
                          <a:effectLst/>
                        </a:rPr>
                        <a:t>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332161539"/>
                  </a:ext>
                </a:extLst>
              </a:tr>
            </a:tbl>
          </a:graphicData>
        </a:graphic>
      </p:graphicFrame>
    </p:spTree>
    <p:extLst>
      <p:ext uri="{BB962C8B-B14F-4D97-AF65-F5344CB8AC3E}">
        <p14:creationId xmlns:p14="http://schemas.microsoft.com/office/powerpoint/2010/main" val="2745072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Required Rotations</a:t>
            </a:r>
            <a:endParaRPr lang="en-US"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66886" t="5932" r="5315" b="31679"/>
          <a:stretch/>
        </p:blipFill>
        <p:spPr>
          <a:xfrm rot="16200000">
            <a:off x="3481131" y="395169"/>
            <a:ext cx="4525315" cy="7848084"/>
          </a:xfrm>
        </p:spPr>
      </p:pic>
    </p:spTree>
    <p:extLst>
      <p:ext uri="{BB962C8B-B14F-4D97-AF65-F5344CB8AC3E}">
        <p14:creationId xmlns:p14="http://schemas.microsoft.com/office/powerpoint/2010/main" val="2235281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2: Leadership and Administration</a:t>
            </a:r>
            <a:endParaRPr lang="en-US" dirty="0"/>
          </a:p>
        </p:txBody>
      </p:sp>
      <p:sp>
        <p:nvSpPr>
          <p:cNvPr id="3" name="Content Placeholder 2"/>
          <p:cNvSpPr>
            <a:spLocks noGrp="1"/>
          </p:cNvSpPr>
          <p:nvPr>
            <p:ph idx="1"/>
          </p:nvPr>
        </p:nvSpPr>
        <p:spPr/>
        <p:txBody>
          <a:bodyPr/>
          <a:lstStyle/>
          <a:p>
            <a:r>
              <a:rPr lang="en-US" dirty="0">
                <a:solidFill>
                  <a:schemeClr val="bg1">
                    <a:lumMod val="95000"/>
                    <a:lumOff val="5000"/>
                  </a:schemeClr>
                </a:solidFill>
              </a:rPr>
              <a:t>A COM must have leadership and senior administrative staff with the knowledge, skills, time, and support necessary to achieve the goals of the osteopathic medical education program and to ensure the functional integration of all programmatic components.</a:t>
            </a:r>
          </a:p>
        </p:txBody>
      </p:sp>
    </p:spTree>
    <p:extLst>
      <p:ext uri="{BB962C8B-B14F-4D97-AF65-F5344CB8AC3E}">
        <p14:creationId xmlns:p14="http://schemas.microsoft.com/office/powerpoint/2010/main" val="148658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2.1: Dean Qualifications</a:t>
            </a:r>
            <a:r>
              <a:rPr lang="en-US" dirty="0"/>
              <a:t>: (CORE)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5797962"/>
              </p:ext>
            </p:extLst>
          </p:nvPr>
        </p:nvGraphicFramePr>
        <p:xfrm>
          <a:off x="980902" y="2244436"/>
          <a:ext cx="8936182" cy="4323077"/>
        </p:xfrm>
        <a:graphic>
          <a:graphicData uri="http://schemas.openxmlformats.org/drawingml/2006/table">
            <a:tbl>
              <a:tblPr firstRow="1" firstCol="1" bandRow="1">
                <a:tableStyleId>{5C22544A-7EE6-4342-B048-85BDC9FD1C3A}</a:tableStyleId>
              </a:tblPr>
              <a:tblGrid>
                <a:gridCol w="4468091">
                  <a:extLst>
                    <a:ext uri="{9D8B030D-6E8A-4147-A177-3AD203B41FA5}">
                      <a16:colId xmlns:a16="http://schemas.microsoft.com/office/drawing/2014/main" val="3670554334"/>
                    </a:ext>
                  </a:extLst>
                </a:gridCol>
                <a:gridCol w="4468091">
                  <a:extLst>
                    <a:ext uri="{9D8B030D-6E8A-4147-A177-3AD203B41FA5}">
                      <a16:colId xmlns:a16="http://schemas.microsoft.com/office/drawing/2014/main" val="98572123"/>
                    </a:ext>
                  </a:extLst>
                </a:gridCol>
              </a:tblGrid>
              <a:tr h="522284">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33900930"/>
                  </a:ext>
                </a:extLst>
              </a:tr>
              <a:tr h="3393011">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A COM must have a Dean who is qualified by education, training, and experience to provide effective leadership in education, scholarly activity, and patient care. The Dean shall have an earned DO degree from a COCA accredited College of Osteopathic Medicine, medical license, board certification (at some time in his/her career), and at least five years’ experience in academic leadership roles that include budget management authority.</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spcBef>
                          <a:spcPts val="0"/>
                        </a:spcBef>
                        <a:spcAft>
                          <a:spcPts val="690"/>
                        </a:spcAft>
                      </a:pPr>
                      <a:r>
                        <a:rPr lang="en-US" sz="1800" b="1" dirty="0">
                          <a:solidFill>
                            <a:schemeClr val="bg1">
                              <a:lumMod val="95000"/>
                              <a:lumOff val="5000"/>
                            </a:schemeClr>
                          </a:solidFill>
                          <a:effectLst/>
                        </a:rPr>
                        <a:t>1. Provide the current job description for the Dean. </a:t>
                      </a:r>
                    </a:p>
                    <a:p>
                      <a:pPr marL="0" marR="0">
                        <a:spcBef>
                          <a:spcPts val="0"/>
                        </a:spcBef>
                        <a:spcAft>
                          <a:spcPts val="690"/>
                        </a:spcAft>
                      </a:pPr>
                      <a:r>
                        <a:rPr lang="en-US" sz="1800" b="1" dirty="0">
                          <a:solidFill>
                            <a:schemeClr val="bg1">
                              <a:lumMod val="95000"/>
                              <a:lumOff val="5000"/>
                            </a:schemeClr>
                          </a:solidFill>
                          <a:effectLst/>
                        </a:rPr>
                        <a:t>2. Provide a full CV for the Dean. </a:t>
                      </a:r>
                    </a:p>
                    <a:p>
                      <a:pPr marL="0" marR="0">
                        <a:spcBef>
                          <a:spcPts val="0"/>
                        </a:spcBef>
                        <a:spcAft>
                          <a:spcPts val="690"/>
                        </a:spcAft>
                      </a:pPr>
                      <a:r>
                        <a:rPr lang="en-US" sz="1800" b="1" dirty="0">
                          <a:solidFill>
                            <a:schemeClr val="bg1">
                              <a:lumMod val="95000"/>
                              <a:lumOff val="5000"/>
                            </a:schemeClr>
                          </a:solidFill>
                          <a:effectLst/>
                        </a:rPr>
                        <a:t>3. Provide a copy of the Dean’s diploma from a COCA accredited college of osteopathic medicine. </a:t>
                      </a:r>
                    </a:p>
                    <a:p>
                      <a:pPr marL="0" marR="0">
                        <a:spcBef>
                          <a:spcPts val="0"/>
                        </a:spcBef>
                        <a:spcAft>
                          <a:spcPts val="690"/>
                        </a:spcAft>
                      </a:pPr>
                      <a:r>
                        <a:rPr lang="en-US" sz="1800" b="1" dirty="0">
                          <a:solidFill>
                            <a:schemeClr val="bg1">
                              <a:lumMod val="95000"/>
                              <a:lumOff val="5000"/>
                            </a:schemeClr>
                          </a:solidFill>
                          <a:effectLst/>
                        </a:rPr>
                        <a:t>4. Provide a copy of the Dean’s medical license. </a:t>
                      </a:r>
                    </a:p>
                    <a:p>
                      <a:pPr marL="0" marR="0">
                        <a:spcBef>
                          <a:spcPts val="0"/>
                        </a:spcBef>
                        <a:spcAft>
                          <a:spcPts val="0"/>
                        </a:spcAft>
                      </a:pPr>
                      <a:r>
                        <a:rPr lang="en-US" sz="1800" b="1" dirty="0">
                          <a:solidFill>
                            <a:schemeClr val="bg1">
                              <a:lumMod val="95000"/>
                              <a:lumOff val="5000"/>
                            </a:schemeClr>
                          </a:solidFill>
                          <a:effectLst/>
                        </a:rPr>
                        <a:t>5. Provide a copy of the Dean’s board certification documents. </a:t>
                      </a:r>
                    </a:p>
                    <a:p>
                      <a:pPr marL="0" marR="0">
                        <a:lnSpc>
                          <a:spcPct val="107000"/>
                        </a:lnSpc>
                        <a:spcBef>
                          <a:spcPts val="0"/>
                        </a:spcBef>
                        <a:spcAft>
                          <a:spcPts val="0"/>
                        </a:spcAft>
                      </a:pPr>
                      <a:r>
                        <a:rPr lang="en-US" sz="1800" b="1" dirty="0">
                          <a:solidFill>
                            <a:schemeClr val="bg1">
                              <a:lumMod val="95000"/>
                              <a:lumOff val="5000"/>
                            </a:schemeClr>
                          </a:solidFill>
                          <a:effectLst/>
                        </a:rPr>
                        <a:t>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84142242"/>
                  </a:ext>
                </a:extLst>
              </a:tr>
            </a:tbl>
          </a:graphicData>
        </a:graphic>
      </p:graphicFrame>
    </p:spTree>
    <p:extLst>
      <p:ext uri="{BB962C8B-B14F-4D97-AF65-F5344CB8AC3E}">
        <p14:creationId xmlns:p14="http://schemas.microsoft.com/office/powerpoint/2010/main" val="30990355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2.2: Full Time Dean</a:t>
            </a:r>
            <a:r>
              <a:rPr lang="en-US" dirty="0"/>
              <a:t>: (CORE)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9049105"/>
              </p:ext>
            </p:extLst>
          </p:nvPr>
        </p:nvGraphicFramePr>
        <p:xfrm>
          <a:off x="856210" y="2161309"/>
          <a:ext cx="9019310" cy="2696406"/>
        </p:xfrm>
        <a:graphic>
          <a:graphicData uri="http://schemas.openxmlformats.org/drawingml/2006/table">
            <a:tbl>
              <a:tblPr firstRow="1" firstCol="1" bandRow="1">
                <a:tableStyleId>{5C22544A-7EE6-4342-B048-85BDC9FD1C3A}</a:tableStyleId>
              </a:tblPr>
              <a:tblGrid>
                <a:gridCol w="4509655">
                  <a:extLst>
                    <a:ext uri="{9D8B030D-6E8A-4147-A177-3AD203B41FA5}">
                      <a16:colId xmlns:a16="http://schemas.microsoft.com/office/drawing/2014/main" val="858384433"/>
                    </a:ext>
                  </a:extLst>
                </a:gridCol>
                <a:gridCol w="4509655">
                  <a:extLst>
                    <a:ext uri="{9D8B030D-6E8A-4147-A177-3AD203B41FA5}">
                      <a16:colId xmlns:a16="http://schemas.microsoft.com/office/drawing/2014/main" val="3062526221"/>
                    </a:ext>
                  </a:extLst>
                </a:gridCol>
              </a:tblGrid>
              <a:tr h="814647">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303076898"/>
                  </a:ext>
                </a:extLst>
              </a:tr>
              <a:tr h="1881759">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The Dean must be employed full-time by the COM and/or its parent institution</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1. Provide the employment contract (compensation redacted) demonstrating that the Dean is employed full time.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56976770"/>
                  </a:ext>
                </a:extLst>
              </a:tr>
            </a:tbl>
          </a:graphicData>
        </a:graphic>
      </p:graphicFrame>
    </p:spTree>
    <p:extLst>
      <p:ext uri="{BB962C8B-B14F-4D97-AF65-F5344CB8AC3E}">
        <p14:creationId xmlns:p14="http://schemas.microsoft.com/office/powerpoint/2010/main" val="3914569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2.3: Academic and Administrative Leadership</a:t>
            </a:r>
            <a:r>
              <a:rPr lang="en-US"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9521308"/>
              </p:ext>
            </p:extLst>
          </p:nvPr>
        </p:nvGraphicFramePr>
        <p:xfrm>
          <a:off x="1097278" y="2152996"/>
          <a:ext cx="8761616" cy="4372495"/>
        </p:xfrm>
        <a:graphic>
          <a:graphicData uri="http://schemas.openxmlformats.org/drawingml/2006/table">
            <a:tbl>
              <a:tblPr firstRow="1" firstCol="1" bandRow="1">
                <a:tableStyleId>{5C22544A-7EE6-4342-B048-85BDC9FD1C3A}</a:tableStyleId>
              </a:tblPr>
              <a:tblGrid>
                <a:gridCol w="4380808">
                  <a:extLst>
                    <a:ext uri="{9D8B030D-6E8A-4147-A177-3AD203B41FA5}">
                      <a16:colId xmlns:a16="http://schemas.microsoft.com/office/drawing/2014/main" val="2851836200"/>
                    </a:ext>
                  </a:extLst>
                </a:gridCol>
                <a:gridCol w="4380808">
                  <a:extLst>
                    <a:ext uri="{9D8B030D-6E8A-4147-A177-3AD203B41FA5}">
                      <a16:colId xmlns:a16="http://schemas.microsoft.com/office/drawing/2014/main" val="2808273210"/>
                    </a:ext>
                  </a:extLst>
                </a:gridCol>
              </a:tblGrid>
              <a:tr h="589554">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316631736"/>
                  </a:ext>
                </a:extLst>
              </a:tr>
              <a:tr h="3782941">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A COM must have academic and administrative leadership to accomplish the mission of the medical school. Assistant/Associate Deans must have proven experience in teaching, educational design and evaluation, scholarly activity, and academic leadership in a medical education setting appropriate for the position.</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spcBef>
                          <a:spcPts val="0"/>
                        </a:spcBef>
                        <a:spcAft>
                          <a:spcPts val="690"/>
                        </a:spcAft>
                      </a:pPr>
                      <a:r>
                        <a:rPr lang="en-US" sz="1800" b="1" dirty="0">
                          <a:solidFill>
                            <a:schemeClr val="bg1">
                              <a:lumMod val="95000"/>
                              <a:lumOff val="5000"/>
                            </a:schemeClr>
                          </a:solidFill>
                          <a:effectLst/>
                        </a:rPr>
                        <a:t>1. Provide an organization chart that shows the leadership positions and reporting relationships. </a:t>
                      </a:r>
                    </a:p>
                    <a:p>
                      <a:pPr marL="0" marR="0">
                        <a:spcBef>
                          <a:spcPts val="0"/>
                        </a:spcBef>
                        <a:spcAft>
                          <a:spcPts val="690"/>
                        </a:spcAft>
                      </a:pPr>
                      <a:r>
                        <a:rPr lang="en-US" sz="1800" b="1" dirty="0">
                          <a:solidFill>
                            <a:schemeClr val="bg1">
                              <a:lumMod val="95000"/>
                              <a:lumOff val="5000"/>
                            </a:schemeClr>
                          </a:solidFill>
                          <a:effectLst/>
                        </a:rPr>
                        <a:t>2. Provide the current job description for each member of the administrative leadership team (Associate Deans, Assistant Deans, senior level administrators). </a:t>
                      </a:r>
                    </a:p>
                    <a:p>
                      <a:pPr marL="0" marR="0">
                        <a:spcBef>
                          <a:spcPts val="0"/>
                        </a:spcBef>
                        <a:spcAft>
                          <a:spcPts val="0"/>
                        </a:spcAft>
                      </a:pPr>
                      <a:r>
                        <a:rPr lang="en-US" sz="1800" b="1" dirty="0">
                          <a:solidFill>
                            <a:schemeClr val="bg1">
                              <a:lumMod val="95000"/>
                              <a:lumOff val="5000"/>
                            </a:schemeClr>
                          </a:solidFill>
                          <a:effectLst/>
                        </a:rPr>
                        <a:t>3. Provide a full CV for each member of the administrative leadership team (Associate Deans, Assistant Deans, senior level administrators). </a:t>
                      </a:r>
                    </a:p>
                    <a:p>
                      <a:pPr marL="0" marR="0">
                        <a:lnSpc>
                          <a:spcPct val="107000"/>
                        </a:lnSpc>
                        <a:spcBef>
                          <a:spcPts val="0"/>
                        </a:spcBef>
                        <a:spcAft>
                          <a:spcPts val="0"/>
                        </a:spcAft>
                      </a:pPr>
                      <a:r>
                        <a:rPr lang="en-US" sz="1800" b="1" dirty="0">
                          <a:solidFill>
                            <a:schemeClr val="bg1">
                              <a:lumMod val="95000"/>
                              <a:lumOff val="5000"/>
                            </a:schemeClr>
                          </a:solidFill>
                          <a:effectLst/>
                        </a:rPr>
                        <a:t>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393056829"/>
                  </a:ext>
                </a:extLst>
              </a:tr>
            </a:tbl>
          </a:graphicData>
        </a:graphic>
      </p:graphicFrame>
    </p:spTree>
    <p:extLst>
      <p:ext uri="{BB962C8B-B14F-4D97-AF65-F5344CB8AC3E}">
        <p14:creationId xmlns:p14="http://schemas.microsoft.com/office/powerpoint/2010/main" val="1202011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900" t="11165" r="1716" b="8927"/>
          <a:stretch/>
        </p:blipFill>
        <p:spPr>
          <a:xfrm>
            <a:off x="173099" y="289712"/>
            <a:ext cx="11705047" cy="6338846"/>
          </a:xfrm>
        </p:spPr>
      </p:pic>
    </p:spTree>
    <p:extLst>
      <p:ext uri="{BB962C8B-B14F-4D97-AF65-F5344CB8AC3E}">
        <p14:creationId xmlns:p14="http://schemas.microsoft.com/office/powerpoint/2010/main" val="11226994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2.4: Accreditation Standard Complaint Policies and Procedures</a:t>
            </a:r>
            <a:r>
              <a:rPr lang="en-US" dirty="0"/>
              <a:t>: (CORE)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05413531"/>
              </p:ext>
            </p:extLst>
          </p:nvPr>
        </p:nvGraphicFramePr>
        <p:xfrm>
          <a:off x="680320" y="2211185"/>
          <a:ext cx="9693964" cy="4455622"/>
        </p:xfrm>
        <a:graphic>
          <a:graphicData uri="http://schemas.openxmlformats.org/drawingml/2006/table">
            <a:tbl>
              <a:tblPr firstRow="1" firstCol="1" bandRow="1">
                <a:tableStyleId>{5C22544A-7EE6-4342-B048-85BDC9FD1C3A}</a:tableStyleId>
              </a:tblPr>
              <a:tblGrid>
                <a:gridCol w="4846982">
                  <a:extLst>
                    <a:ext uri="{9D8B030D-6E8A-4147-A177-3AD203B41FA5}">
                      <a16:colId xmlns:a16="http://schemas.microsoft.com/office/drawing/2014/main" val="2709105236"/>
                    </a:ext>
                  </a:extLst>
                </a:gridCol>
                <a:gridCol w="4846982">
                  <a:extLst>
                    <a:ext uri="{9D8B030D-6E8A-4147-A177-3AD203B41FA5}">
                      <a16:colId xmlns:a16="http://schemas.microsoft.com/office/drawing/2014/main" val="3045241224"/>
                    </a:ext>
                  </a:extLst>
                </a:gridCol>
              </a:tblGrid>
              <a:tr h="625016">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12229229"/>
                  </a:ext>
                </a:extLst>
              </a:tr>
              <a:tr h="3830606">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A COM must publish policies and procedures that include a confidential accreditation standard complaint resolution process that includes a description of how these complaints are filed, resolved through an adjudication process, without retaliation, and maintained through the COM’s records retention system. The accreditation standard complaint filing process must include a process for filing confidential complaints with the COCA and the contact information of the COCA.</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spcBef>
                          <a:spcPts val="0"/>
                        </a:spcBef>
                        <a:spcAft>
                          <a:spcPts val="705"/>
                        </a:spcAft>
                      </a:pPr>
                      <a:r>
                        <a:rPr lang="en-US" sz="1800" b="1" dirty="0">
                          <a:solidFill>
                            <a:schemeClr val="bg1">
                              <a:lumMod val="95000"/>
                              <a:lumOff val="5000"/>
                            </a:schemeClr>
                          </a:solidFill>
                          <a:effectLst/>
                        </a:rPr>
                        <a:t>1. Provide documentation of policies and procedures regarding accreditation standard complaints and their adjudication. </a:t>
                      </a:r>
                    </a:p>
                    <a:p>
                      <a:pPr marL="0" marR="0">
                        <a:spcBef>
                          <a:spcPts val="0"/>
                        </a:spcBef>
                        <a:spcAft>
                          <a:spcPts val="705"/>
                        </a:spcAft>
                      </a:pPr>
                      <a:r>
                        <a:rPr lang="en-US" sz="1800" b="1" dirty="0">
                          <a:solidFill>
                            <a:schemeClr val="bg1">
                              <a:lumMod val="95000"/>
                              <a:lumOff val="5000"/>
                            </a:schemeClr>
                          </a:solidFill>
                          <a:effectLst/>
                        </a:rPr>
                        <a:t>2. Provide sample records of accreditation standard complaints that have been received, adjudicated, and resolved. </a:t>
                      </a:r>
                    </a:p>
                    <a:p>
                      <a:pPr marL="0" marR="0">
                        <a:spcBef>
                          <a:spcPts val="0"/>
                        </a:spcBef>
                        <a:spcAft>
                          <a:spcPts val="0"/>
                        </a:spcAft>
                      </a:pPr>
                      <a:r>
                        <a:rPr lang="en-US" sz="1800" b="1" dirty="0">
                          <a:solidFill>
                            <a:schemeClr val="bg1">
                              <a:lumMod val="95000"/>
                              <a:lumOff val="5000"/>
                            </a:schemeClr>
                          </a:solidFill>
                          <a:effectLst/>
                        </a:rPr>
                        <a:t>3. Provide a public link to where the accreditation standard complaint policies and procedures are published. </a:t>
                      </a:r>
                    </a:p>
                    <a:p>
                      <a:pPr marL="0" marR="0">
                        <a:lnSpc>
                          <a:spcPct val="107000"/>
                        </a:lnSpc>
                        <a:spcBef>
                          <a:spcPts val="0"/>
                        </a:spcBef>
                        <a:spcAft>
                          <a:spcPts val="0"/>
                        </a:spcAft>
                      </a:pPr>
                      <a:r>
                        <a:rPr lang="en-US" sz="1800" b="1" dirty="0">
                          <a:solidFill>
                            <a:schemeClr val="bg1">
                              <a:lumMod val="95000"/>
                              <a:lumOff val="5000"/>
                            </a:schemeClr>
                          </a:solidFill>
                          <a:effectLst/>
                        </a:rPr>
                        <a:t>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594996274"/>
                  </a:ext>
                </a:extLst>
              </a:tr>
            </a:tbl>
          </a:graphicData>
        </a:graphic>
      </p:graphicFrame>
    </p:spTree>
    <p:extLst>
      <p:ext uri="{BB962C8B-B14F-4D97-AF65-F5344CB8AC3E}">
        <p14:creationId xmlns:p14="http://schemas.microsoft.com/office/powerpoint/2010/main" val="11554663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Complaints Regarding Non-Compliance with AOA Accreditation Standards Policy </a:t>
            </a:r>
          </a:p>
        </p:txBody>
      </p:sp>
      <p:sp>
        <p:nvSpPr>
          <p:cNvPr id="3" name="Content Placeholder 2"/>
          <p:cNvSpPr>
            <a:spLocks noGrp="1"/>
          </p:cNvSpPr>
          <p:nvPr>
            <p:ph idx="1"/>
          </p:nvPr>
        </p:nvSpPr>
        <p:spPr>
          <a:xfrm>
            <a:off x="199176" y="2100404"/>
            <a:ext cx="11688024" cy="4562946"/>
          </a:xfrm>
        </p:spPr>
        <p:txBody>
          <a:bodyPr>
            <a:noAutofit/>
          </a:bodyPr>
          <a:lstStyle/>
          <a:p>
            <a:pPr marL="0" indent="0">
              <a:buNone/>
            </a:pPr>
            <a:r>
              <a:rPr lang="en-US" sz="1250" dirty="0">
                <a:solidFill>
                  <a:schemeClr val="bg1"/>
                </a:solidFill>
              </a:rPr>
              <a:t>OSU-CHS is committed to meeting and exceeding </a:t>
            </a:r>
            <a:r>
              <a:rPr lang="en-US" sz="1250" dirty="0" smtClean="0">
                <a:solidFill>
                  <a:schemeClr val="bg1"/>
                </a:solidFill>
              </a:rPr>
              <a:t>the </a:t>
            </a:r>
            <a:r>
              <a:rPr lang="en-US" sz="1250" dirty="0">
                <a:solidFill>
                  <a:schemeClr val="bg1"/>
                </a:solidFill>
              </a:rPr>
              <a:t>standards for accreditation of colleges of </a:t>
            </a:r>
            <a:r>
              <a:rPr lang="en-US" sz="1250" dirty="0" smtClean="0">
                <a:solidFill>
                  <a:schemeClr val="bg1"/>
                </a:solidFill>
              </a:rPr>
              <a:t>osteopathic </a:t>
            </a:r>
            <a:r>
              <a:rPr lang="en-US" sz="1250" dirty="0">
                <a:solidFill>
                  <a:schemeClr val="bg1"/>
                </a:solidFill>
              </a:rPr>
              <a:t>medicine as described by the American Osteopathic Association Commission on </a:t>
            </a:r>
            <a:r>
              <a:rPr lang="en-US" sz="1250" dirty="0" smtClean="0">
                <a:solidFill>
                  <a:schemeClr val="bg1"/>
                </a:solidFill>
              </a:rPr>
              <a:t>Osteopathic </a:t>
            </a:r>
            <a:r>
              <a:rPr lang="en-US" sz="1250" dirty="0">
                <a:solidFill>
                  <a:schemeClr val="bg1"/>
                </a:solidFill>
              </a:rPr>
              <a:t>College Accreditation. A copy of the </a:t>
            </a:r>
            <a:r>
              <a:rPr lang="en-US" sz="1250" dirty="0" smtClean="0">
                <a:solidFill>
                  <a:schemeClr val="bg1"/>
                </a:solidFill>
              </a:rPr>
              <a:t>standards </a:t>
            </a:r>
            <a:r>
              <a:rPr lang="en-US" sz="1250" dirty="0">
                <a:solidFill>
                  <a:schemeClr val="bg1"/>
                </a:solidFill>
              </a:rPr>
              <a:t>is available upon request from the Office of </a:t>
            </a:r>
            <a:r>
              <a:rPr lang="en-US" sz="1250" dirty="0" smtClean="0">
                <a:solidFill>
                  <a:schemeClr val="bg1"/>
                </a:solidFill>
              </a:rPr>
              <a:t>Academic </a:t>
            </a:r>
            <a:r>
              <a:rPr lang="en-US" sz="1250" dirty="0">
                <a:solidFill>
                  <a:schemeClr val="bg1"/>
                </a:solidFill>
              </a:rPr>
              <a:t>Affairs. Students who believe that the College may not be in compliance with a standard of </a:t>
            </a:r>
            <a:r>
              <a:rPr lang="en-US" sz="1250" dirty="0" smtClean="0">
                <a:solidFill>
                  <a:schemeClr val="bg1"/>
                </a:solidFill>
              </a:rPr>
              <a:t>accreditation </a:t>
            </a:r>
            <a:r>
              <a:rPr lang="en-US" sz="1250" dirty="0">
                <a:solidFill>
                  <a:schemeClr val="bg1"/>
                </a:solidFill>
              </a:rPr>
              <a:t>have the right to file a complaint through the following procedure: </a:t>
            </a:r>
          </a:p>
          <a:p>
            <a:pPr marL="0" indent="0">
              <a:buNone/>
            </a:pPr>
            <a:r>
              <a:rPr lang="en-US" sz="1250" dirty="0">
                <a:solidFill>
                  <a:schemeClr val="bg1"/>
                </a:solidFill>
              </a:rPr>
              <a:t>1. A written, dated and signed complaint must be filed with the Office of Student </a:t>
            </a:r>
            <a:r>
              <a:rPr lang="en-US" sz="1250" dirty="0" smtClean="0">
                <a:solidFill>
                  <a:schemeClr val="bg1"/>
                </a:solidFill>
              </a:rPr>
              <a:t>Affairs</a:t>
            </a:r>
            <a:r>
              <a:rPr lang="en-US" sz="1250" dirty="0">
                <a:solidFill>
                  <a:schemeClr val="bg1"/>
                </a:solidFill>
              </a:rPr>
              <a:t>.</a:t>
            </a:r>
          </a:p>
          <a:p>
            <a:pPr marL="0" indent="0">
              <a:buNone/>
            </a:pPr>
            <a:r>
              <a:rPr lang="en-US" sz="1250" dirty="0" smtClean="0">
                <a:solidFill>
                  <a:schemeClr val="bg1"/>
                </a:solidFill>
              </a:rPr>
              <a:t>2. </a:t>
            </a:r>
            <a:r>
              <a:rPr lang="en-US" sz="1250" dirty="0">
                <a:solidFill>
                  <a:schemeClr val="bg1"/>
                </a:solidFill>
              </a:rPr>
              <a:t>Student Affairs will consult with the Senior </a:t>
            </a:r>
            <a:r>
              <a:rPr lang="en-US" sz="1250" dirty="0" smtClean="0">
                <a:solidFill>
                  <a:schemeClr val="bg1"/>
                </a:solidFill>
              </a:rPr>
              <a:t>Associate </a:t>
            </a:r>
            <a:r>
              <a:rPr lang="en-US" sz="1250" dirty="0">
                <a:solidFill>
                  <a:schemeClr val="bg1"/>
                </a:solidFill>
              </a:rPr>
              <a:t>Dean and form an ad hoc committee </a:t>
            </a:r>
            <a:r>
              <a:rPr lang="en-US" sz="1250" dirty="0" smtClean="0">
                <a:solidFill>
                  <a:schemeClr val="bg1"/>
                </a:solidFill>
              </a:rPr>
              <a:t>of faculty </a:t>
            </a:r>
            <a:r>
              <a:rPr lang="en-US" sz="1250" dirty="0">
                <a:solidFill>
                  <a:schemeClr val="bg1"/>
                </a:solidFill>
              </a:rPr>
              <a:t>and students to investigate the complaint.</a:t>
            </a:r>
          </a:p>
          <a:p>
            <a:pPr marL="0" indent="0">
              <a:buNone/>
            </a:pPr>
            <a:r>
              <a:rPr lang="en-US" sz="1250" dirty="0">
                <a:solidFill>
                  <a:schemeClr val="bg1"/>
                </a:solidFill>
              </a:rPr>
              <a:t>3. The results of the investigation shall include </a:t>
            </a:r>
            <a:r>
              <a:rPr lang="en-US" sz="1250" dirty="0" smtClean="0">
                <a:solidFill>
                  <a:schemeClr val="bg1"/>
                </a:solidFill>
              </a:rPr>
              <a:t>findings </a:t>
            </a:r>
            <a:r>
              <a:rPr lang="en-US" sz="1250" dirty="0">
                <a:solidFill>
                  <a:schemeClr val="bg1"/>
                </a:solidFill>
              </a:rPr>
              <a:t>of fact, a determination of </a:t>
            </a:r>
            <a:r>
              <a:rPr lang="en-US" sz="1250" dirty="0" smtClean="0">
                <a:solidFill>
                  <a:schemeClr val="bg1"/>
                </a:solidFill>
              </a:rPr>
              <a:t>standard compliance </a:t>
            </a:r>
            <a:r>
              <a:rPr lang="en-US" sz="1250" dirty="0">
                <a:solidFill>
                  <a:schemeClr val="bg1"/>
                </a:solidFill>
              </a:rPr>
              <a:t>or non-compliance, and </a:t>
            </a:r>
            <a:r>
              <a:rPr lang="en-US" sz="1250" dirty="0" smtClean="0">
                <a:solidFill>
                  <a:schemeClr val="bg1"/>
                </a:solidFill>
              </a:rPr>
              <a:t>recommended </a:t>
            </a:r>
            <a:r>
              <a:rPr lang="en-US" sz="1250" dirty="0">
                <a:solidFill>
                  <a:schemeClr val="bg1"/>
                </a:solidFill>
              </a:rPr>
              <a:t>corrective actions. The results will </a:t>
            </a:r>
            <a:r>
              <a:rPr lang="en-US" sz="1250" dirty="0" smtClean="0">
                <a:solidFill>
                  <a:schemeClr val="bg1"/>
                </a:solidFill>
              </a:rPr>
              <a:t>be communicated </a:t>
            </a:r>
            <a:r>
              <a:rPr lang="en-US" sz="1250" dirty="0">
                <a:solidFill>
                  <a:schemeClr val="bg1"/>
                </a:solidFill>
              </a:rPr>
              <a:t>in writing to the Senior </a:t>
            </a:r>
            <a:r>
              <a:rPr lang="en-US" sz="1250" dirty="0" smtClean="0">
                <a:solidFill>
                  <a:schemeClr val="bg1"/>
                </a:solidFill>
              </a:rPr>
              <a:t>Associate </a:t>
            </a:r>
            <a:r>
              <a:rPr lang="en-US" sz="1250" dirty="0">
                <a:solidFill>
                  <a:schemeClr val="bg1"/>
                </a:solidFill>
              </a:rPr>
              <a:t>Dean, Student Affairs and the </a:t>
            </a:r>
            <a:r>
              <a:rPr lang="en-US" sz="1250" dirty="0" smtClean="0">
                <a:solidFill>
                  <a:schemeClr val="bg1"/>
                </a:solidFill>
              </a:rPr>
              <a:t>student complainant</a:t>
            </a:r>
            <a:r>
              <a:rPr lang="en-US" sz="1250" dirty="0">
                <a:solidFill>
                  <a:schemeClr val="bg1"/>
                </a:solidFill>
              </a:rPr>
              <a:t>.</a:t>
            </a:r>
          </a:p>
          <a:p>
            <a:pPr marL="0" indent="0">
              <a:buNone/>
            </a:pPr>
            <a:r>
              <a:rPr lang="en-US" sz="1250" dirty="0" smtClean="0">
                <a:solidFill>
                  <a:schemeClr val="bg1"/>
                </a:solidFill>
              </a:rPr>
              <a:t>4. </a:t>
            </a:r>
            <a:r>
              <a:rPr lang="en-US" sz="1250" dirty="0">
                <a:solidFill>
                  <a:schemeClr val="bg1"/>
                </a:solidFill>
              </a:rPr>
              <a:t>If corrective action is indicated, the Senior </a:t>
            </a:r>
            <a:r>
              <a:rPr lang="en-US" sz="1250" dirty="0" smtClean="0">
                <a:solidFill>
                  <a:schemeClr val="bg1"/>
                </a:solidFill>
              </a:rPr>
              <a:t>Associate </a:t>
            </a:r>
            <a:r>
              <a:rPr lang="en-US" sz="1250" dirty="0">
                <a:solidFill>
                  <a:schemeClr val="bg1"/>
                </a:solidFill>
              </a:rPr>
              <a:t>Dean will respond with a </a:t>
            </a:r>
            <a:r>
              <a:rPr lang="en-US" sz="1250" dirty="0" smtClean="0">
                <a:solidFill>
                  <a:schemeClr val="bg1"/>
                </a:solidFill>
              </a:rPr>
              <a:t>description/plan for such </a:t>
            </a:r>
            <a:r>
              <a:rPr lang="en-US" sz="1250" dirty="0">
                <a:solidFill>
                  <a:schemeClr val="bg1"/>
                </a:solidFill>
              </a:rPr>
              <a:t>action within 30 days of receipt of the ad hoc committee results.</a:t>
            </a:r>
          </a:p>
          <a:p>
            <a:pPr marL="0" indent="0">
              <a:buNone/>
            </a:pPr>
            <a:r>
              <a:rPr lang="en-US" sz="1250" dirty="0">
                <a:solidFill>
                  <a:schemeClr val="bg1"/>
                </a:solidFill>
              </a:rPr>
              <a:t>5. Records of all proceedings regarding </a:t>
            </a:r>
            <a:r>
              <a:rPr lang="en-US" sz="1250" dirty="0" smtClean="0">
                <a:solidFill>
                  <a:schemeClr val="bg1"/>
                </a:solidFill>
              </a:rPr>
              <a:t>complaints will </a:t>
            </a:r>
            <a:r>
              <a:rPr lang="en-US" sz="1250" dirty="0">
                <a:solidFill>
                  <a:schemeClr val="bg1"/>
                </a:solidFill>
              </a:rPr>
              <a:t>be maintained by </a:t>
            </a:r>
            <a:r>
              <a:rPr lang="en-US" sz="1250" dirty="0" smtClean="0">
                <a:solidFill>
                  <a:schemeClr val="bg1"/>
                </a:solidFill>
              </a:rPr>
              <a:t>the </a:t>
            </a:r>
            <a:r>
              <a:rPr lang="en-US" sz="1250" dirty="0">
                <a:solidFill>
                  <a:schemeClr val="bg1"/>
                </a:solidFill>
              </a:rPr>
              <a:t>Office of </a:t>
            </a:r>
            <a:r>
              <a:rPr lang="en-US" sz="1250" dirty="0" smtClean="0">
                <a:solidFill>
                  <a:schemeClr val="bg1"/>
                </a:solidFill>
              </a:rPr>
              <a:t>Student Affairs</a:t>
            </a:r>
            <a:r>
              <a:rPr lang="en-US" sz="1250" dirty="0">
                <a:solidFill>
                  <a:schemeClr val="bg1"/>
                </a:solidFill>
              </a:rPr>
              <a:t>.</a:t>
            </a:r>
          </a:p>
          <a:p>
            <a:pPr marL="0" indent="0">
              <a:buNone/>
            </a:pPr>
            <a:r>
              <a:rPr lang="en-US" sz="1250" dirty="0" smtClean="0">
                <a:solidFill>
                  <a:schemeClr val="bg1"/>
                </a:solidFill>
              </a:rPr>
              <a:t>6. In </a:t>
            </a:r>
            <a:r>
              <a:rPr lang="en-US" sz="1250" dirty="0">
                <a:solidFill>
                  <a:schemeClr val="bg1"/>
                </a:solidFill>
              </a:rPr>
              <a:t>the event that the student complainant is not satisfied with the ad hoc </a:t>
            </a:r>
            <a:r>
              <a:rPr lang="en-US" sz="1250" dirty="0" smtClean="0">
                <a:solidFill>
                  <a:schemeClr val="bg1"/>
                </a:solidFill>
              </a:rPr>
              <a:t>committee determination </a:t>
            </a:r>
            <a:r>
              <a:rPr lang="en-US" sz="1250" dirty="0">
                <a:solidFill>
                  <a:schemeClr val="bg1"/>
                </a:solidFill>
              </a:rPr>
              <a:t>and/or corrective action, the student may communicate his/her complaint at </a:t>
            </a:r>
            <a:r>
              <a:rPr lang="en-US" sz="1250" dirty="0" smtClean="0">
                <a:solidFill>
                  <a:schemeClr val="bg1"/>
                </a:solidFill>
              </a:rPr>
              <a:t>the following </a:t>
            </a:r>
            <a:r>
              <a:rPr lang="en-US" sz="1250" dirty="0">
                <a:solidFill>
                  <a:schemeClr val="bg1"/>
                </a:solidFill>
              </a:rPr>
              <a:t>address</a:t>
            </a:r>
            <a:r>
              <a:rPr lang="en-US" sz="1250" dirty="0" smtClean="0">
                <a:solidFill>
                  <a:schemeClr val="bg1"/>
                </a:solidFill>
              </a:rPr>
              <a:t>:</a:t>
            </a:r>
          </a:p>
          <a:p>
            <a:pPr marL="0" indent="0">
              <a:buNone/>
            </a:pPr>
            <a:endParaRPr lang="en-US" sz="1250" dirty="0">
              <a:solidFill>
                <a:schemeClr val="bg1"/>
              </a:solidFill>
            </a:endParaRPr>
          </a:p>
          <a:p>
            <a:pPr marL="457200" lvl="1" indent="0">
              <a:buNone/>
            </a:pPr>
            <a:r>
              <a:rPr lang="en-US" sz="1250" dirty="0">
                <a:solidFill>
                  <a:schemeClr val="bg1"/>
                </a:solidFill>
              </a:rPr>
              <a:t>Secretary, Commission on Osteopathic College Accreditation </a:t>
            </a:r>
          </a:p>
          <a:p>
            <a:pPr marL="457200" lvl="1" indent="0">
              <a:buNone/>
            </a:pPr>
            <a:r>
              <a:rPr lang="en-US" sz="1250" dirty="0">
                <a:solidFill>
                  <a:schemeClr val="bg1"/>
                </a:solidFill>
              </a:rPr>
              <a:t>American Osteopathic Association </a:t>
            </a:r>
          </a:p>
          <a:p>
            <a:pPr marL="457200" lvl="1" indent="0">
              <a:buNone/>
            </a:pPr>
            <a:r>
              <a:rPr lang="en-US" sz="1250" dirty="0">
                <a:solidFill>
                  <a:schemeClr val="bg1"/>
                </a:solidFill>
              </a:rPr>
              <a:t>142 East Ontario Street </a:t>
            </a:r>
          </a:p>
          <a:p>
            <a:pPr marL="457200" lvl="1" indent="0">
              <a:buNone/>
            </a:pPr>
            <a:r>
              <a:rPr lang="en-US" sz="1250" dirty="0">
                <a:solidFill>
                  <a:schemeClr val="bg1"/>
                </a:solidFill>
              </a:rPr>
              <a:t>Chicago, IL 60611-2864 </a:t>
            </a:r>
          </a:p>
          <a:p>
            <a:pPr marL="457200" lvl="1" indent="0">
              <a:buNone/>
            </a:pPr>
            <a:r>
              <a:rPr lang="en-US" sz="1250" dirty="0">
                <a:solidFill>
                  <a:schemeClr val="bg1"/>
                </a:solidFill>
              </a:rPr>
              <a:t>Phone (312) 202-8000 </a:t>
            </a:r>
          </a:p>
          <a:p>
            <a:pPr marL="457200" lvl="1" indent="0">
              <a:buNone/>
            </a:pPr>
            <a:r>
              <a:rPr lang="en-US" sz="1250" dirty="0" smtClean="0">
                <a:solidFill>
                  <a:schemeClr val="bg1"/>
                </a:solidFill>
              </a:rPr>
              <a:t>predoc@osteopathic.org</a:t>
            </a:r>
            <a:endParaRPr lang="en-US" sz="1250" dirty="0">
              <a:solidFill>
                <a:schemeClr val="bg1"/>
              </a:solidFill>
            </a:endParaRPr>
          </a:p>
        </p:txBody>
      </p:sp>
    </p:spTree>
    <p:extLst>
      <p:ext uri="{BB962C8B-B14F-4D97-AF65-F5344CB8AC3E}">
        <p14:creationId xmlns:p14="http://schemas.microsoft.com/office/powerpoint/2010/main" val="13414974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COCA Standard </a:t>
            </a:r>
            <a:r>
              <a:rPr lang="en-US" dirty="0" smtClean="0"/>
              <a:t>3</a:t>
            </a:r>
            <a:endParaRPr lang="en-US" dirty="0"/>
          </a:p>
        </p:txBody>
      </p:sp>
      <p:sp>
        <p:nvSpPr>
          <p:cNvPr id="3" name="Subtitle 2"/>
          <p:cNvSpPr>
            <a:spLocks noGrp="1"/>
          </p:cNvSpPr>
          <p:nvPr>
            <p:ph type="subTitle" idx="1"/>
          </p:nvPr>
        </p:nvSpPr>
        <p:spPr/>
        <p:txBody>
          <a:bodyPr/>
          <a:lstStyle/>
          <a:p>
            <a:r>
              <a:rPr lang="en-US" dirty="0" smtClean="0"/>
              <a:t>Eric J Polak</a:t>
            </a:r>
            <a:endParaRPr lang="en-US" dirty="0"/>
          </a:p>
        </p:txBody>
      </p:sp>
    </p:spTree>
    <p:extLst>
      <p:ext uri="{BB962C8B-B14F-4D97-AF65-F5344CB8AC3E}">
        <p14:creationId xmlns:p14="http://schemas.microsoft.com/office/powerpoint/2010/main" val="24554160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1.1: Program Mission</a:t>
            </a:r>
            <a:r>
              <a:rPr lang="en-US" dirty="0"/>
              <a:t>: (CORE)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9727438"/>
              </p:ext>
            </p:extLst>
          </p:nvPr>
        </p:nvGraphicFramePr>
        <p:xfrm>
          <a:off x="615142" y="2136370"/>
          <a:ext cx="9679040" cy="4390886"/>
        </p:xfrm>
        <a:graphic>
          <a:graphicData uri="http://schemas.openxmlformats.org/drawingml/2006/table">
            <a:tbl>
              <a:tblPr firstRow="1" firstCol="1" bandRow="1">
                <a:tableStyleId>{5C22544A-7EE6-4342-B048-85BDC9FD1C3A}</a:tableStyleId>
              </a:tblPr>
              <a:tblGrid>
                <a:gridCol w="4839520">
                  <a:extLst>
                    <a:ext uri="{9D8B030D-6E8A-4147-A177-3AD203B41FA5}">
                      <a16:colId xmlns:a16="http://schemas.microsoft.com/office/drawing/2014/main" val="2104778976"/>
                    </a:ext>
                  </a:extLst>
                </a:gridCol>
                <a:gridCol w="4839520">
                  <a:extLst>
                    <a:ext uri="{9D8B030D-6E8A-4147-A177-3AD203B41FA5}">
                      <a16:colId xmlns:a16="http://schemas.microsoft.com/office/drawing/2014/main" val="4129678148"/>
                    </a:ext>
                  </a:extLst>
                </a:gridCol>
              </a:tblGrid>
              <a:tr h="512370">
                <a:tc>
                  <a:txBody>
                    <a:bodyPr/>
                    <a:lstStyle/>
                    <a:p>
                      <a:pPr marL="0" marR="0">
                        <a:lnSpc>
                          <a:spcPct val="107000"/>
                        </a:lnSpc>
                        <a:spcBef>
                          <a:spcPts val="0"/>
                        </a:spcBef>
                        <a:spcAft>
                          <a:spcPts val="0"/>
                        </a:spcAft>
                      </a:pPr>
                      <a:r>
                        <a:rPr lang="en-US" sz="1800" b="1" kern="1200" dirty="0" smtClean="0">
                          <a:solidFill>
                            <a:schemeClr val="lt1"/>
                          </a:solidFill>
                          <a:effectLst/>
                          <a:latin typeface="+mn-lt"/>
                          <a:ea typeface="+mn-ea"/>
                          <a:cs typeface="+mn-cs"/>
                        </a:rPr>
                        <a:t>COCA Continuing Accreditation Standards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800" b="1" kern="1200" dirty="0" smtClean="0">
                          <a:solidFill>
                            <a:schemeClr val="lt1"/>
                          </a:solidFill>
                          <a:effectLst/>
                          <a:latin typeface="+mn-lt"/>
                          <a:ea typeface="+mn-ea"/>
                          <a:cs typeface="+mn-cs"/>
                        </a:rPr>
                        <a:t>Evidentiary Submission for COCA Continuing Accreditation Standards</a:t>
                      </a:r>
                      <a:endParaRPr lang="en-US" sz="18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158379502"/>
                  </a:ext>
                </a:extLst>
              </a:tr>
              <a:tr h="3818560">
                <a:tc>
                  <a:txBody>
                    <a:bodyPr/>
                    <a:lstStyle/>
                    <a:p>
                      <a:pPr marL="0" marR="0">
                        <a:lnSpc>
                          <a:spcPct val="107000"/>
                        </a:lnSpc>
                        <a:spcBef>
                          <a:spcPts val="0"/>
                        </a:spcBef>
                        <a:spcAft>
                          <a:spcPts val="0"/>
                        </a:spcAft>
                      </a:pPr>
                      <a:r>
                        <a:rPr lang="en-US" sz="1600" b="1" dirty="0">
                          <a:solidFill>
                            <a:schemeClr val="bg1">
                              <a:lumMod val="95000"/>
                              <a:lumOff val="5000"/>
                            </a:schemeClr>
                          </a:solidFill>
                          <a:effectLst/>
                          <a:latin typeface="+mn-lt"/>
                        </a:rPr>
                        <a:t>A College of Osteopathic Medicine (COM) must produce and publish a written mission statement for the program that explains the overall purpose of the program and serves as guide for program planning and assessment. If the COM is part of a larger educational institution or parent institution, the COM’s mission shall be consistent with the institution’s mission. The COM must review the program mission periodically and revise it as appropriate, including faculty and students, at a minimum, in the process.</a:t>
                      </a:r>
                      <a:endParaRPr lang="en-US" sz="1600" b="1" dirty="0">
                        <a:solidFill>
                          <a:schemeClr val="bg1">
                            <a:lumMod val="95000"/>
                            <a:lumOff val="5000"/>
                          </a:schemeClr>
                        </a:solidFill>
                        <a:effectLst/>
                        <a:latin typeface="+mn-lt"/>
                        <a:ea typeface="Calibri" panose="020F0502020204030204" pitchFamily="34" charset="0"/>
                        <a:cs typeface="Times New Roman" panose="02020603050405020304" pitchFamily="18" charset="0"/>
                      </a:endParaRPr>
                    </a:p>
                  </a:txBody>
                  <a:tcPr marL="68580" marR="68580" marT="0" marB="0">
                    <a:noFill/>
                  </a:tcPr>
                </a:tc>
                <a:tc>
                  <a:txBody>
                    <a:bodyPr/>
                    <a:lstStyle/>
                    <a:p>
                      <a:pPr marL="0" marR="0">
                        <a:spcBef>
                          <a:spcPts val="0"/>
                        </a:spcBef>
                        <a:spcAft>
                          <a:spcPts val="1100"/>
                        </a:spcAft>
                      </a:pPr>
                      <a:r>
                        <a:rPr lang="en-US" sz="1600" b="1" dirty="0">
                          <a:solidFill>
                            <a:schemeClr val="bg1">
                              <a:lumMod val="95000"/>
                              <a:lumOff val="5000"/>
                            </a:schemeClr>
                          </a:solidFill>
                          <a:effectLst/>
                          <a:latin typeface="+mn-lt"/>
                        </a:rPr>
                        <a:t>1. Provide copies of program mission / vision (optional) / goals or objectives (optional) and a public link to where the documents are published. </a:t>
                      </a:r>
                    </a:p>
                    <a:p>
                      <a:pPr marL="0" marR="0">
                        <a:spcBef>
                          <a:spcPts val="0"/>
                        </a:spcBef>
                        <a:spcAft>
                          <a:spcPts val="1100"/>
                        </a:spcAft>
                      </a:pPr>
                      <a:r>
                        <a:rPr lang="en-US" sz="1600" b="1" dirty="0">
                          <a:solidFill>
                            <a:schemeClr val="bg1">
                              <a:lumMod val="95000"/>
                              <a:lumOff val="5000"/>
                            </a:schemeClr>
                          </a:solidFill>
                          <a:effectLst/>
                          <a:latin typeface="+mn-lt"/>
                        </a:rPr>
                        <a:t>2. If the COM is part of a larger educational institution (parent institution), provide a copy of the parent institution’s mission statement. The documents should show last updated date (or effective date) and revision history. </a:t>
                      </a:r>
                    </a:p>
                    <a:p>
                      <a:pPr marL="0" marR="0">
                        <a:lnSpc>
                          <a:spcPct val="107000"/>
                        </a:lnSpc>
                        <a:spcBef>
                          <a:spcPts val="0"/>
                        </a:spcBef>
                        <a:spcAft>
                          <a:spcPts val="0"/>
                        </a:spcAft>
                      </a:pPr>
                      <a:r>
                        <a:rPr lang="en-US" sz="1600" b="1" dirty="0">
                          <a:solidFill>
                            <a:schemeClr val="bg1">
                              <a:lumMod val="95000"/>
                              <a:lumOff val="5000"/>
                            </a:schemeClr>
                          </a:solidFill>
                          <a:effectLst/>
                          <a:latin typeface="+mn-lt"/>
                        </a:rPr>
                        <a:t>3. Provide documentation of the revision process, participants, and meeting minutes documenting the most recent governing board approval of the COM’s mission. </a:t>
                      </a:r>
                      <a:endParaRPr lang="en-US" sz="1600" b="1" dirty="0">
                        <a:solidFill>
                          <a:schemeClr val="bg1">
                            <a:lumMod val="95000"/>
                            <a:lumOff val="5000"/>
                          </a:schemeClr>
                        </a:solidFill>
                        <a:effectLst/>
                        <a:latin typeface="+mn-lt"/>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108761240"/>
                  </a:ext>
                </a:extLst>
              </a:tr>
            </a:tbl>
          </a:graphicData>
        </a:graphic>
      </p:graphicFrame>
    </p:spTree>
    <p:extLst>
      <p:ext uri="{BB962C8B-B14F-4D97-AF65-F5344CB8AC3E}">
        <p14:creationId xmlns:p14="http://schemas.microsoft.com/office/powerpoint/2010/main" val="8429013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3: Finances</a:t>
            </a:r>
            <a:endParaRPr lang="en-US" dirty="0"/>
          </a:p>
        </p:txBody>
      </p:sp>
      <p:sp>
        <p:nvSpPr>
          <p:cNvPr id="3" name="Content Placeholder 2"/>
          <p:cNvSpPr>
            <a:spLocks noGrp="1"/>
          </p:cNvSpPr>
          <p:nvPr>
            <p:ph idx="1"/>
          </p:nvPr>
        </p:nvSpPr>
        <p:spPr/>
        <p:txBody>
          <a:bodyPr/>
          <a:lstStyle/>
          <a:p>
            <a:r>
              <a:rPr lang="en-US" dirty="0" smtClean="0"/>
              <a:t>A COM must have sufficient financial resources readily available to meet the needs of the COM and to achieve the COM mission, consistent with its projected and authorized student class size.</a:t>
            </a:r>
            <a:endParaRPr lang="en-US" dirty="0"/>
          </a:p>
        </p:txBody>
      </p:sp>
    </p:spTree>
    <p:extLst>
      <p:ext uri="{BB962C8B-B14F-4D97-AF65-F5344CB8AC3E}">
        <p14:creationId xmlns:p14="http://schemas.microsoft.com/office/powerpoint/2010/main" val="3129271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3.1: Financial Resources (CORE)</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071025050"/>
              </p:ext>
            </p:extLst>
          </p:nvPr>
        </p:nvGraphicFramePr>
        <p:xfrm>
          <a:off x="680320" y="2211185"/>
          <a:ext cx="9693964" cy="4455622"/>
        </p:xfrm>
        <a:graphic>
          <a:graphicData uri="http://schemas.openxmlformats.org/drawingml/2006/table">
            <a:tbl>
              <a:tblPr firstRow="1" firstCol="1" bandRow="1">
                <a:tableStyleId>{5C22544A-7EE6-4342-B048-85BDC9FD1C3A}</a:tableStyleId>
              </a:tblPr>
              <a:tblGrid>
                <a:gridCol w="4846982">
                  <a:extLst>
                    <a:ext uri="{9D8B030D-6E8A-4147-A177-3AD203B41FA5}">
                      <a16:colId xmlns:a16="http://schemas.microsoft.com/office/drawing/2014/main" val="2709105236"/>
                    </a:ext>
                  </a:extLst>
                </a:gridCol>
                <a:gridCol w="4846982">
                  <a:extLst>
                    <a:ext uri="{9D8B030D-6E8A-4147-A177-3AD203B41FA5}">
                      <a16:colId xmlns:a16="http://schemas.microsoft.com/office/drawing/2014/main" val="3045241224"/>
                    </a:ext>
                  </a:extLst>
                </a:gridCol>
              </a:tblGrid>
              <a:tr h="625016">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12229229"/>
                  </a:ext>
                </a:extLst>
              </a:tr>
              <a:tr h="3830606">
                <a:tc>
                  <a:txBody>
                    <a:bodyPr/>
                    <a:lstStyle/>
                    <a:p>
                      <a:pPr marL="0" marR="0">
                        <a:lnSpc>
                          <a:spcPct val="107000"/>
                        </a:lnSpc>
                        <a:spcBef>
                          <a:spcPts val="0"/>
                        </a:spcBef>
                        <a:spcAft>
                          <a:spcPts val="0"/>
                        </a:spcAft>
                      </a:pPr>
                      <a:r>
                        <a:rPr lang="en-US" sz="1800" b="1" dirty="0" smtClean="0">
                          <a:solidFill>
                            <a:schemeClr val="bg1">
                              <a:lumMod val="95000"/>
                              <a:lumOff val="5000"/>
                            </a:schemeClr>
                          </a:solidFill>
                          <a:effectLst/>
                        </a:rPr>
                        <a:t>A COM must ensure that the financial resources of the school meet the requirements of Title IV of the Higher Education Act and are adequate to sustain   a sound program of osteopathic medical </a:t>
                      </a:r>
                    </a:p>
                    <a:p>
                      <a:pPr marL="0" marR="0">
                        <a:lnSpc>
                          <a:spcPct val="107000"/>
                        </a:lnSpc>
                        <a:spcBef>
                          <a:spcPts val="0"/>
                        </a:spcBef>
                        <a:spcAft>
                          <a:spcPts val="0"/>
                        </a:spcAft>
                      </a:pPr>
                      <a:r>
                        <a:rPr lang="en-US" sz="1800" b="1" dirty="0" smtClean="0">
                          <a:solidFill>
                            <a:schemeClr val="bg1">
                              <a:lumMod val="95000"/>
                              <a:lumOff val="5000"/>
                            </a:schemeClr>
                          </a:solidFill>
                          <a:effectLst/>
                        </a:rPr>
                        <a:t>education and to accomplish the programmatic and institutional Goals.</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342900" marR="0" indent="-342900">
                        <a:spcBef>
                          <a:spcPts val="0"/>
                        </a:spcBef>
                        <a:spcAft>
                          <a:spcPts val="705"/>
                        </a:spcAft>
                        <a:buAutoNum type="arabicPeriod"/>
                      </a:pPr>
                      <a:r>
                        <a:rPr lang="en-US" sz="1800" b="1" dirty="0" smtClean="0">
                          <a:solidFill>
                            <a:schemeClr val="bg1">
                              <a:lumMod val="95000"/>
                              <a:lumOff val="5000"/>
                            </a:schemeClr>
                          </a:solidFill>
                          <a:effectLst/>
                        </a:rPr>
                        <a:t>Provide the operational budget (income, revenue sources, and expenses) for the COM including the last three years of data.</a:t>
                      </a:r>
                    </a:p>
                    <a:p>
                      <a:pPr marL="0" marR="0" indent="0">
                        <a:spcBef>
                          <a:spcPts val="0"/>
                        </a:spcBef>
                        <a:spcAft>
                          <a:spcPts val="705"/>
                        </a:spcAft>
                        <a:buNone/>
                      </a:pPr>
                      <a:endParaRPr lang="en-US" sz="1800" b="1" dirty="0">
                        <a:solidFill>
                          <a:schemeClr val="bg1">
                            <a:lumMod val="95000"/>
                            <a:lumOff val="5000"/>
                          </a:schemeClr>
                        </a:solidFill>
                        <a:effectLst/>
                      </a:endParaRPr>
                    </a:p>
                    <a:p>
                      <a:pPr marL="0" marR="0">
                        <a:lnSpc>
                          <a:spcPct val="107000"/>
                        </a:lnSpc>
                        <a:spcBef>
                          <a:spcPts val="0"/>
                        </a:spcBef>
                        <a:spcAft>
                          <a:spcPts val="0"/>
                        </a:spcAft>
                      </a:pPr>
                      <a:r>
                        <a:rPr lang="en-US" sz="1800" b="1" dirty="0">
                          <a:solidFill>
                            <a:schemeClr val="bg1">
                              <a:lumMod val="95000"/>
                              <a:lumOff val="5000"/>
                            </a:schemeClr>
                          </a:solidFill>
                          <a:effectLst/>
                        </a:rPr>
                        <a:t>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594996274"/>
                  </a:ext>
                </a:extLst>
              </a:tr>
            </a:tbl>
          </a:graphicData>
        </a:graphic>
      </p:graphicFrame>
    </p:spTree>
    <p:extLst>
      <p:ext uri="{BB962C8B-B14F-4D97-AF65-F5344CB8AC3E}">
        <p14:creationId xmlns:p14="http://schemas.microsoft.com/office/powerpoint/2010/main" val="3571240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3.1 (continued)</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37515419"/>
              </p:ext>
            </p:extLst>
          </p:nvPr>
        </p:nvGraphicFramePr>
        <p:xfrm>
          <a:off x="2953512" y="2093976"/>
          <a:ext cx="5303519" cy="4589578"/>
        </p:xfrm>
        <a:graphic>
          <a:graphicData uri="http://schemas.openxmlformats.org/drawingml/2006/table">
            <a:tbl>
              <a:tblPr/>
              <a:tblGrid>
                <a:gridCol w="2396006">
                  <a:extLst>
                    <a:ext uri="{9D8B030D-6E8A-4147-A177-3AD203B41FA5}">
                      <a16:colId xmlns:a16="http://schemas.microsoft.com/office/drawing/2014/main" val="2552061424"/>
                    </a:ext>
                  </a:extLst>
                </a:gridCol>
                <a:gridCol w="969171">
                  <a:extLst>
                    <a:ext uri="{9D8B030D-6E8A-4147-A177-3AD203B41FA5}">
                      <a16:colId xmlns:a16="http://schemas.microsoft.com/office/drawing/2014/main" val="3082427533"/>
                    </a:ext>
                  </a:extLst>
                </a:gridCol>
                <a:gridCol w="969171">
                  <a:extLst>
                    <a:ext uri="{9D8B030D-6E8A-4147-A177-3AD203B41FA5}">
                      <a16:colId xmlns:a16="http://schemas.microsoft.com/office/drawing/2014/main" val="794679567"/>
                    </a:ext>
                  </a:extLst>
                </a:gridCol>
                <a:gridCol w="969171">
                  <a:extLst>
                    <a:ext uri="{9D8B030D-6E8A-4147-A177-3AD203B41FA5}">
                      <a16:colId xmlns:a16="http://schemas.microsoft.com/office/drawing/2014/main" val="3243244047"/>
                    </a:ext>
                  </a:extLst>
                </a:gridCol>
              </a:tblGrid>
              <a:tr h="122445">
                <a:tc>
                  <a:txBody>
                    <a:bodyPr/>
                    <a:lstStyle/>
                    <a:p>
                      <a:pPr algn="l" fontAlgn="b"/>
                      <a:r>
                        <a:rPr lang="en-US" sz="800" b="1" i="0" u="none" strike="noStrike">
                          <a:solidFill>
                            <a:srgbClr val="000000"/>
                          </a:solidFill>
                          <a:effectLst/>
                          <a:latin typeface="Calibri" panose="020F0502020204030204" pitchFamily="34" charset="0"/>
                        </a:rPr>
                        <a:t>COM Financials</a:t>
                      </a: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extLst>
                  <a:ext uri="{0D108BD9-81ED-4DB2-BD59-A6C34878D82A}">
                    <a16:rowId xmlns:a16="http://schemas.microsoft.com/office/drawing/2014/main" val="2770277401"/>
                  </a:ext>
                </a:extLst>
              </a:tr>
              <a:tr h="122445">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FY 2018</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FY 2017</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FY 2016</a:t>
                      </a:r>
                    </a:p>
                  </a:txBody>
                  <a:tcPr marL="6503" marR="6503" marT="6503" marB="0" anchor="b">
                    <a:lnL>
                      <a:noFill/>
                    </a:lnL>
                    <a:lnR>
                      <a:noFill/>
                    </a:lnR>
                    <a:lnT>
                      <a:noFill/>
                    </a:lnT>
                    <a:lnB>
                      <a:noFill/>
                    </a:lnB>
                  </a:tcPr>
                </a:tc>
                <a:extLst>
                  <a:ext uri="{0D108BD9-81ED-4DB2-BD59-A6C34878D82A}">
                    <a16:rowId xmlns:a16="http://schemas.microsoft.com/office/drawing/2014/main" val="2133528870"/>
                  </a:ext>
                </a:extLst>
              </a:tr>
              <a:tr h="238690">
                <a:tc>
                  <a:txBody>
                    <a:bodyPr/>
                    <a:lstStyle/>
                    <a:p>
                      <a:pPr algn="l" fontAlgn="b"/>
                      <a:r>
                        <a:rPr lang="en-US" sz="800" b="1" i="0" u="none" strike="noStrike">
                          <a:solidFill>
                            <a:srgbClr val="000000"/>
                          </a:solidFill>
                          <a:effectLst/>
                          <a:latin typeface="Calibri" panose="020F0502020204030204" pitchFamily="34" charset="0"/>
                        </a:rPr>
                        <a:t>State Sources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11,468,333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11,942,916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12,001,021 </a:t>
                      </a:r>
                    </a:p>
                  </a:txBody>
                  <a:tcPr marL="6503" marR="6503" marT="6503" marB="0" anchor="b">
                    <a:lnL>
                      <a:noFill/>
                    </a:lnL>
                    <a:lnR>
                      <a:noFill/>
                    </a:lnR>
                    <a:lnT>
                      <a:noFill/>
                    </a:lnT>
                    <a:lnB>
                      <a:noFill/>
                    </a:lnB>
                  </a:tcPr>
                </a:tc>
                <a:extLst>
                  <a:ext uri="{0D108BD9-81ED-4DB2-BD59-A6C34878D82A}">
                    <a16:rowId xmlns:a16="http://schemas.microsoft.com/office/drawing/2014/main" val="3240558727"/>
                  </a:ext>
                </a:extLst>
              </a:tr>
              <a:tr h="238690">
                <a:tc>
                  <a:txBody>
                    <a:bodyPr/>
                    <a:lstStyle/>
                    <a:p>
                      <a:pPr algn="l" fontAlgn="b"/>
                      <a:r>
                        <a:rPr lang="en-US" sz="800" b="1" i="0" u="none" strike="noStrike">
                          <a:solidFill>
                            <a:srgbClr val="000000"/>
                          </a:solidFill>
                          <a:effectLst/>
                          <a:latin typeface="Calibri" panose="020F0502020204030204" pitchFamily="34" charset="0"/>
                        </a:rPr>
                        <a:t>Tuition &amp; Fees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12,204,194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10,779,675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10,047,400 </a:t>
                      </a:r>
                    </a:p>
                  </a:txBody>
                  <a:tcPr marL="6503" marR="6503" marT="6503" marB="0" anchor="b">
                    <a:lnL>
                      <a:noFill/>
                    </a:lnL>
                    <a:lnR>
                      <a:noFill/>
                    </a:lnR>
                    <a:lnT>
                      <a:noFill/>
                    </a:lnT>
                    <a:lnB>
                      <a:noFill/>
                    </a:lnB>
                  </a:tcPr>
                </a:tc>
                <a:extLst>
                  <a:ext uri="{0D108BD9-81ED-4DB2-BD59-A6C34878D82A}">
                    <a16:rowId xmlns:a16="http://schemas.microsoft.com/office/drawing/2014/main" val="2609311881"/>
                  </a:ext>
                </a:extLst>
              </a:tr>
              <a:tr h="238690">
                <a:tc>
                  <a:txBody>
                    <a:bodyPr/>
                    <a:lstStyle/>
                    <a:p>
                      <a:pPr algn="l" fontAlgn="b"/>
                      <a:r>
                        <a:rPr lang="en-US" sz="800" b="1" i="0" u="none" strike="noStrike" dirty="0">
                          <a:solidFill>
                            <a:srgbClr val="000000"/>
                          </a:solidFill>
                          <a:effectLst/>
                          <a:latin typeface="Calibri" panose="020F0502020204030204" pitchFamily="34" charset="0"/>
                        </a:rPr>
                        <a:t>Other Revenues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53,692,752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52,345,738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40,124,835 </a:t>
                      </a:r>
                    </a:p>
                  </a:txBody>
                  <a:tcPr marL="6503" marR="6503" marT="6503" marB="0" anchor="b">
                    <a:lnL>
                      <a:noFill/>
                    </a:lnL>
                    <a:lnR>
                      <a:noFill/>
                    </a:lnR>
                    <a:lnT>
                      <a:noFill/>
                    </a:lnT>
                    <a:lnB>
                      <a:noFill/>
                    </a:lnB>
                  </a:tcPr>
                </a:tc>
                <a:extLst>
                  <a:ext uri="{0D108BD9-81ED-4DB2-BD59-A6C34878D82A}">
                    <a16:rowId xmlns:a16="http://schemas.microsoft.com/office/drawing/2014/main" val="3344013225"/>
                  </a:ext>
                </a:extLst>
              </a:tr>
              <a:tr h="238690">
                <a:tc>
                  <a:txBody>
                    <a:bodyPr/>
                    <a:lstStyle/>
                    <a:p>
                      <a:pPr algn="l" fontAlgn="b"/>
                      <a:r>
                        <a:rPr lang="en-US" sz="800" b="1" i="0" u="none" strike="noStrike">
                          <a:solidFill>
                            <a:srgbClr val="000000"/>
                          </a:solidFill>
                          <a:effectLst/>
                          <a:latin typeface="Calibri" panose="020F0502020204030204" pitchFamily="34" charset="0"/>
                        </a:rPr>
                        <a:t>Use of Endowment Income</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782,209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636,803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570,408 </a:t>
                      </a:r>
                    </a:p>
                  </a:txBody>
                  <a:tcPr marL="6503" marR="6503" marT="6503" marB="0" anchor="b">
                    <a:lnL>
                      <a:noFill/>
                    </a:lnL>
                    <a:lnR>
                      <a:noFill/>
                    </a:lnR>
                    <a:lnT>
                      <a:noFill/>
                    </a:lnT>
                    <a:lnB>
                      <a:noFill/>
                    </a:lnB>
                  </a:tcPr>
                </a:tc>
                <a:extLst>
                  <a:ext uri="{0D108BD9-81ED-4DB2-BD59-A6C34878D82A}">
                    <a16:rowId xmlns:a16="http://schemas.microsoft.com/office/drawing/2014/main" val="819573634"/>
                  </a:ext>
                </a:extLst>
              </a:tr>
              <a:tr h="238690">
                <a:tc>
                  <a:txBody>
                    <a:bodyPr/>
                    <a:lstStyle/>
                    <a:p>
                      <a:pPr algn="l" fontAlgn="b"/>
                      <a:r>
                        <a:rPr lang="en-US" sz="800" b="1" i="0" u="none" strike="noStrike">
                          <a:solidFill>
                            <a:srgbClr val="000000"/>
                          </a:solidFill>
                          <a:effectLst/>
                          <a:latin typeface="Calibri" panose="020F0502020204030204" pitchFamily="34" charset="0"/>
                        </a:rPr>
                        <a:t>Clinical Revenues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120,317,000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110,907,000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94,993,000 </a:t>
                      </a:r>
                    </a:p>
                  </a:txBody>
                  <a:tcPr marL="6503" marR="6503" marT="6503" marB="0" anchor="b">
                    <a:lnL>
                      <a:noFill/>
                    </a:lnL>
                    <a:lnR>
                      <a:noFill/>
                    </a:lnR>
                    <a:lnT>
                      <a:noFill/>
                    </a:lnT>
                    <a:lnB>
                      <a:noFill/>
                    </a:lnB>
                  </a:tcPr>
                </a:tc>
                <a:extLst>
                  <a:ext uri="{0D108BD9-81ED-4DB2-BD59-A6C34878D82A}">
                    <a16:rowId xmlns:a16="http://schemas.microsoft.com/office/drawing/2014/main" val="2847182408"/>
                  </a:ext>
                </a:extLst>
              </a:tr>
              <a:tr h="238690">
                <a:tc>
                  <a:txBody>
                    <a:bodyPr/>
                    <a:lstStyle/>
                    <a:p>
                      <a:pPr algn="r" fontAlgn="b"/>
                      <a:r>
                        <a:rPr lang="en-US" sz="800" b="1" i="0" u="none" strike="noStrike">
                          <a:solidFill>
                            <a:srgbClr val="000000"/>
                          </a:solidFill>
                          <a:effectLst/>
                          <a:latin typeface="Calibri" panose="020F0502020204030204" pitchFamily="34" charset="0"/>
                        </a:rPr>
                        <a:t>Total Revenues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198,464,488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186,612,132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157,736,664 </a:t>
                      </a:r>
                    </a:p>
                  </a:txBody>
                  <a:tcPr marL="6503" marR="6503" marT="6503" marB="0" anchor="b">
                    <a:lnL>
                      <a:noFill/>
                    </a:lnL>
                    <a:lnR>
                      <a:noFill/>
                    </a:lnR>
                    <a:lnT>
                      <a:noFill/>
                    </a:lnT>
                    <a:lnB>
                      <a:noFill/>
                    </a:lnB>
                  </a:tcPr>
                </a:tc>
                <a:extLst>
                  <a:ext uri="{0D108BD9-81ED-4DB2-BD59-A6C34878D82A}">
                    <a16:rowId xmlns:a16="http://schemas.microsoft.com/office/drawing/2014/main" val="1892797360"/>
                  </a:ext>
                </a:extLst>
              </a:tr>
              <a:tr h="122445">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extLst>
                  <a:ext uri="{0D108BD9-81ED-4DB2-BD59-A6C34878D82A}">
                    <a16:rowId xmlns:a16="http://schemas.microsoft.com/office/drawing/2014/main" val="3732320850"/>
                  </a:ext>
                </a:extLst>
              </a:tr>
              <a:tr h="238690">
                <a:tc>
                  <a:txBody>
                    <a:bodyPr/>
                    <a:lstStyle/>
                    <a:p>
                      <a:pPr algn="l" fontAlgn="b"/>
                      <a:r>
                        <a:rPr lang="en-US" sz="800" b="1" i="0" u="none" strike="noStrike">
                          <a:solidFill>
                            <a:srgbClr val="000000"/>
                          </a:solidFill>
                          <a:effectLst/>
                          <a:latin typeface="Calibri" panose="020F0502020204030204" pitchFamily="34" charset="0"/>
                        </a:rPr>
                        <a:t>Instructional &amp; Academic Support</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52,329,246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62,638,318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55,947,407 </a:t>
                      </a:r>
                    </a:p>
                  </a:txBody>
                  <a:tcPr marL="6503" marR="6503" marT="6503" marB="0" anchor="b">
                    <a:lnL>
                      <a:noFill/>
                    </a:lnL>
                    <a:lnR>
                      <a:noFill/>
                    </a:lnR>
                    <a:lnT>
                      <a:noFill/>
                    </a:lnT>
                    <a:lnB>
                      <a:noFill/>
                    </a:lnB>
                  </a:tcPr>
                </a:tc>
                <a:extLst>
                  <a:ext uri="{0D108BD9-81ED-4DB2-BD59-A6C34878D82A}">
                    <a16:rowId xmlns:a16="http://schemas.microsoft.com/office/drawing/2014/main" val="3622445087"/>
                  </a:ext>
                </a:extLst>
              </a:tr>
              <a:tr h="238690">
                <a:tc>
                  <a:txBody>
                    <a:bodyPr/>
                    <a:lstStyle/>
                    <a:p>
                      <a:pPr algn="l" fontAlgn="b"/>
                      <a:r>
                        <a:rPr lang="en-US" sz="800" b="1" i="0" u="none" strike="noStrike">
                          <a:solidFill>
                            <a:srgbClr val="000000"/>
                          </a:solidFill>
                          <a:effectLst/>
                          <a:latin typeface="Calibri" panose="020F0502020204030204" pitchFamily="34" charset="0"/>
                        </a:rPr>
                        <a:t>Research (Internally Funded)</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2,405,749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2,502,568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2,448,314 </a:t>
                      </a:r>
                    </a:p>
                  </a:txBody>
                  <a:tcPr marL="6503" marR="6503" marT="6503" marB="0" anchor="b">
                    <a:lnL>
                      <a:noFill/>
                    </a:lnL>
                    <a:lnR>
                      <a:noFill/>
                    </a:lnR>
                    <a:lnT>
                      <a:noFill/>
                    </a:lnT>
                    <a:lnB>
                      <a:noFill/>
                    </a:lnB>
                  </a:tcPr>
                </a:tc>
                <a:extLst>
                  <a:ext uri="{0D108BD9-81ED-4DB2-BD59-A6C34878D82A}">
                    <a16:rowId xmlns:a16="http://schemas.microsoft.com/office/drawing/2014/main" val="1313798684"/>
                  </a:ext>
                </a:extLst>
              </a:tr>
              <a:tr h="238690">
                <a:tc>
                  <a:txBody>
                    <a:bodyPr/>
                    <a:lstStyle/>
                    <a:p>
                      <a:pPr algn="l" fontAlgn="b"/>
                      <a:r>
                        <a:rPr lang="en-US" sz="800" b="1" i="0" u="none" strike="noStrike">
                          <a:solidFill>
                            <a:srgbClr val="000000"/>
                          </a:solidFill>
                          <a:effectLst/>
                          <a:latin typeface="Calibri" panose="020F0502020204030204" pitchFamily="34" charset="0"/>
                        </a:rPr>
                        <a:t>Educational Outreach &amp; Public Service</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709,279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416,178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405,400 </a:t>
                      </a:r>
                    </a:p>
                  </a:txBody>
                  <a:tcPr marL="6503" marR="6503" marT="6503" marB="0" anchor="b">
                    <a:lnL>
                      <a:noFill/>
                    </a:lnL>
                    <a:lnR>
                      <a:noFill/>
                    </a:lnR>
                    <a:lnT>
                      <a:noFill/>
                    </a:lnT>
                    <a:lnB>
                      <a:noFill/>
                    </a:lnB>
                  </a:tcPr>
                </a:tc>
                <a:extLst>
                  <a:ext uri="{0D108BD9-81ED-4DB2-BD59-A6C34878D82A}">
                    <a16:rowId xmlns:a16="http://schemas.microsoft.com/office/drawing/2014/main" val="3631999725"/>
                  </a:ext>
                </a:extLst>
              </a:tr>
              <a:tr h="238690">
                <a:tc>
                  <a:txBody>
                    <a:bodyPr/>
                    <a:lstStyle/>
                    <a:p>
                      <a:pPr algn="l" fontAlgn="b"/>
                      <a:r>
                        <a:rPr lang="en-US" sz="800" b="1" i="0" u="none" strike="noStrike">
                          <a:solidFill>
                            <a:srgbClr val="000000"/>
                          </a:solidFill>
                          <a:effectLst/>
                          <a:latin typeface="Calibri" panose="020F0502020204030204" pitchFamily="34" charset="0"/>
                        </a:rPr>
                        <a:t>Student Services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831,540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869,825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675,058 </a:t>
                      </a:r>
                    </a:p>
                  </a:txBody>
                  <a:tcPr marL="6503" marR="6503" marT="6503" marB="0" anchor="b">
                    <a:lnL>
                      <a:noFill/>
                    </a:lnL>
                    <a:lnR>
                      <a:noFill/>
                    </a:lnR>
                    <a:lnT>
                      <a:noFill/>
                    </a:lnT>
                    <a:lnB>
                      <a:noFill/>
                    </a:lnB>
                  </a:tcPr>
                </a:tc>
                <a:extLst>
                  <a:ext uri="{0D108BD9-81ED-4DB2-BD59-A6C34878D82A}">
                    <a16:rowId xmlns:a16="http://schemas.microsoft.com/office/drawing/2014/main" val="395094063"/>
                  </a:ext>
                </a:extLst>
              </a:tr>
              <a:tr h="238690">
                <a:tc>
                  <a:txBody>
                    <a:bodyPr/>
                    <a:lstStyle/>
                    <a:p>
                      <a:pPr algn="l" fontAlgn="b"/>
                      <a:r>
                        <a:rPr lang="en-US" sz="800" b="1" i="0" u="none" strike="noStrike">
                          <a:solidFill>
                            <a:srgbClr val="000000"/>
                          </a:solidFill>
                          <a:effectLst/>
                          <a:latin typeface="Calibri" panose="020F0502020204030204" pitchFamily="34" charset="0"/>
                        </a:rPr>
                        <a:t>Institutional Support</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4,450,368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3,879,734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3,645,625 </a:t>
                      </a:r>
                    </a:p>
                  </a:txBody>
                  <a:tcPr marL="6503" marR="6503" marT="6503" marB="0" anchor="b">
                    <a:lnL>
                      <a:noFill/>
                    </a:lnL>
                    <a:lnR>
                      <a:noFill/>
                    </a:lnR>
                    <a:lnT>
                      <a:noFill/>
                    </a:lnT>
                    <a:lnB>
                      <a:noFill/>
                    </a:lnB>
                  </a:tcPr>
                </a:tc>
                <a:extLst>
                  <a:ext uri="{0D108BD9-81ED-4DB2-BD59-A6C34878D82A}">
                    <a16:rowId xmlns:a16="http://schemas.microsoft.com/office/drawing/2014/main" val="614058063"/>
                  </a:ext>
                </a:extLst>
              </a:tr>
              <a:tr h="238690">
                <a:tc>
                  <a:txBody>
                    <a:bodyPr/>
                    <a:lstStyle/>
                    <a:p>
                      <a:pPr algn="l" fontAlgn="b"/>
                      <a:r>
                        <a:rPr lang="en-US" sz="800" b="1" i="0" u="none" strike="noStrike">
                          <a:solidFill>
                            <a:srgbClr val="000000"/>
                          </a:solidFill>
                          <a:effectLst/>
                          <a:latin typeface="Calibri" panose="020F0502020204030204" pitchFamily="34" charset="0"/>
                        </a:rPr>
                        <a:t>Facilities O&amp;M</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3,244,760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3,223,609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2,833,106 </a:t>
                      </a:r>
                    </a:p>
                  </a:txBody>
                  <a:tcPr marL="6503" marR="6503" marT="6503" marB="0" anchor="b">
                    <a:lnL>
                      <a:noFill/>
                    </a:lnL>
                    <a:lnR>
                      <a:noFill/>
                    </a:lnR>
                    <a:lnT>
                      <a:noFill/>
                    </a:lnT>
                    <a:lnB>
                      <a:noFill/>
                    </a:lnB>
                  </a:tcPr>
                </a:tc>
                <a:extLst>
                  <a:ext uri="{0D108BD9-81ED-4DB2-BD59-A6C34878D82A}">
                    <a16:rowId xmlns:a16="http://schemas.microsoft.com/office/drawing/2014/main" val="3740516793"/>
                  </a:ext>
                </a:extLst>
              </a:tr>
              <a:tr h="238690">
                <a:tc>
                  <a:txBody>
                    <a:bodyPr/>
                    <a:lstStyle/>
                    <a:p>
                      <a:pPr algn="r" fontAlgn="b"/>
                      <a:r>
                        <a:rPr lang="en-US" sz="800" b="1" i="0" u="none" strike="noStrike">
                          <a:solidFill>
                            <a:srgbClr val="000000"/>
                          </a:solidFill>
                          <a:effectLst/>
                          <a:latin typeface="Calibri" panose="020F0502020204030204" pitchFamily="34" charset="0"/>
                        </a:rPr>
                        <a:t>E&amp;G Part I Expenditures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63,970,942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73,530,231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65,954,909 </a:t>
                      </a:r>
                    </a:p>
                  </a:txBody>
                  <a:tcPr marL="6503" marR="6503" marT="6503" marB="0" anchor="b">
                    <a:lnL>
                      <a:noFill/>
                    </a:lnL>
                    <a:lnR>
                      <a:noFill/>
                    </a:lnR>
                    <a:lnT>
                      <a:noFill/>
                    </a:lnT>
                    <a:lnB>
                      <a:noFill/>
                    </a:lnB>
                  </a:tcPr>
                </a:tc>
                <a:extLst>
                  <a:ext uri="{0D108BD9-81ED-4DB2-BD59-A6C34878D82A}">
                    <a16:rowId xmlns:a16="http://schemas.microsoft.com/office/drawing/2014/main" val="2482494784"/>
                  </a:ext>
                </a:extLst>
              </a:tr>
              <a:tr h="122445">
                <a:tc>
                  <a:txBody>
                    <a:bodyPr/>
                    <a:lstStyle/>
                    <a:p>
                      <a:pPr algn="r"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extLst>
                  <a:ext uri="{0D108BD9-81ED-4DB2-BD59-A6C34878D82A}">
                    <a16:rowId xmlns:a16="http://schemas.microsoft.com/office/drawing/2014/main" val="1198016529"/>
                  </a:ext>
                </a:extLst>
              </a:tr>
              <a:tr h="238690">
                <a:tc>
                  <a:txBody>
                    <a:bodyPr/>
                    <a:lstStyle/>
                    <a:p>
                      <a:pPr algn="l" fontAlgn="b"/>
                      <a:r>
                        <a:rPr lang="en-US" sz="800" b="1" i="0" u="none" strike="noStrike">
                          <a:solidFill>
                            <a:srgbClr val="000000"/>
                          </a:solidFill>
                          <a:effectLst/>
                          <a:latin typeface="Calibri" panose="020F0502020204030204" pitchFamily="34" charset="0"/>
                        </a:rPr>
                        <a:t>COM Clinical Expenditures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118,756,722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107,444,032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90,295,028 </a:t>
                      </a:r>
                    </a:p>
                  </a:txBody>
                  <a:tcPr marL="6503" marR="6503" marT="6503" marB="0" anchor="b">
                    <a:lnL>
                      <a:noFill/>
                    </a:lnL>
                    <a:lnR>
                      <a:noFill/>
                    </a:lnR>
                    <a:lnT>
                      <a:noFill/>
                    </a:lnT>
                    <a:lnB>
                      <a:noFill/>
                    </a:lnB>
                  </a:tcPr>
                </a:tc>
                <a:extLst>
                  <a:ext uri="{0D108BD9-81ED-4DB2-BD59-A6C34878D82A}">
                    <a16:rowId xmlns:a16="http://schemas.microsoft.com/office/drawing/2014/main" val="3906607986"/>
                  </a:ext>
                </a:extLst>
              </a:tr>
              <a:tr h="122445">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extLst>
                  <a:ext uri="{0D108BD9-81ED-4DB2-BD59-A6C34878D82A}">
                    <a16:rowId xmlns:a16="http://schemas.microsoft.com/office/drawing/2014/main" val="2556172742"/>
                  </a:ext>
                </a:extLst>
              </a:tr>
              <a:tr h="238690">
                <a:tc>
                  <a:txBody>
                    <a:bodyPr/>
                    <a:lstStyle/>
                    <a:p>
                      <a:pPr algn="r" fontAlgn="b"/>
                      <a:r>
                        <a:rPr lang="en-US" sz="800" b="1" i="0" u="none" strike="noStrike">
                          <a:solidFill>
                            <a:srgbClr val="000000"/>
                          </a:solidFill>
                          <a:effectLst/>
                          <a:latin typeface="Calibri" panose="020F0502020204030204" pitchFamily="34" charset="0"/>
                        </a:rPr>
                        <a:t>Total Expenditures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182,727,664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180,974,262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156,249,937 </a:t>
                      </a:r>
                    </a:p>
                  </a:txBody>
                  <a:tcPr marL="6503" marR="6503" marT="6503" marB="0" anchor="b">
                    <a:lnL>
                      <a:noFill/>
                    </a:lnL>
                    <a:lnR>
                      <a:noFill/>
                    </a:lnR>
                    <a:lnT>
                      <a:noFill/>
                    </a:lnT>
                    <a:lnB>
                      <a:noFill/>
                    </a:lnB>
                  </a:tcPr>
                </a:tc>
                <a:extLst>
                  <a:ext uri="{0D108BD9-81ED-4DB2-BD59-A6C34878D82A}">
                    <a16:rowId xmlns:a16="http://schemas.microsoft.com/office/drawing/2014/main" val="4209805342"/>
                  </a:ext>
                </a:extLst>
              </a:tr>
              <a:tr h="122445">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tc>
                  <a:txBody>
                    <a:bodyPr/>
                    <a:lstStyle/>
                    <a:p>
                      <a:pPr algn="l" fontAlgn="b"/>
                      <a:endParaRPr lang="en-US" sz="800" b="1" i="0" u="none" strike="noStrike">
                        <a:solidFill>
                          <a:srgbClr val="000000"/>
                        </a:solidFill>
                        <a:effectLst/>
                        <a:latin typeface="Calibri" panose="020F0502020204030204" pitchFamily="34" charset="0"/>
                      </a:endParaRPr>
                    </a:p>
                  </a:txBody>
                  <a:tcPr marL="6503" marR="6503" marT="6503" marB="0" anchor="b">
                    <a:lnL>
                      <a:noFill/>
                    </a:lnL>
                    <a:lnR>
                      <a:noFill/>
                    </a:lnR>
                    <a:lnT>
                      <a:noFill/>
                    </a:lnT>
                    <a:lnB>
                      <a:noFill/>
                    </a:lnB>
                  </a:tcPr>
                </a:tc>
                <a:extLst>
                  <a:ext uri="{0D108BD9-81ED-4DB2-BD59-A6C34878D82A}">
                    <a16:rowId xmlns:a16="http://schemas.microsoft.com/office/drawing/2014/main" val="4223998262"/>
                  </a:ext>
                </a:extLst>
              </a:tr>
              <a:tr h="238690">
                <a:tc>
                  <a:txBody>
                    <a:bodyPr/>
                    <a:lstStyle/>
                    <a:p>
                      <a:pPr algn="l" fontAlgn="b"/>
                      <a:r>
                        <a:rPr lang="en-US" sz="800" b="1" i="0" u="none" strike="noStrike">
                          <a:solidFill>
                            <a:srgbClr val="000000"/>
                          </a:solidFill>
                          <a:effectLst/>
                          <a:latin typeface="Calibri" panose="020F0502020204030204" pitchFamily="34" charset="0"/>
                        </a:rPr>
                        <a:t>Funds Available for Other Programs</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15,736,824 </a:t>
                      </a:r>
                    </a:p>
                  </a:txBody>
                  <a:tcPr marL="6503" marR="6503" marT="6503" marB="0" anchor="b">
                    <a:lnL>
                      <a:noFill/>
                    </a:lnL>
                    <a:lnR>
                      <a:noFill/>
                    </a:lnR>
                    <a:lnT>
                      <a:noFill/>
                    </a:lnT>
                    <a:lnB>
                      <a:noFill/>
                    </a:lnB>
                  </a:tcPr>
                </a:tc>
                <a:tc>
                  <a:txBody>
                    <a:bodyPr/>
                    <a:lstStyle/>
                    <a:p>
                      <a:pPr algn="l" fontAlgn="b"/>
                      <a:r>
                        <a:rPr lang="en-US" sz="800" b="1" i="0" u="none" strike="noStrike">
                          <a:solidFill>
                            <a:srgbClr val="000000"/>
                          </a:solidFill>
                          <a:effectLst/>
                          <a:latin typeface="Calibri" panose="020F0502020204030204" pitchFamily="34" charset="0"/>
                        </a:rPr>
                        <a:t> $           5,637,870 </a:t>
                      </a:r>
                    </a:p>
                  </a:txBody>
                  <a:tcPr marL="6503" marR="6503" marT="6503" marB="0" anchor="b">
                    <a:lnL>
                      <a:noFill/>
                    </a:lnL>
                    <a:lnR>
                      <a:noFill/>
                    </a:lnR>
                    <a:lnT>
                      <a:noFill/>
                    </a:lnT>
                    <a:lnB>
                      <a:noFill/>
                    </a:lnB>
                  </a:tcPr>
                </a:tc>
                <a:tc>
                  <a:txBody>
                    <a:bodyPr/>
                    <a:lstStyle/>
                    <a:p>
                      <a:pPr algn="l" fontAlgn="b"/>
                      <a:r>
                        <a:rPr lang="en-US" sz="800" b="1" i="0" u="none" strike="noStrike" dirty="0">
                          <a:solidFill>
                            <a:srgbClr val="000000"/>
                          </a:solidFill>
                          <a:effectLst/>
                          <a:latin typeface="Calibri" panose="020F0502020204030204" pitchFamily="34" charset="0"/>
                        </a:rPr>
                        <a:t> $           1,486,727 </a:t>
                      </a:r>
                    </a:p>
                  </a:txBody>
                  <a:tcPr marL="6503" marR="6503" marT="6503" marB="0" anchor="b">
                    <a:lnL>
                      <a:noFill/>
                    </a:lnL>
                    <a:lnR>
                      <a:noFill/>
                    </a:lnR>
                    <a:lnT>
                      <a:noFill/>
                    </a:lnT>
                    <a:lnB>
                      <a:noFill/>
                    </a:lnB>
                  </a:tcPr>
                </a:tc>
                <a:extLst>
                  <a:ext uri="{0D108BD9-81ED-4DB2-BD59-A6C34878D82A}">
                    <a16:rowId xmlns:a16="http://schemas.microsoft.com/office/drawing/2014/main" val="594151843"/>
                  </a:ext>
                </a:extLst>
              </a:tr>
            </a:tbl>
          </a:graphicData>
        </a:graphic>
      </p:graphicFrame>
    </p:spTree>
    <p:extLst>
      <p:ext uri="{BB962C8B-B14F-4D97-AF65-F5344CB8AC3E}">
        <p14:creationId xmlns:p14="http://schemas.microsoft.com/office/powerpoint/2010/main" val="4009013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3.2: Financial Planning and Budgeting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8066099"/>
              </p:ext>
            </p:extLst>
          </p:nvPr>
        </p:nvGraphicFramePr>
        <p:xfrm>
          <a:off x="680320" y="2211185"/>
          <a:ext cx="9693964" cy="4455622"/>
        </p:xfrm>
        <a:graphic>
          <a:graphicData uri="http://schemas.openxmlformats.org/drawingml/2006/table">
            <a:tbl>
              <a:tblPr firstRow="1" firstCol="1" bandRow="1">
                <a:tableStyleId>{5C22544A-7EE6-4342-B048-85BDC9FD1C3A}</a:tableStyleId>
              </a:tblPr>
              <a:tblGrid>
                <a:gridCol w="4846982">
                  <a:extLst>
                    <a:ext uri="{9D8B030D-6E8A-4147-A177-3AD203B41FA5}">
                      <a16:colId xmlns:a16="http://schemas.microsoft.com/office/drawing/2014/main" val="2709105236"/>
                    </a:ext>
                  </a:extLst>
                </a:gridCol>
                <a:gridCol w="4846982">
                  <a:extLst>
                    <a:ext uri="{9D8B030D-6E8A-4147-A177-3AD203B41FA5}">
                      <a16:colId xmlns:a16="http://schemas.microsoft.com/office/drawing/2014/main" val="3045241224"/>
                    </a:ext>
                  </a:extLst>
                </a:gridCol>
              </a:tblGrid>
              <a:tr h="625016">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12229229"/>
                  </a:ext>
                </a:extLst>
              </a:tr>
              <a:tr h="3830606">
                <a:tc>
                  <a:txBody>
                    <a:bodyPr/>
                    <a:lstStyle/>
                    <a:p>
                      <a:pPr marL="0" marR="0">
                        <a:lnSpc>
                          <a:spcPct val="107000"/>
                        </a:lnSpc>
                        <a:spcBef>
                          <a:spcPts val="0"/>
                        </a:spcBef>
                        <a:spcAft>
                          <a:spcPts val="0"/>
                        </a:spcAft>
                      </a:pPr>
                      <a:r>
                        <a:rPr lang="en-US" sz="1800" b="1" dirty="0" smtClean="0">
                          <a:solidFill>
                            <a:schemeClr val="bg1">
                              <a:lumMod val="95000"/>
                              <a:lumOff val="5000"/>
                            </a:schemeClr>
                          </a:solidFill>
                          <a:effectLst/>
                        </a:rPr>
                        <a:t>A COM must have a budgeting process that is designed to support the mission of the COM.</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342900" marR="0" indent="-342900">
                        <a:spcBef>
                          <a:spcPts val="0"/>
                        </a:spcBef>
                        <a:spcAft>
                          <a:spcPts val="705"/>
                        </a:spcAft>
                        <a:buAutoNum type="arabicPeriod"/>
                      </a:pPr>
                      <a:r>
                        <a:rPr lang="en-US" sz="1800" b="1" dirty="0" smtClean="0">
                          <a:solidFill>
                            <a:schemeClr val="bg1">
                              <a:lumMod val="95000"/>
                              <a:lumOff val="5000"/>
                            </a:schemeClr>
                          </a:solidFill>
                          <a:effectLst/>
                        </a:rPr>
                        <a:t>Provide a copy of the flowchart demonstrating</a:t>
                      </a:r>
                      <a:r>
                        <a:rPr lang="en-US" sz="1800" b="1" baseline="0" dirty="0" smtClean="0">
                          <a:solidFill>
                            <a:schemeClr val="bg1">
                              <a:lumMod val="95000"/>
                              <a:lumOff val="5000"/>
                            </a:schemeClr>
                          </a:solidFill>
                          <a:effectLst/>
                        </a:rPr>
                        <a:t> the budget development process.</a:t>
                      </a:r>
                    </a:p>
                    <a:p>
                      <a:pPr marL="342900" marR="0" indent="-342900">
                        <a:spcBef>
                          <a:spcPts val="0"/>
                        </a:spcBef>
                        <a:spcAft>
                          <a:spcPts val="705"/>
                        </a:spcAft>
                        <a:buAutoNum type="arabicPeriod"/>
                      </a:pPr>
                      <a:r>
                        <a:rPr lang="en-US" sz="1800" b="1" baseline="0" dirty="0" smtClean="0">
                          <a:solidFill>
                            <a:schemeClr val="bg1">
                              <a:lumMod val="95000"/>
                              <a:lumOff val="5000"/>
                            </a:schemeClr>
                          </a:solidFill>
                          <a:effectLst/>
                        </a:rPr>
                        <a:t>Provide information as to all persons with budgetary management and oversight.</a:t>
                      </a:r>
                    </a:p>
                    <a:p>
                      <a:pPr marL="342900" marR="0" indent="-342900">
                        <a:spcBef>
                          <a:spcPts val="0"/>
                        </a:spcBef>
                        <a:spcAft>
                          <a:spcPts val="705"/>
                        </a:spcAft>
                        <a:buAutoNum type="arabicPeriod"/>
                      </a:pPr>
                      <a:r>
                        <a:rPr lang="en-US" sz="1800" b="1" baseline="0" dirty="0" smtClean="0">
                          <a:solidFill>
                            <a:schemeClr val="bg1">
                              <a:lumMod val="95000"/>
                              <a:lumOff val="5000"/>
                            </a:schemeClr>
                          </a:solidFill>
                          <a:effectLst/>
                        </a:rPr>
                        <a:t>Demonstrate in the flowchart where final budget approval occurs</a:t>
                      </a:r>
                      <a:endParaRPr lang="en-US" sz="1800" b="1" dirty="0">
                        <a:solidFill>
                          <a:schemeClr val="bg1">
                            <a:lumMod val="95000"/>
                            <a:lumOff val="5000"/>
                          </a:schemeClr>
                        </a:solidFill>
                        <a:effectLst/>
                      </a:endParaRPr>
                    </a:p>
                    <a:p>
                      <a:pPr marL="0" marR="0">
                        <a:lnSpc>
                          <a:spcPct val="107000"/>
                        </a:lnSpc>
                        <a:spcBef>
                          <a:spcPts val="0"/>
                        </a:spcBef>
                        <a:spcAft>
                          <a:spcPts val="0"/>
                        </a:spcAft>
                      </a:pPr>
                      <a:r>
                        <a:rPr lang="en-US" sz="1800" b="1" dirty="0">
                          <a:solidFill>
                            <a:schemeClr val="bg1">
                              <a:lumMod val="95000"/>
                              <a:lumOff val="5000"/>
                            </a:schemeClr>
                          </a:solidFill>
                          <a:effectLst/>
                        </a:rPr>
                        <a:t>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594996274"/>
                  </a:ext>
                </a:extLst>
              </a:tr>
            </a:tbl>
          </a:graphicData>
        </a:graphic>
      </p:graphicFrame>
    </p:spTree>
    <p:extLst>
      <p:ext uri="{BB962C8B-B14F-4D97-AF65-F5344CB8AC3E}">
        <p14:creationId xmlns:p14="http://schemas.microsoft.com/office/powerpoint/2010/main" val="1924633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3.2: (continued)</a:t>
            </a:r>
            <a:endParaRPr lang="en-US" dirty="0"/>
          </a:p>
        </p:txBody>
      </p:sp>
      <p:sp>
        <p:nvSpPr>
          <p:cNvPr id="3" name="Content Placeholder 2"/>
          <p:cNvSpPr>
            <a:spLocks noGrp="1"/>
          </p:cNvSpPr>
          <p:nvPr>
            <p:ph idx="1"/>
          </p:nvPr>
        </p:nvSpPr>
        <p:spPr/>
        <p:txBody>
          <a:bodyPr>
            <a:noAutofit/>
          </a:bodyPr>
          <a:lstStyle/>
          <a:p>
            <a:pPr marL="0" indent="0">
              <a:buNone/>
            </a:pPr>
            <a:r>
              <a:rPr lang="en-US" sz="1400" dirty="0"/>
              <a:t>As a college of Oklahoma State University and part of the system governed </a:t>
            </a:r>
            <a:r>
              <a:rPr lang="en-US" sz="1400" dirty="0" smtClean="0"/>
              <a:t>by </a:t>
            </a:r>
            <a:r>
              <a:rPr lang="en-US" sz="1400" dirty="0"/>
              <a:t>the Oklahoma State Regents for Higher Education (OSRHE) final </a:t>
            </a:r>
            <a:r>
              <a:rPr lang="en-US" sz="1400" dirty="0" smtClean="0"/>
              <a:t>authority for the approval of the COM budget falls with this 9-member board appointed </a:t>
            </a:r>
            <a:r>
              <a:rPr lang="en-US" sz="1400" dirty="0"/>
              <a:t>by the Governor. Prior to submission and approval by OSRHE </a:t>
            </a:r>
            <a:r>
              <a:rPr lang="en-US" sz="1400" dirty="0" smtClean="0"/>
              <a:t>the budget </a:t>
            </a:r>
            <a:r>
              <a:rPr lang="en-US" sz="1400" dirty="0"/>
              <a:t>goes </a:t>
            </a:r>
            <a:r>
              <a:rPr lang="en-US" sz="1400" dirty="0" smtClean="0"/>
              <a:t>through numerous </a:t>
            </a:r>
            <a:r>
              <a:rPr lang="en-US" sz="1400" dirty="0"/>
              <a:t>local levels of approval by the Regents </a:t>
            </a:r>
            <a:r>
              <a:rPr lang="en-US" sz="1400" dirty="0" smtClean="0"/>
              <a:t>for the </a:t>
            </a:r>
            <a:r>
              <a:rPr lang="en-US" sz="1400" dirty="0"/>
              <a:t>Oklahoma Agricultural and Mechanical Colleges (A&amp;M Regents) </a:t>
            </a:r>
            <a:r>
              <a:rPr lang="en-US" sz="1400" dirty="0" smtClean="0"/>
              <a:t>and Oklahoma </a:t>
            </a:r>
            <a:r>
              <a:rPr lang="en-US" sz="1400" dirty="0"/>
              <a:t>State University (OSU</a:t>
            </a:r>
            <a:r>
              <a:rPr lang="en-US" sz="1400" dirty="0" smtClean="0"/>
              <a:t>).</a:t>
            </a:r>
          </a:p>
          <a:p>
            <a:pPr marL="0" indent="0">
              <a:buNone/>
            </a:pPr>
            <a:r>
              <a:rPr lang="en-US" sz="1400" dirty="0" smtClean="0"/>
              <a:t>The Dean of the COM has established a process where the budget committee </a:t>
            </a:r>
            <a:r>
              <a:rPr lang="en-US" sz="1400" dirty="0"/>
              <a:t>consisting of the Senior Vice President and Chief </a:t>
            </a:r>
            <a:r>
              <a:rPr lang="en-US" sz="1400" dirty="0" smtClean="0"/>
              <a:t>Operating Officer</a:t>
            </a:r>
            <a:r>
              <a:rPr lang="en-US" sz="1400" dirty="0"/>
              <a:t>, the Senior Associate Dean of the COM, the Vice President </a:t>
            </a:r>
            <a:r>
              <a:rPr lang="en-US" sz="1400" dirty="0" smtClean="0"/>
              <a:t>for Administration and Finance</a:t>
            </a:r>
            <a:r>
              <a:rPr lang="en-US" sz="1400" dirty="0"/>
              <a:t>, the Director </a:t>
            </a:r>
            <a:r>
              <a:rPr lang="en-US" sz="1400" dirty="0" smtClean="0"/>
              <a:t>of </a:t>
            </a:r>
            <a:r>
              <a:rPr lang="en-US" sz="1400" dirty="0"/>
              <a:t>Human </a:t>
            </a:r>
            <a:r>
              <a:rPr lang="en-US" sz="1400" dirty="0" smtClean="0"/>
              <a:t>Resources and the Associate </a:t>
            </a:r>
            <a:r>
              <a:rPr lang="en-US" sz="1400" dirty="0"/>
              <a:t>Vice President for Budget and Finance develop the draft </a:t>
            </a:r>
            <a:r>
              <a:rPr lang="en-US" sz="1400" dirty="0" smtClean="0"/>
              <a:t>budget with </a:t>
            </a:r>
            <a:r>
              <a:rPr lang="en-US" sz="1400" dirty="0"/>
              <a:t>input from department chairs and directors</a:t>
            </a:r>
            <a:r>
              <a:rPr lang="en-US" sz="1400" dirty="0" smtClean="0"/>
              <a:t>.</a:t>
            </a:r>
          </a:p>
          <a:p>
            <a:pPr marL="0" indent="0">
              <a:buNone/>
            </a:pPr>
            <a:r>
              <a:rPr lang="en-US" sz="1400" dirty="0" smtClean="0"/>
              <a:t>Once </a:t>
            </a:r>
            <a:r>
              <a:rPr lang="en-US" sz="1400" dirty="0"/>
              <a:t>the draft budget is approved by the Dean, the President of the </a:t>
            </a:r>
            <a:r>
              <a:rPr lang="en-US" sz="1400" dirty="0" smtClean="0"/>
              <a:t>Center for </a:t>
            </a:r>
            <a:r>
              <a:rPr lang="en-US" sz="1400" dirty="0"/>
              <a:t>Health Sciences submits the consolidated campus budget, </a:t>
            </a:r>
            <a:r>
              <a:rPr lang="en-US" sz="1400" dirty="0" smtClean="0"/>
              <a:t>including tuition </a:t>
            </a:r>
            <a:r>
              <a:rPr lang="en-US" sz="1400" dirty="0"/>
              <a:t>and fee requests for the COM and graduate programs, to be included </a:t>
            </a:r>
            <a:r>
              <a:rPr lang="en-US" sz="1400" dirty="0" smtClean="0"/>
              <a:t>with </a:t>
            </a:r>
            <a:r>
              <a:rPr lang="en-US" sz="1400" dirty="0"/>
              <a:t>the budget request for OSU. This request is then considered by </a:t>
            </a:r>
            <a:r>
              <a:rPr lang="en-US" sz="1400" dirty="0" smtClean="0"/>
              <a:t>the Budget </a:t>
            </a:r>
            <a:r>
              <a:rPr lang="en-US" sz="1400" dirty="0"/>
              <a:t>and </a:t>
            </a:r>
            <a:r>
              <a:rPr lang="en-US" sz="1400" dirty="0" smtClean="0"/>
              <a:t>Planning Committee </a:t>
            </a:r>
            <a:r>
              <a:rPr lang="en-US" sz="1400" dirty="0"/>
              <a:t>of the A&amp;M Regents and recommended </a:t>
            </a:r>
            <a:r>
              <a:rPr lang="en-US" sz="1400" dirty="0" smtClean="0"/>
              <a:t>for approval </a:t>
            </a:r>
            <a:r>
              <a:rPr lang="en-US" sz="1400" dirty="0"/>
              <a:t>by the full A&amp;M Regents. Once this approval is granted the </a:t>
            </a:r>
            <a:r>
              <a:rPr lang="en-US" sz="1400" dirty="0" smtClean="0"/>
              <a:t>OSU budget</a:t>
            </a:r>
            <a:r>
              <a:rPr lang="en-US" sz="1400" dirty="0"/>
              <a:t>, including tuition and fee requests, is considered for approval </a:t>
            </a:r>
            <a:r>
              <a:rPr lang="en-US" sz="1400" dirty="0" smtClean="0"/>
              <a:t>by OSRHE.</a:t>
            </a:r>
          </a:p>
          <a:p>
            <a:pPr marL="0" indent="0">
              <a:buNone/>
            </a:pPr>
            <a:r>
              <a:rPr lang="en-US" sz="1400" dirty="0" smtClean="0"/>
              <a:t>Post </a:t>
            </a:r>
            <a:r>
              <a:rPr lang="en-US" sz="1400" dirty="0"/>
              <a:t>approval meetings including the senior associate dean and VP </a:t>
            </a:r>
            <a:r>
              <a:rPr lang="en-US" sz="1400" dirty="0" smtClean="0"/>
              <a:t>for Administration </a:t>
            </a:r>
            <a:r>
              <a:rPr lang="en-US" sz="1400" dirty="0"/>
              <a:t>&amp; Finance are held with various select department heads </a:t>
            </a:r>
            <a:r>
              <a:rPr lang="en-US" sz="1400" dirty="0" smtClean="0"/>
              <a:t>to implement </a:t>
            </a:r>
            <a:r>
              <a:rPr lang="en-US" sz="1400" dirty="0"/>
              <a:t>the approved budget.</a:t>
            </a:r>
          </a:p>
        </p:txBody>
      </p:sp>
    </p:spTree>
    <p:extLst>
      <p:ext uri="{BB962C8B-B14F-4D97-AF65-F5344CB8AC3E}">
        <p14:creationId xmlns:p14="http://schemas.microsoft.com/office/powerpoint/2010/main" val="1992843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88689" y="411480"/>
            <a:ext cx="2147776" cy="400110"/>
          </a:xfrm>
          <a:prstGeom prst="rect">
            <a:avLst/>
          </a:prstGeom>
          <a:noFill/>
          <a:ln>
            <a:solidFill>
              <a:schemeClr val="tx1"/>
            </a:solidFill>
          </a:ln>
        </p:spPr>
        <p:txBody>
          <a:bodyPr wrap="square" rtlCol="0">
            <a:spAutoFit/>
          </a:bodyPr>
          <a:lstStyle/>
          <a:p>
            <a:r>
              <a:rPr lang="en-US" sz="1000" dirty="0" smtClean="0"/>
              <a:t>Post Approval Meetings with Select Department Heads</a:t>
            </a:r>
            <a:endParaRPr lang="en-US" sz="1000" dirty="0"/>
          </a:p>
        </p:txBody>
      </p:sp>
      <p:sp>
        <p:nvSpPr>
          <p:cNvPr id="5" name="TextBox 4"/>
          <p:cNvSpPr txBox="1"/>
          <p:nvPr/>
        </p:nvSpPr>
        <p:spPr>
          <a:xfrm>
            <a:off x="5355336" y="1094232"/>
            <a:ext cx="1746504" cy="400110"/>
          </a:xfrm>
          <a:prstGeom prst="rect">
            <a:avLst/>
          </a:prstGeom>
          <a:noFill/>
          <a:ln>
            <a:solidFill>
              <a:schemeClr val="tx1"/>
            </a:solidFill>
          </a:ln>
        </p:spPr>
        <p:txBody>
          <a:bodyPr wrap="square" rtlCol="0">
            <a:spAutoFit/>
          </a:bodyPr>
          <a:lstStyle/>
          <a:p>
            <a:r>
              <a:rPr lang="en-US" sz="1000" dirty="0" smtClean="0"/>
              <a:t>OK State Regents for Higher Education</a:t>
            </a:r>
          </a:p>
        </p:txBody>
      </p:sp>
      <p:sp>
        <p:nvSpPr>
          <p:cNvPr id="6" name="TextBox 5"/>
          <p:cNvSpPr txBox="1"/>
          <p:nvPr/>
        </p:nvSpPr>
        <p:spPr>
          <a:xfrm>
            <a:off x="5355336" y="1767840"/>
            <a:ext cx="1746504" cy="553998"/>
          </a:xfrm>
          <a:prstGeom prst="rect">
            <a:avLst/>
          </a:prstGeom>
          <a:noFill/>
          <a:ln>
            <a:solidFill>
              <a:schemeClr val="tx1"/>
            </a:solidFill>
          </a:ln>
        </p:spPr>
        <p:txBody>
          <a:bodyPr wrap="square" rtlCol="0">
            <a:spAutoFit/>
          </a:bodyPr>
          <a:lstStyle/>
          <a:p>
            <a:r>
              <a:rPr lang="en-US" sz="1000" dirty="0" smtClean="0"/>
              <a:t>Regents for the Oklahoma Agricultural &amp; Mechanical Colleges</a:t>
            </a:r>
          </a:p>
        </p:txBody>
      </p:sp>
      <p:sp>
        <p:nvSpPr>
          <p:cNvPr id="7" name="TextBox 6"/>
          <p:cNvSpPr txBox="1"/>
          <p:nvPr/>
        </p:nvSpPr>
        <p:spPr>
          <a:xfrm>
            <a:off x="5355336" y="2535936"/>
            <a:ext cx="1746504" cy="246221"/>
          </a:xfrm>
          <a:prstGeom prst="rect">
            <a:avLst/>
          </a:prstGeom>
          <a:noFill/>
          <a:ln>
            <a:solidFill>
              <a:schemeClr val="tx1"/>
            </a:solidFill>
          </a:ln>
        </p:spPr>
        <p:txBody>
          <a:bodyPr wrap="square" rtlCol="0">
            <a:spAutoFit/>
          </a:bodyPr>
          <a:lstStyle/>
          <a:p>
            <a:r>
              <a:rPr lang="en-US" sz="1000" dirty="0" smtClean="0"/>
              <a:t>President, OSU</a:t>
            </a:r>
          </a:p>
        </p:txBody>
      </p:sp>
      <p:sp>
        <p:nvSpPr>
          <p:cNvPr id="8" name="TextBox 7"/>
          <p:cNvSpPr txBox="1"/>
          <p:nvPr/>
        </p:nvSpPr>
        <p:spPr>
          <a:xfrm>
            <a:off x="5355336" y="2999232"/>
            <a:ext cx="1746504" cy="246221"/>
          </a:xfrm>
          <a:prstGeom prst="rect">
            <a:avLst/>
          </a:prstGeom>
          <a:noFill/>
          <a:ln>
            <a:solidFill>
              <a:schemeClr val="tx1"/>
            </a:solidFill>
          </a:ln>
        </p:spPr>
        <p:txBody>
          <a:bodyPr wrap="square" rtlCol="0">
            <a:spAutoFit/>
          </a:bodyPr>
          <a:lstStyle/>
          <a:p>
            <a:r>
              <a:rPr lang="en-US" sz="1000" dirty="0" smtClean="0"/>
              <a:t>President, OSU-CHS</a:t>
            </a:r>
          </a:p>
        </p:txBody>
      </p:sp>
      <p:sp>
        <p:nvSpPr>
          <p:cNvPr id="9" name="TextBox 8"/>
          <p:cNvSpPr txBox="1"/>
          <p:nvPr/>
        </p:nvSpPr>
        <p:spPr>
          <a:xfrm>
            <a:off x="5355336" y="3508248"/>
            <a:ext cx="1746504" cy="246221"/>
          </a:xfrm>
          <a:prstGeom prst="rect">
            <a:avLst/>
          </a:prstGeom>
          <a:noFill/>
          <a:ln>
            <a:solidFill>
              <a:schemeClr val="tx1"/>
            </a:solidFill>
          </a:ln>
        </p:spPr>
        <p:txBody>
          <a:bodyPr wrap="square" rtlCol="0">
            <a:spAutoFit/>
          </a:bodyPr>
          <a:lstStyle/>
          <a:p>
            <a:r>
              <a:rPr lang="en-US" sz="1000" dirty="0" smtClean="0"/>
              <a:t>Dean, OSU-COM</a:t>
            </a:r>
          </a:p>
        </p:txBody>
      </p:sp>
      <p:sp>
        <p:nvSpPr>
          <p:cNvPr id="10" name="TextBox 9"/>
          <p:cNvSpPr txBox="1"/>
          <p:nvPr/>
        </p:nvSpPr>
        <p:spPr>
          <a:xfrm>
            <a:off x="5355336" y="4008120"/>
            <a:ext cx="1746504" cy="246221"/>
          </a:xfrm>
          <a:prstGeom prst="rect">
            <a:avLst/>
          </a:prstGeom>
          <a:noFill/>
          <a:ln>
            <a:solidFill>
              <a:schemeClr val="tx1"/>
            </a:solidFill>
          </a:ln>
        </p:spPr>
        <p:txBody>
          <a:bodyPr wrap="square" rtlCol="0">
            <a:spAutoFit/>
          </a:bodyPr>
          <a:lstStyle/>
          <a:p>
            <a:r>
              <a:rPr lang="en-US" sz="1000" dirty="0" smtClean="0"/>
              <a:t>Budget Committee</a:t>
            </a:r>
          </a:p>
        </p:txBody>
      </p:sp>
      <p:sp>
        <p:nvSpPr>
          <p:cNvPr id="11" name="TextBox 10"/>
          <p:cNvSpPr txBox="1"/>
          <p:nvPr/>
        </p:nvSpPr>
        <p:spPr>
          <a:xfrm>
            <a:off x="7748016" y="4739640"/>
            <a:ext cx="1938244" cy="252317"/>
          </a:xfrm>
          <a:prstGeom prst="rect">
            <a:avLst/>
          </a:prstGeom>
          <a:noFill/>
          <a:ln>
            <a:solidFill>
              <a:schemeClr val="tx1"/>
            </a:solidFill>
          </a:ln>
        </p:spPr>
        <p:txBody>
          <a:bodyPr wrap="square" rtlCol="0">
            <a:spAutoFit/>
          </a:bodyPr>
          <a:lstStyle/>
          <a:p>
            <a:r>
              <a:rPr lang="en-US" sz="1000" dirty="0" smtClean="0"/>
              <a:t>VP Administration &amp; Finance</a:t>
            </a:r>
          </a:p>
        </p:txBody>
      </p:sp>
      <p:sp>
        <p:nvSpPr>
          <p:cNvPr id="12" name="TextBox 11"/>
          <p:cNvSpPr txBox="1"/>
          <p:nvPr/>
        </p:nvSpPr>
        <p:spPr>
          <a:xfrm>
            <a:off x="1648968" y="5655389"/>
            <a:ext cx="1844040" cy="246221"/>
          </a:xfrm>
          <a:prstGeom prst="rect">
            <a:avLst/>
          </a:prstGeom>
          <a:noFill/>
          <a:ln>
            <a:solidFill>
              <a:schemeClr val="tx1"/>
            </a:solidFill>
          </a:ln>
        </p:spPr>
        <p:txBody>
          <a:bodyPr wrap="square" rtlCol="0">
            <a:spAutoFit/>
          </a:bodyPr>
          <a:lstStyle/>
          <a:p>
            <a:r>
              <a:rPr lang="en-US" sz="1000" dirty="0" smtClean="0"/>
              <a:t>Academic Department Heads</a:t>
            </a:r>
          </a:p>
        </p:txBody>
      </p:sp>
      <p:sp>
        <p:nvSpPr>
          <p:cNvPr id="13" name="TextBox 12"/>
          <p:cNvSpPr txBox="1"/>
          <p:nvPr/>
        </p:nvSpPr>
        <p:spPr>
          <a:xfrm>
            <a:off x="2932176" y="4739640"/>
            <a:ext cx="1746504" cy="246221"/>
          </a:xfrm>
          <a:prstGeom prst="rect">
            <a:avLst/>
          </a:prstGeom>
          <a:noFill/>
          <a:ln>
            <a:solidFill>
              <a:schemeClr val="tx1"/>
            </a:solidFill>
          </a:ln>
        </p:spPr>
        <p:txBody>
          <a:bodyPr wrap="square" rtlCol="0">
            <a:spAutoFit/>
          </a:bodyPr>
          <a:lstStyle/>
          <a:p>
            <a:r>
              <a:rPr lang="en-US" sz="1000" dirty="0" smtClean="0"/>
              <a:t>COM Senior Associate Dean</a:t>
            </a:r>
          </a:p>
        </p:txBody>
      </p:sp>
      <p:sp>
        <p:nvSpPr>
          <p:cNvPr id="14" name="TextBox 13"/>
          <p:cNvSpPr txBox="1"/>
          <p:nvPr/>
        </p:nvSpPr>
        <p:spPr>
          <a:xfrm>
            <a:off x="2929128" y="6172200"/>
            <a:ext cx="1746504" cy="400110"/>
          </a:xfrm>
          <a:prstGeom prst="rect">
            <a:avLst/>
          </a:prstGeom>
          <a:noFill/>
          <a:ln>
            <a:solidFill>
              <a:schemeClr val="tx1"/>
            </a:solidFill>
          </a:ln>
        </p:spPr>
        <p:txBody>
          <a:bodyPr wrap="square" rtlCol="0">
            <a:spAutoFit/>
          </a:bodyPr>
          <a:lstStyle/>
          <a:p>
            <a:r>
              <a:rPr lang="en-US" sz="1000" dirty="0" smtClean="0"/>
              <a:t>Faculty Committees (if applicable)</a:t>
            </a:r>
          </a:p>
        </p:txBody>
      </p:sp>
      <p:sp>
        <p:nvSpPr>
          <p:cNvPr id="15" name="TextBox 14"/>
          <p:cNvSpPr txBox="1"/>
          <p:nvPr/>
        </p:nvSpPr>
        <p:spPr>
          <a:xfrm>
            <a:off x="4096512" y="5593080"/>
            <a:ext cx="1746504" cy="400110"/>
          </a:xfrm>
          <a:prstGeom prst="rect">
            <a:avLst/>
          </a:prstGeom>
          <a:noFill/>
          <a:ln>
            <a:solidFill>
              <a:schemeClr val="tx1"/>
            </a:solidFill>
          </a:ln>
        </p:spPr>
        <p:txBody>
          <a:bodyPr wrap="square" rtlCol="0">
            <a:spAutoFit/>
          </a:bodyPr>
          <a:lstStyle/>
          <a:p>
            <a:r>
              <a:rPr lang="en-US" sz="1000" dirty="0" smtClean="0"/>
              <a:t>Instructional Support Departments</a:t>
            </a:r>
          </a:p>
        </p:txBody>
      </p:sp>
      <p:sp>
        <p:nvSpPr>
          <p:cNvPr id="16" name="TextBox 15"/>
          <p:cNvSpPr txBox="1"/>
          <p:nvPr/>
        </p:nvSpPr>
        <p:spPr>
          <a:xfrm>
            <a:off x="9006840" y="5602224"/>
            <a:ext cx="1746504" cy="400110"/>
          </a:xfrm>
          <a:prstGeom prst="rect">
            <a:avLst/>
          </a:prstGeom>
          <a:noFill/>
          <a:ln>
            <a:solidFill>
              <a:schemeClr val="tx1"/>
            </a:solidFill>
          </a:ln>
        </p:spPr>
        <p:txBody>
          <a:bodyPr wrap="square" rtlCol="0">
            <a:spAutoFit/>
          </a:bodyPr>
          <a:lstStyle/>
          <a:p>
            <a:r>
              <a:rPr lang="en-US" sz="1000" dirty="0" smtClean="0"/>
              <a:t>Administrative Department Heads</a:t>
            </a:r>
          </a:p>
        </p:txBody>
      </p:sp>
      <p:sp>
        <p:nvSpPr>
          <p:cNvPr id="17" name="TextBox 16"/>
          <p:cNvSpPr txBox="1"/>
          <p:nvPr/>
        </p:nvSpPr>
        <p:spPr>
          <a:xfrm>
            <a:off x="6544056" y="5681472"/>
            <a:ext cx="1746504" cy="246221"/>
          </a:xfrm>
          <a:prstGeom prst="rect">
            <a:avLst/>
          </a:prstGeom>
          <a:noFill/>
          <a:ln>
            <a:solidFill>
              <a:schemeClr val="tx1"/>
            </a:solidFill>
          </a:ln>
        </p:spPr>
        <p:txBody>
          <a:bodyPr wrap="square" rtlCol="0">
            <a:spAutoFit/>
          </a:bodyPr>
          <a:lstStyle/>
          <a:p>
            <a:r>
              <a:rPr lang="en-US" sz="1000" dirty="0" smtClean="0"/>
              <a:t>Student Affairs Committee</a:t>
            </a:r>
          </a:p>
        </p:txBody>
      </p:sp>
      <p:cxnSp>
        <p:nvCxnSpPr>
          <p:cNvPr id="19" name="Straight Arrow Connector 18"/>
          <p:cNvCxnSpPr>
            <a:stCxn id="13" idx="3"/>
            <a:endCxn id="11" idx="1"/>
          </p:cNvCxnSpPr>
          <p:nvPr/>
        </p:nvCxnSpPr>
        <p:spPr>
          <a:xfrm>
            <a:off x="4678680" y="4862751"/>
            <a:ext cx="3069336" cy="60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2"/>
          </p:cNvCxnSpPr>
          <p:nvPr/>
        </p:nvCxnSpPr>
        <p:spPr>
          <a:xfrm flipV="1">
            <a:off x="6228588" y="4254341"/>
            <a:ext cx="0" cy="61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0"/>
            <a:endCxn id="13" idx="2"/>
          </p:cNvCxnSpPr>
          <p:nvPr/>
        </p:nvCxnSpPr>
        <p:spPr>
          <a:xfrm flipV="1">
            <a:off x="3802380" y="4985861"/>
            <a:ext cx="3048" cy="1186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1"/>
            <a:endCxn id="13" idx="2"/>
          </p:cNvCxnSpPr>
          <p:nvPr/>
        </p:nvCxnSpPr>
        <p:spPr>
          <a:xfrm rot="10800000">
            <a:off x="3805428" y="4985861"/>
            <a:ext cx="291084" cy="8072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2" idx="3"/>
            <a:endCxn id="13" idx="2"/>
          </p:cNvCxnSpPr>
          <p:nvPr/>
        </p:nvCxnSpPr>
        <p:spPr>
          <a:xfrm flipV="1">
            <a:off x="3493008" y="4985861"/>
            <a:ext cx="312420" cy="80348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7" idx="3"/>
            <a:endCxn id="11" idx="2"/>
          </p:cNvCxnSpPr>
          <p:nvPr/>
        </p:nvCxnSpPr>
        <p:spPr>
          <a:xfrm flipV="1">
            <a:off x="8290560" y="4991957"/>
            <a:ext cx="330708" cy="8126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16" idx="1"/>
            <a:endCxn id="11" idx="2"/>
          </p:cNvCxnSpPr>
          <p:nvPr/>
        </p:nvCxnSpPr>
        <p:spPr>
          <a:xfrm rot="10800000">
            <a:off x="8621268" y="4991957"/>
            <a:ext cx="385572" cy="8103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0"/>
            <a:endCxn id="9" idx="2"/>
          </p:cNvCxnSpPr>
          <p:nvPr/>
        </p:nvCxnSpPr>
        <p:spPr>
          <a:xfrm flipV="1">
            <a:off x="6228588" y="3754469"/>
            <a:ext cx="0" cy="2536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9" idx="0"/>
            <a:endCxn id="8" idx="2"/>
          </p:cNvCxnSpPr>
          <p:nvPr/>
        </p:nvCxnSpPr>
        <p:spPr>
          <a:xfrm flipV="1">
            <a:off x="6228588" y="3245453"/>
            <a:ext cx="0" cy="26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0"/>
            <a:endCxn id="6" idx="2"/>
          </p:cNvCxnSpPr>
          <p:nvPr/>
        </p:nvCxnSpPr>
        <p:spPr>
          <a:xfrm flipV="1">
            <a:off x="6228588" y="2321838"/>
            <a:ext cx="0" cy="2140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6" idx="0"/>
            <a:endCxn id="5" idx="2"/>
          </p:cNvCxnSpPr>
          <p:nvPr/>
        </p:nvCxnSpPr>
        <p:spPr>
          <a:xfrm flipV="1">
            <a:off x="6228588" y="1494342"/>
            <a:ext cx="0" cy="273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4" idx="2"/>
          </p:cNvCxnSpPr>
          <p:nvPr/>
        </p:nvCxnSpPr>
        <p:spPr>
          <a:xfrm flipV="1">
            <a:off x="6228588" y="811590"/>
            <a:ext cx="0" cy="282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0"/>
            <a:endCxn id="7" idx="2"/>
          </p:cNvCxnSpPr>
          <p:nvPr/>
        </p:nvCxnSpPr>
        <p:spPr>
          <a:xfrm flipV="1">
            <a:off x="6228588" y="2782157"/>
            <a:ext cx="0" cy="217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505711" y="952911"/>
            <a:ext cx="2481497" cy="646331"/>
          </a:xfrm>
          <a:prstGeom prst="rect">
            <a:avLst/>
          </a:prstGeom>
          <a:noFill/>
          <a:ln>
            <a:solidFill>
              <a:schemeClr val="tx1"/>
            </a:solidFill>
          </a:ln>
        </p:spPr>
        <p:txBody>
          <a:bodyPr wrap="square" rtlCol="0">
            <a:spAutoFit/>
          </a:bodyPr>
          <a:lstStyle/>
          <a:p>
            <a:r>
              <a:rPr lang="en-US" sz="1200" u="sng" dirty="0" smtClean="0"/>
              <a:t>Legend</a:t>
            </a:r>
            <a:endParaRPr lang="en-US" sz="1200" dirty="0" smtClean="0"/>
          </a:p>
          <a:p>
            <a:r>
              <a:rPr lang="en-US" sz="1200" dirty="0"/>
              <a:t>	</a:t>
            </a:r>
            <a:r>
              <a:rPr lang="en-US" sz="1200" dirty="0" smtClean="0"/>
              <a:t>Submission for approval</a:t>
            </a:r>
          </a:p>
          <a:p>
            <a:r>
              <a:rPr lang="en-US" sz="1200" dirty="0" smtClean="0"/>
              <a:t>	Information exchange</a:t>
            </a:r>
            <a:r>
              <a:rPr lang="en-US" sz="1200" u="sng" dirty="0" smtClean="0"/>
              <a:t>           </a:t>
            </a:r>
            <a:endParaRPr lang="en-US" sz="1200" u="sng" dirty="0"/>
          </a:p>
        </p:txBody>
      </p:sp>
      <p:cxnSp>
        <p:nvCxnSpPr>
          <p:cNvPr id="48" name="Straight Arrow Connector 47"/>
          <p:cNvCxnSpPr/>
          <p:nvPr/>
        </p:nvCxnSpPr>
        <p:spPr>
          <a:xfrm>
            <a:off x="1508760" y="1293174"/>
            <a:ext cx="48463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1505712" y="1463862"/>
            <a:ext cx="484632"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6187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3.3: Budgetary Authority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2631795"/>
              </p:ext>
            </p:extLst>
          </p:nvPr>
        </p:nvGraphicFramePr>
        <p:xfrm>
          <a:off x="680320" y="2211185"/>
          <a:ext cx="9693964" cy="4455622"/>
        </p:xfrm>
        <a:graphic>
          <a:graphicData uri="http://schemas.openxmlformats.org/drawingml/2006/table">
            <a:tbl>
              <a:tblPr firstRow="1" firstCol="1" bandRow="1">
                <a:tableStyleId>{5C22544A-7EE6-4342-B048-85BDC9FD1C3A}</a:tableStyleId>
              </a:tblPr>
              <a:tblGrid>
                <a:gridCol w="4846982">
                  <a:extLst>
                    <a:ext uri="{9D8B030D-6E8A-4147-A177-3AD203B41FA5}">
                      <a16:colId xmlns:a16="http://schemas.microsoft.com/office/drawing/2014/main" val="2709105236"/>
                    </a:ext>
                  </a:extLst>
                </a:gridCol>
                <a:gridCol w="4846982">
                  <a:extLst>
                    <a:ext uri="{9D8B030D-6E8A-4147-A177-3AD203B41FA5}">
                      <a16:colId xmlns:a16="http://schemas.microsoft.com/office/drawing/2014/main" val="3045241224"/>
                    </a:ext>
                  </a:extLst>
                </a:gridCol>
              </a:tblGrid>
              <a:tr h="625016">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12229229"/>
                  </a:ext>
                </a:extLst>
              </a:tr>
              <a:tr h="3830606">
                <a:tc>
                  <a:txBody>
                    <a:bodyPr/>
                    <a:lstStyle/>
                    <a:p>
                      <a:pPr marL="0" marR="0">
                        <a:lnSpc>
                          <a:spcPct val="107000"/>
                        </a:lnSpc>
                        <a:spcBef>
                          <a:spcPts val="0"/>
                        </a:spcBef>
                        <a:spcAft>
                          <a:spcPts val="0"/>
                        </a:spcAft>
                      </a:pPr>
                      <a:r>
                        <a:rPr lang="en-US" sz="1800" b="1" dirty="0" smtClean="0">
                          <a:solidFill>
                            <a:schemeClr val="bg1">
                              <a:lumMod val="95000"/>
                              <a:lumOff val="5000"/>
                            </a:schemeClr>
                          </a:solidFill>
                          <a:effectLst/>
                        </a:rPr>
                        <a:t>A COM or parent institution must provide the Dean with the resources and budgetary authority necessary to fulfill his or her responsibility for management of the COM.</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342900" marR="0" indent="-342900">
                        <a:spcBef>
                          <a:spcPts val="0"/>
                        </a:spcBef>
                        <a:spcAft>
                          <a:spcPts val="705"/>
                        </a:spcAft>
                        <a:buAutoNum type="arabicPeriod"/>
                      </a:pPr>
                      <a:r>
                        <a:rPr lang="en-US" sz="1800" b="1" dirty="0" smtClean="0">
                          <a:solidFill>
                            <a:schemeClr val="bg1">
                              <a:lumMod val="95000"/>
                              <a:lumOff val="5000"/>
                            </a:schemeClr>
                          </a:solidFill>
                          <a:effectLst/>
                        </a:rPr>
                        <a:t>Provide the current job description demonstrating the Dean possesses budgetary authority for the COM.</a:t>
                      </a:r>
                      <a:endParaRPr lang="en-US" sz="1800" b="1" baseline="0" dirty="0" smtClean="0">
                        <a:solidFill>
                          <a:schemeClr val="bg1">
                            <a:lumMod val="95000"/>
                            <a:lumOff val="5000"/>
                          </a:schemeClr>
                        </a:solidFill>
                        <a:effectLst/>
                      </a:endParaRPr>
                    </a:p>
                    <a:p>
                      <a:pPr marL="342900" marR="0" indent="-342900">
                        <a:spcBef>
                          <a:spcPts val="0"/>
                        </a:spcBef>
                        <a:spcAft>
                          <a:spcPts val="705"/>
                        </a:spcAft>
                        <a:buAutoNum type="arabicPeriod"/>
                      </a:pPr>
                      <a:r>
                        <a:rPr lang="en-US" sz="1800" b="1" baseline="0" dirty="0" smtClean="0">
                          <a:solidFill>
                            <a:schemeClr val="bg1">
                              <a:lumMod val="95000"/>
                              <a:lumOff val="5000"/>
                            </a:schemeClr>
                          </a:solidFill>
                          <a:effectLst/>
                        </a:rPr>
                        <a:t>Provide the employment contract (compensation redacted) demonstrating that the Dean possesses budgetary authority for the COM.</a:t>
                      </a:r>
                      <a:r>
                        <a:rPr lang="en-US" sz="1800" b="1" dirty="0">
                          <a:solidFill>
                            <a:schemeClr val="bg1">
                              <a:lumMod val="95000"/>
                              <a:lumOff val="5000"/>
                            </a:schemeClr>
                          </a:solidFill>
                          <a:effectLst/>
                        </a:rPr>
                        <a:t> </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3594996274"/>
                  </a:ext>
                </a:extLst>
              </a:tr>
            </a:tbl>
          </a:graphicData>
        </a:graphic>
      </p:graphicFrame>
    </p:spTree>
    <p:extLst>
      <p:ext uri="{BB962C8B-B14F-4D97-AF65-F5344CB8AC3E}">
        <p14:creationId xmlns:p14="http://schemas.microsoft.com/office/powerpoint/2010/main" val="863378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3.4: Financial Audit (CORE)</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4207009910"/>
              </p:ext>
            </p:extLst>
          </p:nvPr>
        </p:nvGraphicFramePr>
        <p:xfrm>
          <a:off x="680320" y="2211185"/>
          <a:ext cx="9693964" cy="4455622"/>
        </p:xfrm>
        <a:graphic>
          <a:graphicData uri="http://schemas.openxmlformats.org/drawingml/2006/table">
            <a:tbl>
              <a:tblPr firstRow="1" firstCol="1" bandRow="1">
                <a:tableStyleId>{5C22544A-7EE6-4342-B048-85BDC9FD1C3A}</a:tableStyleId>
              </a:tblPr>
              <a:tblGrid>
                <a:gridCol w="4846982">
                  <a:extLst>
                    <a:ext uri="{9D8B030D-6E8A-4147-A177-3AD203B41FA5}">
                      <a16:colId xmlns:a16="http://schemas.microsoft.com/office/drawing/2014/main" val="2709105236"/>
                    </a:ext>
                  </a:extLst>
                </a:gridCol>
                <a:gridCol w="4846982">
                  <a:extLst>
                    <a:ext uri="{9D8B030D-6E8A-4147-A177-3AD203B41FA5}">
                      <a16:colId xmlns:a16="http://schemas.microsoft.com/office/drawing/2014/main" val="3045241224"/>
                    </a:ext>
                  </a:extLst>
                </a:gridCol>
              </a:tblGrid>
              <a:tr h="625016">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112229229"/>
                  </a:ext>
                </a:extLst>
              </a:tr>
              <a:tr h="3830606">
                <a:tc>
                  <a:txBody>
                    <a:bodyPr/>
                    <a:lstStyle/>
                    <a:p>
                      <a:pPr marL="0" marR="0">
                        <a:lnSpc>
                          <a:spcPct val="107000"/>
                        </a:lnSpc>
                        <a:spcBef>
                          <a:spcPts val="0"/>
                        </a:spcBef>
                        <a:spcAft>
                          <a:spcPts val="0"/>
                        </a:spcAft>
                      </a:pPr>
                      <a:r>
                        <a:rPr lang="en-US" sz="1800" b="1" dirty="0" smtClean="0">
                          <a:solidFill>
                            <a:schemeClr val="bg1">
                              <a:lumMod val="95000"/>
                              <a:lumOff val="5000"/>
                            </a:schemeClr>
                          </a:solidFill>
                          <a:effectLst/>
                        </a:rPr>
                        <a:t>A COM or its parent institution must commission an annual independent audit confirming financial viability and provide evidence of resolution of concerns cited in the audit’s accompanying management letter.</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342900" marR="0" indent="-342900">
                        <a:spcBef>
                          <a:spcPts val="0"/>
                        </a:spcBef>
                        <a:spcAft>
                          <a:spcPts val="705"/>
                        </a:spcAft>
                        <a:buAutoNum type="arabicPeriod"/>
                      </a:pPr>
                      <a:r>
                        <a:rPr lang="en-US" sz="1800" b="1" dirty="0" smtClean="0">
                          <a:solidFill>
                            <a:schemeClr val="bg1">
                              <a:lumMod val="95000"/>
                              <a:lumOff val="5000"/>
                            </a:schemeClr>
                          </a:solidFill>
                          <a:effectLst/>
                        </a:rPr>
                        <a:t>Provide the</a:t>
                      </a:r>
                      <a:r>
                        <a:rPr lang="en-US" sz="1800" b="1" baseline="0" dirty="0" smtClean="0">
                          <a:solidFill>
                            <a:schemeClr val="bg1">
                              <a:lumMod val="95000"/>
                              <a:lumOff val="5000"/>
                            </a:schemeClr>
                          </a:solidFill>
                          <a:effectLst/>
                        </a:rPr>
                        <a:t> annual audited financial statement and audit report for the COM or its parent institution for the latest complete fiscal year.</a:t>
                      </a:r>
                    </a:p>
                  </a:txBody>
                  <a:tcPr marL="68580" marR="68580" marT="0" marB="0">
                    <a:noFill/>
                  </a:tcPr>
                </a:tc>
                <a:extLst>
                  <a:ext uri="{0D108BD9-81ED-4DB2-BD59-A6C34878D82A}">
                    <a16:rowId xmlns:a16="http://schemas.microsoft.com/office/drawing/2014/main" val="3594996274"/>
                  </a:ext>
                </a:extLst>
              </a:tr>
            </a:tbl>
          </a:graphicData>
        </a:graphic>
      </p:graphicFrame>
    </p:spTree>
    <p:extLst>
      <p:ext uri="{BB962C8B-B14F-4D97-AF65-F5344CB8AC3E}">
        <p14:creationId xmlns:p14="http://schemas.microsoft.com/office/powerpoint/2010/main" val="295209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Oklahoma State University</a:t>
            </a:r>
            <a:br>
              <a:rPr lang="en-US" dirty="0"/>
            </a:br>
            <a:r>
              <a:rPr lang="en-US" dirty="0"/>
              <a:t>College of Osteopathic </a:t>
            </a:r>
            <a:r>
              <a:rPr lang="en-US" dirty="0" smtClean="0"/>
              <a:t>Medicine</a:t>
            </a:r>
            <a:endParaRPr lang="en-US" dirty="0"/>
          </a:p>
        </p:txBody>
      </p:sp>
      <p:sp>
        <p:nvSpPr>
          <p:cNvPr id="3" name="Content Placeholder 2"/>
          <p:cNvSpPr>
            <a:spLocks noGrp="1"/>
          </p:cNvSpPr>
          <p:nvPr>
            <p:ph idx="1"/>
          </p:nvPr>
        </p:nvSpPr>
        <p:spPr/>
        <p:txBody>
          <a:bodyPr>
            <a:normAutofit fontScale="40000" lnSpcReduction="20000"/>
          </a:bodyPr>
          <a:lstStyle/>
          <a:p>
            <a:r>
              <a:rPr lang="en-US" sz="4500" dirty="0" smtClean="0">
                <a:solidFill>
                  <a:schemeClr val="bg1"/>
                </a:solidFill>
              </a:rPr>
              <a:t>Mission:</a:t>
            </a:r>
            <a:endParaRPr lang="en-US" sz="4500" dirty="0">
              <a:solidFill>
                <a:schemeClr val="bg1"/>
              </a:solidFill>
            </a:endParaRPr>
          </a:p>
          <a:p>
            <a:pPr marL="0" indent="0">
              <a:buNone/>
            </a:pPr>
            <a:r>
              <a:rPr lang="en-US" sz="4500" dirty="0">
                <a:solidFill>
                  <a:schemeClr val="bg1"/>
                </a:solidFill>
              </a:rPr>
              <a:t>Oklahoma State University College of Osteopathic </a:t>
            </a:r>
            <a:r>
              <a:rPr lang="en-US" sz="4500" dirty="0" smtClean="0">
                <a:solidFill>
                  <a:schemeClr val="bg1"/>
                </a:solidFill>
              </a:rPr>
              <a:t>Medicine </a:t>
            </a:r>
            <a:r>
              <a:rPr lang="en-US" sz="4500" dirty="0">
                <a:solidFill>
                  <a:schemeClr val="bg1"/>
                </a:solidFill>
              </a:rPr>
              <a:t>educates osteopathic primary care physicians </a:t>
            </a:r>
            <a:r>
              <a:rPr lang="en-US" sz="4500" dirty="0" smtClean="0">
                <a:solidFill>
                  <a:schemeClr val="bg1"/>
                </a:solidFill>
              </a:rPr>
              <a:t>with </a:t>
            </a:r>
            <a:r>
              <a:rPr lang="en-US" sz="4500" dirty="0">
                <a:solidFill>
                  <a:schemeClr val="bg1"/>
                </a:solidFill>
              </a:rPr>
              <a:t>an emphasis on serving rural and underserved </a:t>
            </a:r>
            <a:r>
              <a:rPr lang="en-US" sz="4500" dirty="0" smtClean="0">
                <a:solidFill>
                  <a:schemeClr val="bg1"/>
                </a:solidFill>
              </a:rPr>
              <a:t>Oklahoma.</a:t>
            </a:r>
          </a:p>
          <a:p>
            <a:pPr marL="0" indent="0">
              <a:buNone/>
            </a:pPr>
            <a:endParaRPr lang="en-US" sz="4500" dirty="0">
              <a:solidFill>
                <a:schemeClr val="bg1"/>
              </a:solidFill>
            </a:endParaRPr>
          </a:p>
          <a:p>
            <a:r>
              <a:rPr lang="en-US" sz="4500" dirty="0" smtClean="0">
                <a:solidFill>
                  <a:schemeClr val="bg1"/>
                </a:solidFill>
              </a:rPr>
              <a:t>Vision:</a:t>
            </a:r>
            <a:endParaRPr lang="en-US" sz="4500" dirty="0">
              <a:solidFill>
                <a:schemeClr val="bg1"/>
              </a:solidFill>
            </a:endParaRPr>
          </a:p>
          <a:p>
            <a:pPr marL="0" indent="0">
              <a:buNone/>
            </a:pPr>
            <a:r>
              <a:rPr lang="en-US" sz="4500" dirty="0">
                <a:solidFill>
                  <a:schemeClr val="bg1"/>
                </a:solidFill>
              </a:rPr>
              <a:t>Oklahoma State University College of Osteopathic </a:t>
            </a:r>
            <a:r>
              <a:rPr lang="en-US" sz="4500" dirty="0" smtClean="0">
                <a:solidFill>
                  <a:schemeClr val="bg1"/>
                </a:solidFill>
              </a:rPr>
              <a:t>Medicine </a:t>
            </a:r>
            <a:r>
              <a:rPr lang="en-US" sz="4500" dirty="0">
                <a:solidFill>
                  <a:schemeClr val="bg1"/>
                </a:solidFill>
              </a:rPr>
              <a:t>will be recognized for</a:t>
            </a:r>
            <a:r>
              <a:rPr lang="en-US" sz="4500" dirty="0" smtClean="0">
                <a:solidFill>
                  <a:schemeClr val="bg1"/>
                </a:solidFill>
              </a:rPr>
              <a:t>:</a:t>
            </a:r>
            <a:endParaRPr lang="en-US" sz="4500" dirty="0">
              <a:solidFill>
                <a:schemeClr val="bg1"/>
              </a:solidFill>
            </a:endParaRPr>
          </a:p>
          <a:p>
            <a:r>
              <a:rPr lang="en-US" sz="4500" dirty="0">
                <a:solidFill>
                  <a:schemeClr val="bg1"/>
                </a:solidFill>
              </a:rPr>
              <a:t>Fulfilling the health care needs of rural and </a:t>
            </a:r>
            <a:r>
              <a:rPr lang="en-US" sz="4500" dirty="0" smtClean="0">
                <a:solidFill>
                  <a:schemeClr val="bg1"/>
                </a:solidFill>
              </a:rPr>
              <a:t>underserved Oklahoma</a:t>
            </a:r>
            <a:endParaRPr lang="en-US" sz="4500" dirty="0">
              <a:solidFill>
                <a:schemeClr val="bg1"/>
              </a:solidFill>
            </a:endParaRPr>
          </a:p>
          <a:p>
            <a:r>
              <a:rPr lang="en-US" sz="4500" dirty="0">
                <a:solidFill>
                  <a:schemeClr val="bg1"/>
                </a:solidFill>
              </a:rPr>
              <a:t>Producing graduates who are dedicated, effective, </a:t>
            </a:r>
            <a:r>
              <a:rPr lang="en-US" sz="4500" dirty="0" smtClean="0">
                <a:solidFill>
                  <a:schemeClr val="bg1"/>
                </a:solidFill>
              </a:rPr>
              <a:t>and </a:t>
            </a:r>
            <a:r>
              <a:rPr lang="en-US" sz="4500" dirty="0">
                <a:solidFill>
                  <a:schemeClr val="bg1"/>
                </a:solidFill>
              </a:rPr>
              <a:t>compassionate community </a:t>
            </a:r>
            <a:r>
              <a:rPr lang="en-US" sz="4500" dirty="0" smtClean="0">
                <a:solidFill>
                  <a:schemeClr val="bg1"/>
                </a:solidFill>
              </a:rPr>
              <a:t>leaders</a:t>
            </a:r>
            <a:endParaRPr lang="en-US" sz="4500" dirty="0">
              <a:solidFill>
                <a:schemeClr val="bg1"/>
              </a:solidFill>
            </a:endParaRPr>
          </a:p>
          <a:p>
            <a:r>
              <a:rPr lang="en-US" sz="4500" dirty="0">
                <a:solidFill>
                  <a:schemeClr val="bg1"/>
                </a:solidFill>
              </a:rPr>
              <a:t>Providing excellent care and </a:t>
            </a:r>
            <a:r>
              <a:rPr lang="en-US" sz="4500" dirty="0" smtClean="0">
                <a:solidFill>
                  <a:schemeClr val="bg1"/>
                </a:solidFill>
              </a:rPr>
              <a:t>health</a:t>
            </a:r>
            <a:r>
              <a:rPr lang="en-US" sz="4500" dirty="0">
                <a:solidFill>
                  <a:schemeClr val="bg1"/>
                </a:solidFill>
              </a:rPr>
              <a:t>-</a:t>
            </a:r>
            <a:r>
              <a:rPr lang="en-US" sz="4500" dirty="0" smtClean="0">
                <a:solidFill>
                  <a:schemeClr val="bg1"/>
                </a:solidFill>
              </a:rPr>
              <a:t>related community service</a:t>
            </a:r>
            <a:endParaRPr lang="en-US" sz="4500" dirty="0">
              <a:solidFill>
                <a:schemeClr val="bg1"/>
              </a:solidFill>
            </a:endParaRPr>
          </a:p>
          <a:p>
            <a:r>
              <a:rPr lang="en-US" sz="4500" dirty="0">
                <a:solidFill>
                  <a:schemeClr val="bg1"/>
                </a:solidFill>
              </a:rPr>
              <a:t>Being a leader and innovator in </a:t>
            </a:r>
            <a:r>
              <a:rPr lang="en-US" sz="4500" dirty="0" smtClean="0">
                <a:solidFill>
                  <a:schemeClr val="bg1"/>
                </a:solidFill>
              </a:rPr>
              <a:t>education</a:t>
            </a:r>
            <a:endParaRPr lang="en-US" sz="4500" dirty="0">
              <a:solidFill>
                <a:schemeClr val="bg1"/>
              </a:solidFill>
            </a:endParaRPr>
          </a:p>
          <a:p>
            <a:r>
              <a:rPr lang="en-US" sz="4500" dirty="0">
                <a:solidFill>
                  <a:schemeClr val="bg1"/>
                </a:solidFill>
              </a:rPr>
              <a:t>Being the medical </a:t>
            </a:r>
            <a:r>
              <a:rPr lang="en-US" sz="4500" dirty="0" smtClean="0">
                <a:solidFill>
                  <a:schemeClr val="bg1"/>
                </a:solidFill>
              </a:rPr>
              <a:t>school </a:t>
            </a:r>
            <a:r>
              <a:rPr lang="en-US" sz="4500" dirty="0">
                <a:solidFill>
                  <a:schemeClr val="bg1"/>
                </a:solidFill>
              </a:rPr>
              <a:t>of choice</a:t>
            </a:r>
          </a:p>
          <a:p>
            <a:endParaRPr lang="en-US" dirty="0"/>
          </a:p>
        </p:txBody>
      </p:sp>
    </p:spTree>
    <p:extLst>
      <p:ext uri="{BB962C8B-B14F-4D97-AF65-F5344CB8AC3E}">
        <p14:creationId xmlns:p14="http://schemas.microsoft.com/office/powerpoint/2010/main" val="223703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Oklahoma State University Center for Health Sciences</a:t>
            </a:r>
          </a:p>
        </p:txBody>
      </p:sp>
      <p:sp>
        <p:nvSpPr>
          <p:cNvPr id="3" name="Content Placeholder 2"/>
          <p:cNvSpPr>
            <a:spLocks noGrp="1"/>
          </p:cNvSpPr>
          <p:nvPr>
            <p:ph idx="1"/>
          </p:nvPr>
        </p:nvSpPr>
        <p:spPr>
          <a:xfrm>
            <a:off x="598517" y="2128058"/>
            <a:ext cx="9695666" cy="4390437"/>
          </a:xfrm>
        </p:spPr>
        <p:txBody>
          <a:bodyPr>
            <a:normAutofit fontScale="40000" lnSpcReduction="20000"/>
          </a:bodyPr>
          <a:lstStyle/>
          <a:p>
            <a:r>
              <a:rPr lang="en-US" sz="4500" dirty="0" smtClean="0">
                <a:solidFill>
                  <a:schemeClr val="bg1"/>
                </a:solidFill>
              </a:rPr>
              <a:t>Mission:</a:t>
            </a:r>
            <a:endParaRPr lang="en-US" sz="4500" dirty="0">
              <a:solidFill>
                <a:schemeClr val="bg1"/>
              </a:solidFill>
            </a:endParaRPr>
          </a:p>
          <a:p>
            <a:pPr marL="0" indent="0">
              <a:buNone/>
            </a:pPr>
            <a:r>
              <a:rPr lang="en-US" sz="4500" dirty="0">
                <a:solidFill>
                  <a:schemeClr val="bg1"/>
                </a:solidFill>
              </a:rPr>
              <a:t>The Oklahoma State University Center for Health Sciences educates and trains </a:t>
            </a:r>
            <a:r>
              <a:rPr lang="en-US" sz="4500" dirty="0" smtClean="0">
                <a:solidFill>
                  <a:schemeClr val="bg1"/>
                </a:solidFill>
              </a:rPr>
              <a:t>osteopathic </a:t>
            </a:r>
            <a:r>
              <a:rPr lang="en-US" sz="4500" dirty="0">
                <a:solidFill>
                  <a:schemeClr val="bg1"/>
                </a:solidFill>
              </a:rPr>
              <a:t>physicians, scientists and health care professionals, with an </a:t>
            </a:r>
            <a:r>
              <a:rPr lang="en-US" sz="4500" dirty="0" smtClean="0">
                <a:solidFill>
                  <a:schemeClr val="bg1"/>
                </a:solidFill>
              </a:rPr>
              <a:t>emphasis </a:t>
            </a:r>
            <a:r>
              <a:rPr lang="en-US" sz="4500" dirty="0">
                <a:solidFill>
                  <a:schemeClr val="bg1"/>
                </a:solidFill>
              </a:rPr>
              <a:t>on providing health care for rural and underserved areas of </a:t>
            </a:r>
            <a:r>
              <a:rPr lang="en-US" sz="4500" dirty="0" smtClean="0">
                <a:solidFill>
                  <a:schemeClr val="bg1"/>
                </a:solidFill>
              </a:rPr>
              <a:t>Oklahoma.</a:t>
            </a:r>
          </a:p>
          <a:p>
            <a:pPr marL="0" indent="0">
              <a:buNone/>
            </a:pPr>
            <a:endParaRPr lang="en-US" sz="4500" dirty="0">
              <a:solidFill>
                <a:schemeClr val="bg1"/>
              </a:solidFill>
            </a:endParaRPr>
          </a:p>
          <a:p>
            <a:r>
              <a:rPr lang="en-US" sz="4500" dirty="0" smtClean="0">
                <a:solidFill>
                  <a:schemeClr val="bg1"/>
                </a:solidFill>
              </a:rPr>
              <a:t>Vision:</a:t>
            </a:r>
            <a:endParaRPr lang="en-US" sz="4500" dirty="0">
              <a:solidFill>
                <a:schemeClr val="bg1"/>
              </a:solidFill>
            </a:endParaRPr>
          </a:p>
          <a:p>
            <a:pPr marL="0" indent="0">
              <a:buNone/>
            </a:pPr>
            <a:r>
              <a:rPr lang="en-US" sz="4500" dirty="0">
                <a:solidFill>
                  <a:schemeClr val="bg1"/>
                </a:solidFill>
              </a:rPr>
              <a:t>Oklahoma State University Center for Health Sciences will be recognized </a:t>
            </a:r>
            <a:r>
              <a:rPr lang="en-US" sz="4500" dirty="0" smtClean="0">
                <a:solidFill>
                  <a:schemeClr val="bg1"/>
                </a:solidFill>
              </a:rPr>
              <a:t>for:</a:t>
            </a:r>
            <a:r>
              <a:rPr lang="en-US" sz="4500" dirty="0">
                <a:solidFill>
                  <a:schemeClr val="bg1"/>
                </a:solidFill>
              </a:rPr>
              <a:t> </a:t>
            </a:r>
            <a:endParaRPr lang="en-US" sz="4500" dirty="0" smtClean="0">
              <a:solidFill>
                <a:schemeClr val="bg1"/>
              </a:solidFill>
            </a:endParaRPr>
          </a:p>
          <a:p>
            <a:r>
              <a:rPr lang="en-US" sz="4500" dirty="0" smtClean="0">
                <a:solidFill>
                  <a:schemeClr val="bg1"/>
                </a:solidFill>
              </a:rPr>
              <a:t>Fulfilling </a:t>
            </a:r>
            <a:r>
              <a:rPr lang="en-US" sz="4500" dirty="0">
                <a:solidFill>
                  <a:schemeClr val="bg1"/>
                </a:solidFill>
              </a:rPr>
              <a:t>the health care needs of rural and underserved </a:t>
            </a:r>
            <a:r>
              <a:rPr lang="en-US" sz="4500" dirty="0" smtClean="0">
                <a:solidFill>
                  <a:schemeClr val="bg1"/>
                </a:solidFill>
              </a:rPr>
              <a:t>Oklahoma</a:t>
            </a:r>
            <a:endParaRPr lang="en-US" sz="4500" dirty="0">
              <a:solidFill>
                <a:schemeClr val="bg1"/>
              </a:solidFill>
            </a:endParaRPr>
          </a:p>
          <a:p>
            <a:r>
              <a:rPr lang="en-US" sz="4500" dirty="0">
                <a:solidFill>
                  <a:schemeClr val="bg1"/>
                </a:solidFill>
              </a:rPr>
              <a:t>Producing graduates who are dedicated, effective and </a:t>
            </a:r>
            <a:r>
              <a:rPr lang="en-US" sz="4500" dirty="0" smtClean="0">
                <a:solidFill>
                  <a:schemeClr val="bg1"/>
                </a:solidFill>
              </a:rPr>
              <a:t>compassionate </a:t>
            </a:r>
            <a:r>
              <a:rPr lang="en-US" sz="4500" dirty="0">
                <a:solidFill>
                  <a:schemeClr val="bg1"/>
                </a:solidFill>
              </a:rPr>
              <a:t>community </a:t>
            </a:r>
            <a:r>
              <a:rPr lang="en-US" sz="4500" dirty="0" smtClean="0">
                <a:solidFill>
                  <a:schemeClr val="bg1"/>
                </a:solidFill>
              </a:rPr>
              <a:t>leaders</a:t>
            </a:r>
            <a:endParaRPr lang="en-US" sz="4500" dirty="0">
              <a:solidFill>
                <a:schemeClr val="bg1"/>
              </a:solidFill>
            </a:endParaRPr>
          </a:p>
          <a:p>
            <a:r>
              <a:rPr lang="en-US" sz="4500" dirty="0">
                <a:solidFill>
                  <a:schemeClr val="bg1"/>
                </a:solidFill>
              </a:rPr>
              <a:t>Advancing the frontier of medical </a:t>
            </a:r>
            <a:r>
              <a:rPr lang="en-US" sz="4500" dirty="0" smtClean="0">
                <a:solidFill>
                  <a:schemeClr val="bg1"/>
                </a:solidFill>
              </a:rPr>
              <a:t>research</a:t>
            </a:r>
            <a:endParaRPr lang="en-US" sz="4500" dirty="0">
              <a:solidFill>
                <a:schemeClr val="bg1"/>
              </a:solidFill>
            </a:endParaRPr>
          </a:p>
          <a:p>
            <a:r>
              <a:rPr lang="en-US" sz="4500" dirty="0">
                <a:solidFill>
                  <a:schemeClr val="bg1"/>
                </a:solidFill>
              </a:rPr>
              <a:t>Providing excellent care and </a:t>
            </a:r>
            <a:r>
              <a:rPr lang="en-US" sz="4500" dirty="0" smtClean="0">
                <a:solidFill>
                  <a:schemeClr val="bg1"/>
                </a:solidFill>
              </a:rPr>
              <a:t>health-related </a:t>
            </a:r>
            <a:r>
              <a:rPr lang="en-US" sz="4500" dirty="0">
                <a:solidFill>
                  <a:schemeClr val="bg1"/>
                </a:solidFill>
              </a:rPr>
              <a:t>community </a:t>
            </a:r>
            <a:r>
              <a:rPr lang="en-US" sz="4500" dirty="0" smtClean="0">
                <a:solidFill>
                  <a:schemeClr val="bg1"/>
                </a:solidFill>
              </a:rPr>
              <a:t>service</a:t>
            </a:r>
            <a:endParaRPr lang="en-US" sz="4500" dirty="0">
              <a:solidFill>
                <a:schemeClr val="bg1"/>
              </a:solidFill>
            </a:endParaRPr>
          </a:p>
          <a:p>
            <a:r>
              <a:rPr lang="en-US" sz="4500" dirty="0">
                <a:solidFill>
                  <a:schemeClr val="bg1"/>
                </a:solidFill>
              </a:rPr>
              <a:t>Being a leader and innovator in </a:t>
            </a:r>
            <a:r>
              <a:rPr lang="en-US" sz="4500" dirty="0" smtClean="0">
                <a:solidFill>
                  <a:schemeClr val="bg1"/>
                </a:solidFill>
              </a:rPr>
              <a:t>education</a:t>
            </a:r>
            <a:endParaRPr lang="en-US" sz="4500" dirty="0">
              <a:solidFill>
                <a:schemeClr val="bg1"/>
              </a:solidFill>
            </a:endParaRPr>
          </a:p>
          <a:p>
            <a:r>
              <a:rPr lang="en-US" sz="4500" dirty="0">
                <a:solidFill>
                  <a:schemeClr val="bg1"/>
                </a:solidFill>
              </a:rPr>
              <a:t>Being the medical and graduate school of choice</a:t>
            </a:r>
          </a:p>
          <a:p>
            <a:endParaRPr lang="en-US" dirty="0"/>
          </a:p>
        </p:txBody>
      </p:sp>
    </p:spTree>
    <p:extLst>
      <p:ext uri="{BB962C8B-B14F-4D97-AF65-F5344CB8AC3E}">
        <p14:creationId xmlns:p14="http://schemas.microsoft.com/office/powerpoint/2010/main" val="2480818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Oklahoma State University</a:t>
            </a:r>
          </a:p>
        </p:txBody>
      </p:sp>
      <p:sp>
        <p:nvSpPr>
          <p:cNvPr id="3" name="Content Placeholder 2"/>
          <p:cNvSpPr>
            <a:spLocks noGrp="1"/>
          </p:cNvSpPr>
          <p:nvPr>
            <p:ph idx="1"/>
          </p:nvPr>
        </p:nvSpPr>
        <p:spPr>
          <a:xfrm>
            <a:off x="680321" y="2336873"/>
            <a:ext cx="9613861" cy="4018660"/>
          </a:xfrm>
        </p:spPr>
        <p:txBody>
          <a:bodyPr>
            <a:normAutofit lnSpcReduction="10000"/>
          </a:bodyPr>
          <a:lstStyle/>
          <a:p>
            <a:r>
              <a:rPr lang="en-US" dirty="0" smtClean="0">
                <a:solidFill>
                  <a:schemeClr val="bg1"/>
                </a:solidFill>
              </a:rPr>
              <a:t>Mission:</a:t>
            </a:r>
            <a:endParaRPr lang="en-US" dirty="0">
              <a:solidFill>
                <a:schemeClr val="bg1"/>
              </a:solidFill>
            </a:endParaRPr>
          </a:p>
          <a:p>
            <a:pPr marL="0" indent="0">
              <a:buNone/>
            </a:pPr>
            <a:r>
              <a:rPr lang="en-US" dirty="0">
                <a:solidFill>
                  <a:schemeClr val="bg1"/>
                </a:solidFill>
              </a:rPr>
              <a:t>Building on its </a:t>
            </a:r>
            <a:r>
              <a:rPr lang="en-US" dirty="0" smtClean="0">
                <a:solidFill>
                  <a:schemeClr val="bg1"/>
                </a:solidFill>
              </a:rPr>
              <a:t>land grant </a:t>
            </a:r>
            <a:r>
              <a:rPr lang="en-US" dirty="0">
                <a:solidFill>
                  <a:schemeClr val="bg1"/>
                </a:solidFill>
              </a:rPr>
              <a:t>heritage, Oklahoma State University promotes learning, </a:t>
            </a:r>
            <a:r>
              <a:rPr lang="en-US" dirty="0" smtClean="0">
                <a:solidFill>
                  <a:schemeClr val="bg1"/>
                </a:solidFill>
              </a:rPr>
              <a:t>advances </a:t>
            </a:r>
            <a:r>
              <a:rPr lang="en-US" dirty="0">
                <a:solidFill>
                  <a:schemeClr val="bg1"/>
                </a:solidFill>
              </a:rPr>
              <a:t>knowledge, enriches lives, and stimulates economic development through </a:t>
            </a:r>
            <a:r>
              <a:rPr lang="en-US" dirty="0" smtClean="0">
                <a:solidFill>
                  <a:schemeClr val="bg1"/>
                </a:solidFill>
              </a:rPr>
              <a:t>teaching</a:t>
            </a:r>
            <a:r>
              <a:rPr lang="en-US" dirty="0">
                <a:solidFill>
                  <a:schemeClr val="bg1"/>
                </a:solidFill>
              </a:rPr>
              <a:t>, research, extension, outreach, and creative activities</a:t>
            </a:r>
            <a:r>
              <a:rPr lang="en-US" dirty="0" smtClean="0">
                <a:solidFill>
                  <a:schemeClr val="bg1"/>
                </a:solidFill>
              </a:rPr>
              <a:t>.</a:t>
            </a:r>
          </a:p>
          <a:p>
            <a:pPr marL="0" indent="0">
              <a:buNone/>
            </a:pPr>
            <a:endParaRPr lang="en-US" dirty="0">
              <a:solidFill>
                <a:schemeClr val="bg1"/>
              </a:solidFill>
            </a:endParaRPr>
          </a:p>
          <a:p>
            <a:r>
              <a:rPr lang="en-US" dirty="0" smtClean="0">
                <a:solidFill>
                  <a:schemeClr val="bg1"/>
                </a:solidFill>
              </a:rPr>
              <a:t>Vision:</a:t>
            </a:r>
            <a:endParaRPr lang="en-US" dirty="0">
              <a:solidFill>
                <a:schemeClr val="bg1"/>
              </a:solidFill>
            </a:endParaRPr>
          </a:p>
          <a:p>
            <a:pPr marL="0" indent="0">
              <a:buNone/>
            </a:pPr>
            <a:r>
              <a:rPr lang="en-US" dirty="0" smtClean="0">
                <a:solidFill>
                  <a:schemeClr val="bg1"/>
                </a:solidFill>
              </a:rPr>
              <a:t>Oklahoma </a:t>
            </a:r>
            <a:r>
              <a:rPr lang="en-US" dirty="0">
                <a:solidFill>
                  <a:schemeClr val="bg1"/>
                </a:solidFill>
              </a:rPr>
              <a:t>State University will lead in the creation of a better Oklahoma, nation, </a:t>
            </a:r>
            <a:r>
              <a:rPr lang="en-US" dirty="0" smtClean="0">
                <a:solidFill>
                  <a:schemeClr val="bg1"/>
                </a:solidFill>
              </a:rPr>
              <a:t>and </a:t>
            </a:r>
            <a:r>
              <a:rPr lang="en-US" dirty="0">
                <a:solidFill>
                  <a:schemeClr val="bg1"/>
                </a:solidFill>
              </a:rPr>
              <a:t>world by advancing the quality of life for all, and will fulfill the obligations of a </a:t>
            </a:r>
            <a:r>
              <a:rPr lang="en-US" dirty="0" smtClean="0">
                <a:solidFill>
                  <a:schemeClr val="bg1"/>
                </a:solidFill>
              </a:rPr>
              <a:t>first class</a:t>
            </a:r>
            <a:r>
              <a:rPr lang="en-US" dirty="0">
                <a:solidFill>
                  <a:schemeClr val="bg1"/>
                </a:solidFill>
              </a:rPr>
              <a:t>, </a:t>
            </a:r>
            <a:r>
              <a:rPr lang="en-US" dirty="0" smtClean="0">
                <a:solidFill>
                  <a:schemeClr val="bg1"/>
                </a:solidFill>
              </a:rPr>
              <a:t>land grant </a:t>
            </a:r>
            <a:r>
              <a:rPr lang="en-US" dirty="0">
                <a:solidFill>
                  <a:schemeClr val="bg1"/>
                </a:solidFill>
              </a:rPr>
              <a:t>educational institution.</a:t>
            </a:r>
          </a:p>
          <a:p>
            <a:endParaRPr lang="en-US" dirty="0"/>
          </a:p>
        </p:txBody>
      </p:sp>
    </p:spTree>
    <p:extLst>
      <p:ext uri="{BB962C8B-B14F-4D97-AF65-F5344CB8AC3E}">
        <p14:creationId xmlns:p14="http://schemas.microsoft.com/office/powerpoint/2010/main" val="4014942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1.2: Strategic Plan: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8761007"/>
              </p:ext>
            </p:extLst>
          </p:nvPr>
        </p:nvGraphicFramePr>
        <p:xfrm>
          <a:off x="1762298" y="2236124"/>
          <a:ext cx="8329352" cy="4164676"/>
        </p:xfrm>
        <a:graphic>
          <a:graphicData uri="http://schemas.openxmlformats.org/drawingml/2006/table">
            <a:tbl>
              <a:tblPr firstRow="1" firstCol="1" bandRow="1">
                <a:tableStyleId>{5C22544A-7EE6-4342-B048-85BDC9FD1C3A}</a:tableStyleId>
              </a:tblPr>
              <a:tblGrid>
                <a:gridCol w="4164676">
                  <a:extLst>
                    <a:ext uri="{9D8B030D-6E8A-4147-A177-3AD203B41FA5}">
                      <a16:colId xmlns:a16="http://schemas.microsoft.com/office/drawing/2014/main" val="1788382742"/>
                    </a:ext>
                  </a:extLst>
                </a:gridCol>
                <a:gridCol w="4164676">
                  <a:extLst>
                    <a:ext uri="{9D8B030D-6E8A-4147-A177-3AD203B41FA5}">
                      <a16:colId xmlns:a16="http://schemas.microsoft.com/office/drawing/2014/main" val="3962547942"/>
                    </a:ext>
                  </a:extLst>
                </a:gridCol>
              </a:tblGrid>
              <a:tr h="1041899">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77287531"/>
                  </a:ext>
                </a:extLst>
              </a:tr>
              <a:tr h="3122777">
                <a:tc>
                  <a:txBody>
                    <a:bodyPr/>
                    <a:lstStyle/>
                    <a:p>
                      <a:pPr marL="0" marR="0">
                        <a:lnSpc>
                          <a:spcPct val="107000"/>
                        </a:lnSpc>
                        <a:spcBef>
                          <a:spcPts val="0"/>
                        </a:spcBef>
                        <a:spcAft>
                          <a:spcPts val="0"/>
                        </a:spcAft>
                      </a:pPr>
                      <a:r>
                        <a:rPr lang="en-US" sz="1800" b="1" dirty="0">
                          <a:solidFill>
                            <a:schemeClr val="bg1">
                              <a:lumMod val="95000"/>
                              <a:lumOff val="5000"/>
                            </a:schemeClr>
                          </a:solidFill>
                          <a:effectLst/>
                        </a:rPr>
                        <a:t>A COM must produce and publish a current strategic plan addressing all core aspects of the COM mission. The strategic plan review and revision must include faculty and students, at a minimum.</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spcBef>
                          <a:spcPts val="0"/>
                        </a:spcBef>
                        <a:spcAft>
                          <a:spcPts val="705"/>
                        </a:spcAft>
                      </a:pPr>
                      <a:r>
                        <a:rPr lang="en-US" sz="1800" b="1" dirty="0">
                          <a:solidFill>
                            <a:schemeClr val="bg1">
                              <a:lumMod val="95000"/>
                              <a:lumOff val="5000"/>
                            </a:schemeClr>
                          </a:solidFill>
                          <a:effectLst/>
                        </a:rPr>
                        <a:t>1. Provide a copy of the COM strategic plan. </a:t>
                      </a:r>
                    </a:p>
                    <a:p>
                      <a:pPr marL="0" marR="0">
                        <a:spcBef>
                          <a:spcPts val="0"/>
                        </a:spcBef>
                        <a:spcAft>
                          <a:spcPts val="705"/>
                        </a:spcAft>
                      </a:pPr>
                      <a:r>
                        <a:rPr lang="en-US" sz="1800" b="1" dirty="0">
                          <a:solidFill>
                            <a:schemeClr val="bg1">
                              <a:lumMod val="95000"/>
                              <a:lumOff val="5000"/>
                            </a:schemeClr>
                          </a:solidFill>
                          <a:effectLst/>
                        </a:rPr>
                        <a:t>2. Provide the list of individuals who participated in the plan creation. </a:t>
                      </a:r>
                    </a:p>
                    <a:p>
                      <a:pPr marL="0" marR="0">
                        <a:lnSpc>
                          <a:spcPct val="107000"/>
                        </a:lnSpc>
                        <a:spcBef>
                          <a:spcPts val="0"/>
                        </a:spcBef>
                        <a:spcAft>
                          <a:spcPts val="0"/>
                        </a:spcAft>
                      </a:pPr>
                      <a:r>
                        <a:rPr lang="en-US" sz="1800" b="1" dirty="0">
                          <a:solidFill>
                            <a:schemeClr val="bg1">
                              <a:lumMod val="95000"/>
                              <a:lumOff val="5000"/>
                            </a:schemeClr>
                          </a:solidFill>
                          <a:effectLst/>
                        </a:rPr>
                        <a:t>3. Provide a link to where the documents are published.</a:t>
                      </a:r>
                      <a:endParaRPr lang="en-US" sz="18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2959206590"/>
                  </a:ext>
                </a:extLst>
              </a:tr>
            </a:tbl>
          </a:graphicData>
        </a:graphic>
      </p:graphicFrame>
    </p:spTree>
    <p:extLst>
      <p:ext uri="{BB962C8B-B14F-4D97-AF65-F5344CB8AC3E}">
        <p14:creationId xmlns:p14="http://schemas.microsoft.com/office/powerpoint/2010/main" val="2827857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Shaping the Future of Health and </a:t>
            </a:r>
            <a:br>
              <a:rPr lang="en-US" dirty="0"/>
            </a:br>
            <a:r>
              <a:rPr lang="en-US" dirty="0"/>
              <a:t>Healthcare in </a:t>
            </a:r>
            <a:r>
              <a:rPr lang="en-US" dirty="0" smtClean="0"/>
              <a:t>Oklahoma</a:t>
            </a:r>
            <a:endParaRPr lang="en-US" dirty="0"/>
          </a:p>
        </p:txBody>
      </p:sp>
      <p:sp>
        <p:nvSpPr>
          <p:cNvPr id="3" name="Content Placeholder 2"/>
          <p:cNvSpPr>
            <a:spLocks noGrp="1"/>
          </p:cNvSpPr>
          <p:nvPr>
            <p:ph idx="1"/>
          </p:nvPr>
        </p:nvSpPr>
        <p:spPr>
          <a:xfrm>
            <a:off x="226337" y="2336872"/>
            <a:ext cx="11262511" cy="4521127"/>
          </a:xfrm>
        </p:spPr>
        <p:txBody>
          <a:bodyPr/>
          <a:lstStyle/>
          <a:p>
            <a:r>
              <a:rPr lang="en-US" dirty="0">
                <a:solidFill>
                  <a:schemeClr val="bg1"/>
                </a:solidFill>
              </a:rPr>
              <a:t>Oklahoma State University College of Osteopathic </a:t>
            </a:r>
            <a:r>
              <a:rPr lang="en-US" dirty="0" smtClean="0">
                <a:solidFill>
                  <a:schemeClr val="bg1"/>
                </a:solidFill>
              </a:rPr>
              <a:t>Medicine2016 – </a:t>
            </a:r>
            <a:r>
              <a:rPr lang="en-US" dirty="0">
                <a:solidFill>
                  <a:schemeClr val="bg1"/>
                </a:solidFill>
              </a:rPr>
              <a:t>2026 Strategic Plan</a:t>
            </a:r>
          </a:p>
          <a:p>
            <a:endParaRPr lang="en-US" dirty="0"/>
          </a:p>
        </p:txBody>
      </p:sp>
      <p:pic>
        <p:nvPicPr>
          <p:cNvPr id="5" name="Picture 4"/>
          <p:cNvPicPr>
            <a:picLocks noChangeAspect="1"/>
          </p:cNvPicPr>
          <p:nvPr/>
        </p:nvPicPr>
        <p:blipFill>
          <a:blip r:embed="rId2"/>
          <a:stretch>
            <a:fillRect/>
          </a:stretch>
        </p:blipFill>
        <p:spPr>
          <a:xfrm>
            <a:off x="2879002" y="3061913"/>
            <a:ext cx="7489044" cy="3676505"/>
          </a:xfrm>
          <a:prstGeom prst="rect">
            <a:avLst/>
          </a:prstGeom>
        </p:spPr>
      </p:pic>
    </p:spTree>
    <p:extLst>
      <p:ext uri="{BB962C8B-B14F-4D97-AF65-F5344CB8AC3E}">
        <p14:creationId xmlns:p14="http://schemas.microsoft.com/office/powerpoint/2010/main" val="606557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 1.3: Licensing and Regional / Institutional Accreditation</a:t>
            </a:r>
            <a:r>
              <a:rPr lang="en-US" dirty="0"/>
              <a:t>: (CORE)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5316516"/>
              </p:ext>
            </p:extLst>
          </p:nvPr>
        </p:nvGraphicFramePr>
        <p:xfrm>
          <a:off x="680320" y="2119746"/>
          <a:ext cx="9403018" cy="4307015"/>
        </p:xfrm>
        <a:graphic>
          <a:graphicData uri="http://schemas.openxmlformats.org/drawingml/2006/table">
            <a:tbl>
              <a:tblPr firstRow="1" firstCol="1" bandRow="1">
                <a:tableStyleId>{5C22544A-7EE6-4342-B048-85BDC9FD1C3A}</a:tableStyleId>
              </a:tblPr>
              <a:tblGrid>
                <a:gridCol w="4701509">
                  <a:extLst>
                    <a:ext uri="{9D8B030D-6E8A-4147-A177-3AD203B41FA5}">
                      <a16:colId xmlns:a16="http://schemas.microsoft.com/office/drawing/2014/main" val="4033406589"/>
                    </a:ext>
                  </a:extLst>
                </a:gridCol>
                <a:gridCol w="4701509">
                  <a:extLst>
                    <a:ext uri="{9D8B030D-6E8A-4147-A177-3AD203B41FA5}">
                      <a16:colId xmlns:a16="http://schemas.microsoft.com/office/drawing/2014/main" val="2060494511"/>
                    </a:ext>
                  </a:extLst>
                </a:gridCol>
              </a:tblGrid>
              <a:tr h="382385">
                <a:tc>
                  <a:txBody>
                    <a:bodyPr/>
                    <a:lstStyle/>
                    <a:p>
                      <a:pPr marL="0" marR="0">
                        <a:lnSpc>
                          <a:spcPct val="107000"/>
                        </a:lnSpc>
                        <a:spcBef>
                          <a:spcPts val="0"/>
                        </a:spcBef>
                        <a:spcAft>
                          <a:spcPts val="0"/>
                        </a:spcAft>
                      </a:pPr>
                      <a:r>
                        <a:rPr lang="en-US" sz="1600" dirty="0">
                          <a:effectLst/>
                        </a:rPr>
                        <a:t>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600" dirty="0">
                          <a:effectLst/>
                        </a:rPr>
                        <a:t>Evidentiary Submission for COCA Continuing Accreditation Standards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46466166"/>
                  </a:ext>
                </a:extLst>
              </a:tr>
              <a:tr h="3533469">
                <a:tc>
                  <a:txBody>
                    <a:bodyPr/>
                    <a:lstStyle/>
                    <a:p>
                      <a:pPr marL="0" marR="0">
                        <a:spcBef>
                          <a:spcPts val="0"/>
                        </a:spcBef>
                        <a:spcAft>
                          <a:spcPts val="0"/>
                        </a:spcAft>
                      </a:pPr>
                      <a:r>
                        <a:rPr lang="en-US" sz="1600" b="1" dirty="0">
                          <a:solidFill>
                            <a:schemeClr val="bg1">
                              <a:lumMod val="95000"/>
                              <a:lumOff val="5000"/>
                            </a:schemeClr>
                          </a:solidFill>
                          <a:effectLst/>
                        </a:rPr>
                        <a:t>A COM must maintain in effect any charter, licenses, or approvals required for it to function as an institution of higher education, including the provision of degree programs beyond the secondary level.</a:t>
                      </a:r>
                    </a:p>
                    <a:p>
                      <a:pPr marL="0" marR="0">
                        <a:spcBef>
                          <a:spcPts val="0"/>
                        </a:spcBef>
                        <a:spcAft>
                          <a:spcPts val="0"/>
                        </a:spcAft>
                      </a:pPr>
                      <a:r>
                        <a:rPr lang="en-US" sz="1600" b="1" dirty="0">
                          <a:solidFill>
                            <a:schemeClr val="bg1">
                              <a:lumMod val="95000"/>
                              <a:lumOff val="5000"/>
                            </a:schemeClr>
                          </a:solidFill>
                          <a:effectLst/>
                        </a:rPr>
                        <a:t> </a:t>
                      </a:r>
                    </a:p>
                    <a:p>
                      <a:pPr marL="0" marR="0">
                        <a:lnSpc>
                          <a:spcPct val="107000"/>
                        </a:lnSpc>
                        <a:spcBef>
                          <a:spcPts val="0"/>
                        </a:spcBef>
                        <a:spcAft>
                          <a:spcPts val="0"/>
                        </a:spcAft>
                      </a:pPr>
                      <a:r>
                        <a:rPr lang="en-US" sz="1600" b="1" dirty="0">
                          <a:solidFill>
                            <a:schemeClr val="bg1">
                              <a:lumMod val="95000"/>
                              <a:lumOff val="5000"/>
                            </a:schemeClr>
                          </a:solidFill>
                          <a:effectLst/>
                        </a:rPr>
                        <a:t>The parent / sponsoring institution under which the COM operates (or the independent COM itself) must be recognized by an institutional accrediting agency that is recognized by the USDE. The COM must report to the COCA any adverse actions that are taken against its parent institution by its institutional accreditor within five business days of notification of such action.</a:t>
                      </a:r>
                      <a:endParaRPr lang="en-US" sz="16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spcBef>
                          <a:spcPts val="0"/>
                        </a:spcBef>
                        <a:spcAft>
                          <a:spcPts val="705"/>
                        </a:spcAft>
                      </a:pPr>
                      <a:r>
                        <a:rPr lang="en-US" sz="1600" b="1" dirty="0">
                          <a:solidFill>
                            <a:schemeClr val="bg1">
                              <a:lumMod val="95000"/>
                              <a:lumOff val="5000"/>
                            </a:schemeClr>
                          </a:solidFill>
                          <a:effectLst/>
                        </a:rPr>
                        <a:t>1. Provide a copy of the charter, license, or letter of approval from all agencies issuing such approvals. </a:t>
                      </a:r>
                    </a:p>
                    <a:p>
                      <a:pPr marL="0" marR="0">
                        <a:spcBef>
                          <a:spcPts val="0"/>
                        </a:spcBef>
                        <a:spcAft>
                          <a:spcPts val="0"/>
                        </a:spcAft>
                      </a:pPr>
                      <a:r>
                        <a:rPr lang="en-US" sz="1600" b="1" dirty="0">
                          <a:solidFill>
                            <a:schemeClr val="bg1">
                              <a:lumMod val="95000"/>
                              <a:lumOff val="5000"/>
                            </a:schemeClr>
                          </a:solidFill>
                          <a:effectLst/>
                        </a:rPr>
                        <a:t>2. Provide a public link to where the most recent institutional accreditation documents are published. </a:t>
                      </a:r>
                    </a:p>
                    <a:p>
                      <a:pPr marL="0" marR="0">
                        <a:lnSpc>
                          <a:spcPct val="107000"/>
                        </a:lnSpc>
                        <a:spcBef>
                          <a:spcPts val="0"/>
                        </a:spcBef>
                        <a:spcAft>
                          <a:spcPts val="0"/>
                        </a:spcAft>
                      </a:pPr>
                      <a:r>
                        <a:rPr lang="en-US" sz="1600" b="1" dirty="0">
                          <a:solidFill>
                            <a:schemeClr val="bg1">
                              <a:lumMod val="95000"/>
                              <a:lumOff val="5000"/>
                            </a:schemeClr>
                          </a:solidFill>
                          <a:effectLst/>
                        </a:rPr>
                        <a:t> </a:t>
                      </a:r>
                      <a:endParaRPr lang="en-US" sz="1600" b="1"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46086773"/>
                  </a:ext>
                </a:extLst>
              </a:tr>
            </a:tbl>
          </a:graphicData>
        </a:graphic>
      </p:graphicFrame>
    </p:spTree>
    <p:extLst>
      <p:ext uri="{BB962C8B-B14F-4D97-AF65-F5344CB8AC3E}">
        <p14:creationId xmlns:p14="http://schemas.microsoft.com/office/powerpoint/2010/main" val="2970614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4EE8F5754CE74DA1362FF4A382C9BF" ma:contentTypeVersion="13" ma:contentTypeDescription="Create a new document." ma:contentTypeScope="" ma:versionID="046f73d9629ffb590de9d06c7e61ddb4">
  <xsd:schema xmlns:xsd="http://www.w3.org/2001/XMLSchema" xmlns:xs="http://www.w3.org/2001/XMLSchema" xmlns:p="http://schemas.microsoft.com/office/2006/metadata/properties" xmlns:ns1="http://schemas.microsoft.com/sharepoint/v3" xmlns:ns2="5d7439e3-80a4-4edc-9d3e-0234b667c127" xmlns:ns3="22c81239-4916-42f8-981e-bb17659ba664" targetNamespace="http://schemas.microsoft.com/office/2006/metadata/properties" ma:root="true" ma:fieldsID="8a0a50ba7056cb42c91513a3223dbf87" ns1:_="" ns2:_="" ns3:_="">
    <xsd:import namespace="http://schemas.microsoft.com/sharepoint/v3"/>
    <xsd:import namespace="5d7439e3-80a4-4edc-9d3e-0234b667c127"/>
    <xsd:import namespace="22c81239-4916-42f8-981e-bb17659ba664"/>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MediaServiceMetadata" minOccurs="0"/>
                <xsd:element ref="ns3:MediaServiceFastMetadata" minOccurs="0"/>
                <xsd:element ref="ns3:MediaServiceDateTaken" minOccurs="0"/>
                <xsd:element ref="ns3:MediaServiceAutoTags" minOccurs="0"/>
                <xsd:element ref="ns3:date" minOccurs="0"/>
                <xsd:element ref="ns3:File_x0020_Type0"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7439e3-80a4-4edc-9d3e-0234b667c1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c81239-4916-42f8-981e-bb17659ba66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date" ma:index="16" nillable="true" ma:displayName="date" ma:format="DateOnly" ma:internalName="date">
      <xsd:simpleType>
        <xsd:restriction base="dms:DateTime"/>
      </xsd:simpleType>
    </xsd:element>
    <xsd:element name="File_x0020_Type0" ma:index="17" nillable="true" ma:displayName="File Type" ma:internalName="File_x0020_Type0">
      <xsd:simpleType>
        <xsd:restriction base="dms:Text">
          <xsd:maxLength value="255"/>
        </xsd:restriction>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ile_x0020_Type0 xmlns="22c81239-4916-42f8-981e-bb17659ba664" xsi:nil="true"/>
    <PublishingExpirationDate xmlns="http://schemas.microsoft.com/sharepoint/v3" xsi:nil="true"/>
    <date xmlns="22c81239-4916-42f8-981e-bb17659ba664" xsi:nil="true"/>
    <PublishingStartDate xmlns="http://schemas.microsoft.com/sharepoint/v3" xsi:nil="true"/>
  </documentManagement>
</p:properties>
</file>

<file path=customXml/itemProps1.xml><?xml version="1.0" encoding="utf-8"?>
<ds:datastoreItem xmlns:ds="http://schemas.openxmlformats.org/officeDocument/2006/customXml" ds:itemID="{7820D243-46AB-4DB8-BFDA-1C74A6B624F7}"/>
</file>

<file path=customXml/itemProps2.xml><?xml version="1.0" encoding="utf-8"?>
<ds:datastoreItem xmlns:ds="http://schemas.openxmlformats.org/officeDocument/2006/customXml" ds:itemID="{5A70233D-59F1-4FD7-926D-F6B66BF9854E}"/>
</file>

<file path=customXml/itemProps3.xml><?xml version="1.0" encoding="utf-8"?>
<ds:datastoreItem xmlns:ds="http://schemas.openxmlformats.org/officeDocument/2006/customXml" ds:itemID="{1AA59515-14ED-4BC5-8458-8F512551F3CF}"/>
</file>

<file path=docProps/app.xml><?xml version="1.0" encoding="utf-8"?>
<Properties xmlns="http://schemas.openxmlformats.org/officeDocument/2006/extended-properties" xmlns:vt="http://schemas.openxmlformats.org/officeDocument/2006/docPropsVTypes">
  <Template>Berlin</Template>
  <TotalTime>196</TotalTime>
  <Words>3526</Words>
  <Application>Microsoft Office PowerPoint</Application>
  <PresentationFormat>Widescreen</PresentationFormat>
  <Paragraphs>310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Times New Roman</vt:lpstr>
      <vt:lpstr>Trebuchet MS</vt:lpstr>
      <vt:lpstr>Berlin</vt:lpstr>
      <vt:lpstr>COCA Standard 1 and 2</vt:lpstr>
      <vt:lpstr>Standard 1: Mission and Governance </vt:lpstr>
      <vt:lpstr>Element 1.1: Program Mission: (CORE)</vt:lpstr>
      <vt:lpstr>Oklahoma State University College of Osteopathic Medicine</vt:lpstr>
      <vt:lpstr>Oklahoma State University Center for Health Sciences</vt:lpstr>
      <vt:lpstr>Oklahoma State University</vt:lpstr>
      <vt:lpstr>Element 1.2: Strategic Plan:</vt:lpstr>
      <vt:lpstr>Shaping the Future of Health and  Healthcare in Oklahoma</vt:lpstr>
      <vt:lpstr>Element 1.3: Licensing and Regional / Institutional Accreditation: (CORE)</vt:lpstr>
      <vt:lpstr>PowerPoint Presentation</vt:lpstr>
      <vt:lpstr>PowerPoint Presentation</vt:lpstr>
      <vt:lpstr>Element 1.4: Governance &amp; Program Policies: (CORE)</vt:lpstr>
      <vt:lpstr>CODE OF ETHICS</vt:lpstr>
      <vt:lpstr>Element 1.5a: Non-Discrimination: (CORE)</vt:lpstr>
      <vt:lpstr>Non-Discrimination (CORE)</vt:lpstr>
      <vt:lpstr>Non-Discrimination</vt:lpstr>
      <vt:lpstr>Element 1.6: Degree-Granting Body:</vt:lpstr>
      <vt:lpstr>Graduation Requirements</vt:lpstr>
      <vt:lpstr>Faculty Recommendation for Student Graduation and Promotion </vt:lpstr>
      <vt:lpstr>Element 1.7: Clinical Education Affiliation Agreements: (CORE)</vt:lpstr>
      <vt:lpstr>Clinical Required Rotations</vt:lpstr>
      <vt:lpstr>Standard 2: Leadership and Administration</vt:lpstr>
      <vt:lpstr>Element 2.1: Dean Qualifications: (CORE)</vt:lpstr>
      <vt:lpstr>Element 2.2: Full Time Dean: (CORE)</vt:lpstr>
      <vt:lpstr>Element 2.3: Academic and Administrative Leadership:</vt:lpstr>
      <vt:lpstr>PowerPoint Presentation</vt:lpstr>
      <vt:lpstr>Element 2.4: Accreditation Standard Complaint Policies and Procedures: (CORE)</vt:lpstr>
      <vt:lpstr>Complaints Regarding Non-Compliance with AOA Accreditation Standards Policy </vt:lpstr>
      <vt:lpstr>COCA Standard 3</vt:lpstr>
      <vt:lpstr>Standard 3: Finances</vt:lpstr>
      <vt:lpstr>Element 3.1: Financial Resources (CORE)</vt:lpstr>
      <vt:lpstr>Element 3.1 (continued)</vt:lpstr>
      <vt:lpstr>Element 3.2: Financial Planning and Budgeting</vt:lpstr>
      <vt:lpstr>Element 3.2: (continued)</vt:lpstr>
      <vt:lpstr>PowerPoint Presentation</vt:lpstr>
      <vt:lpstr>Element 3.3: Budgetary Authority</vt:lpstr>
      <vt:lpstr>Element 3.4: Financial Audit (CORE)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Massey, Christina</dc:creator>
  <cp:lastModifiedBy>Polak, Eric</cp:lastModifiedBy>
  <cp:revision>22</cp:revision>
  <cp:lastPrinted>2018-08-21T19:05:00Z</cp:lastPrinted>
  <dcterms:created xsi:type="dcterms:W3CDTF">2018-08-17T15:39:23Z</dcterms:created>
  <dcterms:modified xsi:type="dcterms:W3CDTF">2018-08-21T19:46:46Z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0x010100354EE8F5754CE74DA1362FF4A382C9BF</vt:lpwstr>
  </property>
</Properties>
</file>