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85" r:id="rId7"/>
    <p:sldId id="286" r:id="rId8"/>
    <p:sldId id="260" r:id="rId9"/>
    <p:sldId id="261" r:id="rId10"/>
    <p:sldId id="262" r:id="rId11"/>
    <p:sldId id="263" r:id="rId12"/>
    <p:sldId id="264" r:id="rId13"/>
    <p:sldId id="287" r:id="rId14"/>
    <p:sldId id="269" r:id="rId15"/>
    <p:sldId id="266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COCA Standard 7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J. Pettit, D.O.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 7</a:t>
            </a:r>
            <a:r>
              <a:rPr lang="en-US" b="1" dirty="0" smtClean="0"/>
              <a:t>.5: </a:t>
            </a:r>
            <a:r>
              <a:rPr lang="en-US" b="1" dirty="0"/>
              <a:t>OMM/OPP Leadership</a:t>
            </a:r>
            <a:r>
              <a:rPr lang="en-US" b="1" dirty="0" smtClean="0"/>
              <a:t>: </a:t>
            </a:r>
            <a:r>
              <a:rPr lang="en-US" dirty="0"/>
              <a:t>(CORE)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COM must employ a Doctor of Osteopathic Medicine with an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active medical license and active board certification from the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American Osteopathic Board of </a:t>
            </a:r>
            <a:r>
              <a:rPr lang="en-US" dirty="0" err="1">
                <a:solidFill>
                  <a:schemeClr val="bg1"/>
                </a:solidFill>
              </a:rPr>
              <a:t>Neuromusculoskeletal</a:t>
            </a:r>
            <a:r>
              <a:rPr lang="en-US" dirty="0">
                <a:solidFill>
                  <a:schemeClr val="bg1"/>
                </a:solidFill>
              </a:rPr>
              <a:t> Medicine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(AOBNMM) or a Certificate of Special Proficiency in OMM (CSPOMM)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serve as the Department Chair of OMM/OPP, or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equivalent.</a:t>
            </a:r>
          </a:p>
        </p:txBody>
      </p:sp>
    </p:spTree>
    <p:extLst>
      <p:ext uri="{BB962C8B-B14F-4D97-AF65-F5344CB8AC3E}">
        <p14:creationId xmlns:p14="http://schemas.microsoft.com/office/powerpoint/2010/main" val="25826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 </a:t>
            </a:r>
            <a:r>
              <a:rPr lang="en-US" b="1" dirty="0" smtClean="0"/>
              <a:t>7.6</a:t>
            </a:r>
            <a:r>
              <a:rPr lang="en-US" b="1" dirty="0"/>
              <a:t>: Faculty Development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COM must develop and implement an ongoing needs-based,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assessment-driven, faculty development program that is 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keeping with the COM’s mission.</a:t>
            </a:r>
          </a:p>
        </p:txBody>
      </p:sp>
    </p:spTree>
    <p:extLst>
      <p:ext uri="{BB962C8B-B14F-4D97-AF65-F5344CB8AC3E}">
        <p14:creationId xmlns:p14="http://schemas.microsoft.com/office/powerpoint/2010/main" val="2727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 </a:t>
            </a:r>
            <a:r>
              <a:rPr lang="en-US" b="1" dirty="0" smtClean="0"/>
              <a:t>7.7</a:t>
            </a:r>
            <a:r>
              <a:rPr lang="en-US" b="1" dirty="0"/>
              <a:t>: Faculty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COM must have a faculty organization that serves as 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representative forum for faculty participation for the free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exchange of ideas and concerns of all faculty.</a:t>
            </a:r>
          </a:p>
        </p:txBody>
      </p:sp>
    </p:spTree>
    <p:extLst>
      <p:ext uri="{BB962C8B-B14F-4D97-AF65-F5344CB8AC3E}">
        <p14:creationId xmlns:p14="http://schemas.microsoft.com/office/powerpoint/2010/main" val="27450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51004"/>
              </p:ext>
            </p:extLst>
          </p:nvPr>
        </p:nvGraphicFramePr>
        <p:xfrm>
          <a:off x="2459781" y="135802"/>
          <a:ext cx="5724552" cy="658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3" imgW="5829108" imgH="7543800" progId="Acrobat.Document.DC">
                  <p:embed/>
                </p:oleObj>
              </mc:Choice>
              <mc:Fallback>
                <p:oleObj name="Acrobat Document" r:id="rId3" imgW="5829108" imgH="7543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9781" y="135802"/>
                        <a:ext cx="5724552" cy="658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6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 </a:t>
            </a:r>
            <a:r>
              <a:rPr lang="en-US" b="1" dirty="0" smtClean="0"/>
              <a:t>7.8: </a:t>
            </a:r>
            <a:r>
              <a:rPr lang="en-US" b="1" dirty="0"/>
              <a:t>Faculty Appointment and Advancement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COM must have clear policies and procedures in place for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faculty appointment, renewal of appointment, promotion,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granting of tenure (if a tenure program exists), and remediation.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policies and procedures must provide each faculty member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with written information about his or her term of appointment,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responsibilities, lines of communication, privileges and benefits,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performance evaluation and remediation, terms of dismissal, due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process, and, if relevant, the policy on practice earnings.</a:t>
            </a:r>
          </a:p>
        </p:txBody>
      </p:sp>
    </p:spTree>
    <p:extLst>
      <p:ext uri="{BB962C8B-B14F-4D97-AF65-F5344CB8AC3E}">
        <p14:creationId xmlns:p14="http://schemas.microsoft.com/office/powerpoint/2010/main" val="30990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28625"/>
              </p:ext>
            </p:extLst>
          </p:nvPr>
        </p:nvGraphicFramePr>
        <p:xfrm>
          <a:off x="3141554" y="516410"/>
          <a:ext cx="4716854" cy="5956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Acrobat Document" r:id="rId3" imgW="5829108" imgH="7543800" progId="Acrobat.Document.DC">
                  <p:embed/>
                </p:oleObj>
              </mc:Choice>
              <mc:Fallback>
                <p:oleObj name="Acrobat Document" r:id="rId3" imgW="5829108" imgH="7543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554" y="516410"/>
                        <a:ext cx="4716854" cy="5956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5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47913"/>
              </p:ext>
            </p:extLst>
          </p:nvPr>
        </p:nvGraphicFramePr>
        <p:xfrm>
          <a:off x="216906" y="189462"/>
          <a:ext cx="4938991" cy="639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Acrobat Document" r:id="rId3" imgW="5829108" imgH="7543800" progId="Acrobat.Document.DC">
                  <p:embed/>
                </p:oleObj>
              </mc:Choice>
              <mc:Fallback>
                <p:oleObj name="Acrobat Document" r:id="rId3" imgW="5829108" imgH="7543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906" y="189462"/>
                        <a:ext cx="4938991" cy="6392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83172"/>
              </p:ext>
            </p:extLst>
          </p:nvPr>
        </p:nvGraphicFramePr>
        <p:xfrm>
          <a:off x="6454132" y="189461"/>
          <a:ext cx="4938990" cy="639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Acrobat Document" r:id="rId5" imgW="5829108" imgH="7543800" progId="Acrobat.Document.DC">
                  <p:embed/>
                </p:oleObj>
              </mc:Choice>
              <mc:Fallback>
                <p:oleObj name="Acrobat Document" r:id="rId5" imgW="5829108" imgH="7543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4132" y="189461"/>
                        <a:ext cx="4938990" cy="6392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0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</a:t>
            </a:r>
            <a:r>
              <a:rPr lang="en-US" b="1" dirty="0" smtClean="0"/>
              <a:t>7: </a:t>
            </a:r>
            <a:r>
              <a:rPr lang="en-US" b="1" dirty="0"/>
              <a:t>Faculty and Staff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faculty members at a COM must be qualified through </a:t>
            </a:r>
            <a:r>
              <a:rPr lang="en-US" dirty="0" smtClean="0">
                <a:solidFill>
                  <a:schemeClr val="bg1"/>
                </a:solidFill>
              </a:rPr>
              <a:t>their education</a:t>
            </a:r>
            <a:r>
              <a:rPr lang="en-US" dirty="0">
                <a:solidFill>
                  <a:schemeClr val="bg1"/>
                </a:solidFill>
              </a:rPr>
              <a:t>, training, experience, and continuing </a:t>
            </a:r>
            <a:r>
              <a:rPr lang="en-US" dirty="0" smtClean="0">
                <a:solidFill>
                  <a:schemeClr val="bg1"/>
                </a:solidFill>
              </a:rPr>
              <a:t>professional development </a:t>
            </a:r>
            <a:r>
              <a:rPr lang="en-US" dirty="0">
                <a:solidFill>
                  <a:schemeClr val="bg1"/>
                </a:solidFill>
              </a:rPr>
              <a:t>and provide the leadership and support </a:t>
            </a:r>
            <a:r>
              <a:rPr lang="en-US" dirty="0" smtClean="0">
                <a:solidFill>
                  <a:schemeClr val="bg1"/>
                </a:solidFill>
              </a:rPr>
              <a:t>necessary to </a:t>
            </a:r>
            <a:r>
              <a:rPr lang="en-US" dirty="0">
                <a:solidFill>
                  <a:schemeClr val="bg1"/>
                </a:solidFill>
              </a:rPr>
              <a:t>attain the institution's educational, research, and service goals.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COM must ensure that its medical education program </a:t>
            </a:r>
            <a:r>
              <a:rPr lang="en-US" dirty="0" smtClean="0">
                <a:solidFill>
                  <a:schemeClr val="bg1"/>
                </a:solidFill>
              </a:rPr>
              <a:t>includes a </a:t>
            </a:r>
            <a:r>
              <a:rPr lang="en-US" dirty="0">
                <a:solidFill>
                  <a:schemeClr val="bg1"/>
                </a:solidFill>
              </a:rPr>
              <a:t>comprehensive, fair, and uniform system of formative </a:t>
            </a:r>
            <a:r>
              <a:rPr lang="en-US" dirty="0" smtClean="0">
                <a:solidFill>
                  <a:schemeClr val="bg1"/>
                </a:solidFill>
              </a:rPr>
              <a:t>and summative </a:t>
            </a:r>
            <a:r>
              <a:rPr lang="en-US" dirty="0">
                <a:solidFill>
                  <a:schemeClr val="bg1"/>
                </a:solidFill>
              </a:rPr>
              <a:t>medical student assessment and protects </a:t>
            </a:r>
            <a:r>
              <a:rPr lang="en-US" dirty="0" smtClean="0">
                <a:solidFill>
                  <a:schemeClr val="bg1"/>
                </a:solidFill>
              </a:rPr>
              <a:t>medical students</a:t>
            </a:r>
            <a:r>
              <a:rPr lang="en-US" dirty="0">
                <a:solidFill>
                  <a:schemeClr val="bg1"/>
                </a:solidFill>
              </a:rPr>
              <a:t>’ and patients’ safety by ensuring that all persons </a:t>
            </a:r>
            <a:r>
              <a:rPr lang="en-US" dirty="0" smtClean="0">
                <a:solidFill>
                  <a:schemeClr val="bg1"/>
                </a:solidFill>
              </a:rPr>
              <a:t>who teach</a:t>
            </a:r>
            <a:r>
              <a:rPr lang="en-US" dirty="0">
                <a:solidFill>
                  <a:schemeClr val="bg1"/>
                </a:solidFill>
              </a:rPr>
              <a:t>, supervise, and/or assess medical students are </a:t>
            </a:r>
            <a:r>
              <a:rPr lang="en-US" dirty="0" smtClean="0">
                <a:solidFill>
                  <a:schemeClr val="bg1"/>
                </a:solidFill>
              </a:rPr>
              <a:t>adequately prepared </a:t>
            </a:r>
            <a:r>
              <a:rPr lang="en-US" dirty="0">
                <a:solidFill>
                  <a:schemeClr val="bg1"/>
                </a:solidFill>
              </a:rPr>
              <a:t>for those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12523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 </a:t>
            </a:r>
            <a:r>
              <a:rPr lang="en-US" b="1" dirty="0" smtClean="0"/>
              <a:t>7.1</a:t>
            </a:r>
            <a:r>
              <a:rPr lang="en-US" b="1" dirty="0"/>
              <a:t>: Faculty and Staff Resources and Qualifications</a:t>
            </a:r>
            <a:r>
              <a:rPr lang="en-US" dirty="0" smtClean="0"/>
              <a:t>: </a:t>
            </a:r>
            <a:r>
              <a:rPr lang="en-US" dirty="0"/>
              <a:t>(CORE)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At all educational teaching sites, including affiliated sites, a COM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must have sufficient faculty and staff resources to achieve the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program mission, including part time and adjunct faculty, who are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appropriately trained and degreed. The physician faculty, in the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patient care environment, must hold current medical licensure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board certification/ board eligibility. The non-physician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faculty must have appropriate qualifications in their fields.</a:t>
            </a:r>
          </a:p>
        </p:txBody>
      </p:sp>
    </p:spTree>
    <p:extLst>
      <p:ext uri="{BB962C8B-B14F-4D97-AF65-F5344CB8AC3E}">
        <p14:creationId xmlns:p14="http://schemas.microsoft.com/office/powerpoint/2010/main" val="8429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Adjuncts and Faculty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749" y="2373087"/>
            <a:ext cx="9613861" cy="35993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Adjunct Faculty: 813 currently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Since April 30, 2018 we have removed 91 Adjuncts.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Faculty Members: 176 currently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will have </a:t>
            </a:r>
            <a:r>
              <a:rPr lang="en-US" smtClean="0">
                <a:solidFill>
                  <a:schemeClr val="bg1"/>
                </a:solidFill>
              </a:rPr>
              <a:t>2 more </a:t>
            </a:r>
            <a:r>
              <a:rPr lang="en-US" dirty="0" smtClean="0">
                <a:solidFill>
                  <a:schemeClr val="bg1"/>
                </a:solidFill>
              </a:rPr>
              <a:t>faculty </a:t>
            </a:r>
            <a:r>
              <a:rPr lang="en-US" smtClean="0">
                <a:solidFill>
                  <a:schemeClr val="bg1"/>
                </a:solidFill>
              </a:rPr>
              <a:t>members starting </a:t>
            </a:r>
            <a:r>
              <a:rPr lang="en-US" dirty="0" smtClean="0">
                <a:solidFill>
                  <a:schemeClr val="bg1"/>
                </a:solidFill>
              </a:rPr>
              <a:t>at the end of September.</a:t>
            </a:r>
          </a:p>
        </p:txBody>
      </p:sp>
    </p:spTree>
    <p:extLst>
      <p:ext uri="{BB962C8B-B14F-4D97-AF65-F5344CB8AC3E}">
        <p14:creationId xmlns:p14="http://schemas.microsoft.com/office/powerpoint/2010/main" val="28872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 </a:t>
            </a:r>
            <a:r>
              <a:rPr lang="en-US" b="1" dirty="0" smtClean="0"/>
              <a:t>7.2</a:t>
            </a:r>
            <a:r>
              <a:rPr lang="en-US" b="1" dirty="0"/>
              <a:t>: Faculty Approvals at All Teaching Sites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COM must academically credential and/or approve the faculty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at all COM and COM-affiliated and educational teaching sites</a:t>
            </a:r>
          </a:p>
        </p:txBody>
      </p:sp>
    </p:spTree>
    <p:extLst>
      <p:ext uri="{BB962C8B-B14F-4D97-AF65-F5344CB8AC3E}">
        <p14:creationId xmlns:p14="http://schemas.microsoft.com/office/powerpoint/2010/main" val="28278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 Faculty Annual </a:t>
            </a:r>
            <a:br>
              <a:rPr lang="en-US" dirty="0" smtClean="0"/>
            </a:br>
            <a:r>
              <a:rPr lang="en-US" dirty="0" smtClean="0"/>
              <a:t>Appraisals Notice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96" y="154911"/>
            <a:ext cx="5015620" cy="6490804"/>
          </a:xfrm>
        </p:spPr>
      </p:pic>
    </p:spTree>
    <p:extLst>
      <p:ext uri="{BB962C8B-B14F-4D97-AF65-F5344CB8AC3E}">
        <p14:creationId xmlns:p14="http://schemas.microsoft.com/office/powerpoint/2010/main" val="3086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Adjunct Renewal </a:t>
            </a:r>
            <a:br>
              <a:rPr lang="en-US" dirty="0" smtClean="0"/>
            </a:br>
            <a:r>
              <a:rPr lang="en-US" dirty="0" smtClean="0"/>
              <a:t>Notice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45" y="332507"/>
            <a:ext cx="5037355" cy="6294630"/>
          </a:xfrm>
        </p:spPr>
      </p:pic>
    </p:spTree>
    <p:extLst>
      <p:ext uri="{BB962C8B-B14F-4D97-AF65-F5344CB8AC3E}">
        <p14:creationId xmlns:p14="http://schemas.microsoft.com/office/powerpoint/2010/main" val="30416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 </a:t>
            </a:r>
            <a:r>
              <a:rPr lang="en-US" b="1" dirty="0" smtClean="0"/>
              <a:t>7.3</a:t>
            </a:r>
            <a:r>
              <a:rPr lang="en-US" b="1" dirty="0"/>
              <a:t>: Departmental Chair Qualifications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COM must employ Department Chairs, or their equivalent, with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proven experience in teaching and academic leadership in 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medical education setting. For clinical department chairs, the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chair must have an active medical license and active board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certification in the discipline in which they serve as chair.</a:t>
            </a:r>
          </a:p>
        </p:txBody>
      </p:sp>
    </p:spTree>
    <p:extLst>
      <p:ext uri="{BB962C8B-B14F-4D97-AF65-F5344CB8AC3E}">
        <p14:creationId xmlns:p14="http://schemas.microsoft.com/office/powerpoint/2010/main" val="29706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 </a:t>
            </a:r>
            <a:r>
              <a:rPr lang="en-US" b="1" dirty="0" smtClean="0"/>
              <a:t>7.4: </a:t>
            </a:r>
            <a:r>
              <a:rPr lang="en-US" b="1" dirty="0"/>
              <a:t>Primary Care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COM must employ a Doctor of Osteopathic Medicine with an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active medical license and active board certification from 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primary care discipline to serve as the Department Chair of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Primary Care (or equivalent). If the COM does not have an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organized Department of Primary Care, the Department Chair of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either Family Medicine or Internal Medicine or Pediatrics must be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Doctor of Osteopathic Medicine with active board certification.</a:t>
            </a:r>
          </a:p>
        </p:txBody>
      </p:sp>
    </p:spTree>
    <p:extLst>
      <p:ext uri="{BB962C8B-B14F-4D97-AF65-F5344CB8AC3E}">
        <p14:creationId xmlns:p14="http://schemas.microsoft.com/office/powerpoint/2010/main" val="11540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EE8F5754CE74DA1362FF4A382C9BF" ma:contentTypeVersion="13" ma:contentTypeDescription="Create a new document." ma:contentTypeScope="" ma:versionID="046f73d9629ffb590de9d06c7e61ddb4">
  <xsd:schema xmlns:xsd="http://www.w3.org/2001/XMLSchema" xmlns:xs="http://www.w3.org/2001/XMLSchema" xmlns:p="http://schemas.microsoft.com/office/2006/metadata/properties" xmlns:ns1="http://schemas.microsoft.com/sharepoint/v3" xmlns:ns2="5d7439e3-80a4-4edc-9d3e-0234b667c127" xmlns:ns3="22c81239-4916-42f8-981e-bb17659ba664" targetNamespace="http://schemas.microsoft.com/office/2006/metadata/properties" ma:root="true" ma:fieldsID="8a0a50ba7056cb42c91513a3223dbf87" ns1:_="" ns2:_="" ns3:_="">
    <xsd:import namespace="http://schemas.microsoft.com/sharepoint/v3"/>
    <xsd:import namespace="5d7439e3-80a4-4edc-9d3e-0234b667c127"/>
    <xsd:import namespace="22c81239-4916-42f8-981e-bb17659ba6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date" minOccurs="0"/>
                <xsd:element ref="ns3:File_x0020_Type0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439e3-80a4-4edc-9d3e-0234b667c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1239-4916-42f8-981e-bb17659ba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File_x0020_Type0" ma:index="17" nillable="true" ma:displayName="File Type" ma:internalName="File_x0020_Type0">
      <xsd:simpleType>
        <xsd:restriction base="dms:Text">
          <xsd:maxLength value="255"/>
        </xsd:restriction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_x0020_Type0 xmlns="22c81239-4916-42f8-981e-bb17659ba664" xsi:nil="true"/>
    <PublishingExpirationDate xmlns="http://schemas.microsoft.com/sharepoint/v3" xsi:nil="true"/>
    <date xmlns="22c81239-4916-42f8-981e-bb17659ba664" xsi:nil="true"/>
    <PublishingStartDate xmlns="http://schemas.microsoft.com/sharepoint/v3" xsi:nil="true"/>
    <SharedWithUsers xmlns="5d7439e3-80a4-4edc-9d3e-0234b667c127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FE4C234-B4C4-4589-99DA-E5B51C689642}"/>
</file>

<file path=customXml/itemProps2.xml><?xml version="1.0" encoding="utf-8"?>
<ds:datastoreItem xmlns:ds="http://schemas.openxmlformats.org/officeDocument/2006/customXml" ds:itemID="{F315A029-237A-443F-98AC-DCC58B102663}"/>
</file>

<file path=customXml/itemProps3.xml><?xml version="1.0" encoding="utf-8"?>
<ds:datastoreItem xmlns:ds="http://schemas.openxmlformats.org/officeDocument/2006/customXml" ds:itemID="{0CB6875F-83D4-4F31-BC67-742C86AAF154}"/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198</TotalTime>
  <Words>622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Berlin</vt:lpstr>
      <vt:lpstr>Acrobat Document</vt:lpstr>
      <vt:lpstr>COCA Standard 7 </vt:lpstr>
      <vt:lpstr>Standard 7: Faculty and Staff </vt:lpstr>
      <vt:lpstr>Element 7.1: Faculty and Staff Resources and Qualifications: (CORE)</vt:lpstr>
      <vt:lpstr>Adjuncts and Faculty Numbers</vt:lpstr>
      <vt:lpstr>Element 7.2: Faculty Approvals at All Teaching Sites:</vt:lpstr>
      <vt:lpstr>COM Faculty Annual  Appraisals Notice</vt:lpstr>
      <vt:lpstr>Adjunct Renewal  Notice</vt:lpstr>
      <vt:lpstr>Element 7.3: Departmental Chair Qualifications</vt:lpstr>
      <vt:lpstr>Element 7.4: Primary Care Leadership</vt:lpstr>
      <vt:lpstr>Element 7.5: OMM/OPP Leadership: (CORE)</vt:lpstr>
      <vt:lpstr>Element 7.6: Faculty Development:</vt:lpstr>
      <vt:lpstr>Element 7.7: Faculty Association</vt:lpstr>
      <vt:lpstr>PowerPoint Presentation</vt:lpstr>
      <vt:lpstr>Element 7.8: Faculty Appointment and Advancement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Massey, Christina</dc:creator>
  <cp:lastModifiedBy>Lacson, Jessica</cp:lastModifiedBy>
  <cp:revision>23</cp:revision>
  <dcterms:created xsi:type="dcterms:W3CDTF">2018-08-17T15:39:23Z</dcterms:created>
  <dcterms:modified xsi:type="dcterms:W3CDTF">2018-09-18T16:49:55Z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0x010100354EE8F5754CE74DA1362FF4A382C9BF</vt:lpwstr>
  </property>
  <property fmtid="{D5CDD505-2E9C-101B-9397-08002B2CF9AE}" pid="3" name="Order">
    <vt:r8>850200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