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3" r:id="rId7"/>
    <p:sldId id="274" r:id="rId8"/>
    <p:sldId id="257" r:id="rId9"/>
    <p:sldId id="262" r:id="rId10"/>
    <p:sldId id="263" r:id="rId11"/>
    <p:sldId id="265" r:id="rId12"/>
    <p:sldId id="266" r:id="rId13"/>
    <p:sldId id="267" r:id="rId14"/>
    <p:sldId id="264" r:id="rId15"/>
    <p:sldId id="258" r:id="rId16"/>
    <p:sldId id="261" r:id="rId17"/>
    <p:sldId id="260" r:id="rId18"/>
    <p:sldId id="25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674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4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435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8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5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5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588C-4FB5-46B1-80AF-6E44D69AB96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8BDE2E-4231-4CEE-96EE-1C809A69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.okstate.edu/site-files/docs/com/2017-2018-catalog-051418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.okstate.edu/site-files/docs/com/2017-2018-catalog-051418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health.okstate.edu/site-files/docs/com/2017-2018-catalog-05141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ofp.org/ACOFPIMIS/Acofporg/apps/OMT/OMT_Agreement_SR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11EC-DD2F-4D9A-990F-8D002C9BB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COCA Standard 6 - Curriculum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DBD39-2F47-4CC0-814C-895F9D05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836958" cy="1797517"/>
          </a:xfrm>
        </p:spPr>
        <p:txBody>
          <a:bodyPr>
            <a:normAutofit/>
          </a:bodyPr>
          <a:lstStyle/>
          <a:p>
            <a:r>
              <a:rPr lang="en-US" dirty="0"/>
              <a:t>Randy Wymore, </a:t>
            </a:r>
            <a:r>
              <a:rPr lang="en-US" b="1" dirty="0"/>
              <a:t>Ph.D.</a:t>
            </a:r>
            <a:endParaRPr lang="en-US" dirty="0"/>
          </a:p>
          <a:p>
            <a:r>
              <a:rPr lang="en-US" dirty="0"/>
              <a:t>Brandy Close, </a:t>
            </a:r>
            <a:r>
              <a:rPr lang="en-US" b="1" dirty="0"/>
              <a:t>Ph.D., M.Ed.</a:t>
            </a:r>
            <a:endParaRPr lang="en-US" dirty="0"/>
          </a:p>
          <a:p>
            <a:r>
              <a:rPr lang="en-US" dirty="0"/>
              <a:t>Christopher Thurman, </a:t>
            </a:r>
            <a:r>
              <a:rPr lang="en-US" b="1" dirty="0"/>
              <a:t>D.O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97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5C845E-2863-4CCB-8DC8-7CB8B5BB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64" y="4491445"/>
            <a:ext cx="8596668" cy="620486"/>
          </a:xfrm>
        </p:spPr>
        <p:txBody>
          <a:bodyPr/>
          <a:lstStyle/>
          <a:p>
            <a:r>
              <a:rPr lang="en-US" dirty="0">
                <a:effectLst/>
              </a:rPr>
              <a:t>2017-2018 Online Academic Catalog: </a:t>
            </a:r>
            <a:r>
              <a:rPr lang="en-US" dirty="0">
                <a:effectLst/>
                <a:hlinkClick r:id="rId2"/>
              </a:rPr>
              <a:t>pg. 33-34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F46C3-0BE6-4EAD-9E9F-A31CFA977842}"/>
              </a:ext>
            </a:extLst>
          </p:cNvPr>
          <p:cNvSpPr/>
          <p:nvPr/>
        </p:nvSpPr>
        <p:spPr>
          <a:xfrm>
            <a:off x="669252" y="311726"/>
            <a:ext cx="859666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Objectives of Oklahoma State University College of Osteopathic Medicine Curriculum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6. Initiate and sustain life-long learning in order to remain well-informed of relevant scientific evidence related to patient care and medical research.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7. Effectively provide premier quality of care driven by compassion, integrity, honesty, cultural awareness, and ethical principles.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 Demonstrate the osteopathic philosophy in medical practice while upholding the Osteopathic Oath in professional conduct.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9. Apply medical knowledge and skills to provide exemplary patient care to underserved and rural Oklahoma communities.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10. Incorporate osteopathic manipulative medicine as a diagnostic and treatment modality in patient care. </a:t>
            </a:r>
          </a:p>
        </p:txBody>
      </p:sp>
    </p:spTree>
    <p:extLst>
      <p:ext uri="{BB962C8B-B14F-4D97-AF65-F5344CB8AC3E}">
        <p14:creationId xmlns:p14="http://schemas.microsoft.com/office/powerpoint/2010/main" val="17503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5C845E-2863-4CCB-8DC8-7CB8B5BB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9" y="5585094"/>
            <a:ext cx="8596668" cy="620486"/>
          </a:xfrm>
        </p:spPr>
        <p:txBody>
          <a:bodyPr/>
          <a:lstStyle/>
          <a:p>
            <a:r>
              <a:rPr lang="en-US" dirty="0">
                <a:effectLst/>
              </a:rPr>
              <a:t>2017-2018 Online Academic Catalog: </a:t>
            </a:r>
            <a:r>
              <a:rPr lang="en-US" dirty="0">
                <a:effectLst/>
                <a:hlinkClick r:id="rId2"/>
              </a:rPr>
              <a:t>pg. 34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C3C8A5-1552-4B30-9A8D-1D5BB752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63634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6.4-What are the osteopathic core competencies? How do we track the teaching and assessment of these in our curriculum? How are thee incorporated into course goals?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4ACA7C-ED9D-4F96-A4D7-F51EC2BEB609}"/>
              </a:ext>
            </a:extLst>
          </p:cNvPr>
          <p:cNvSpPr/>
          <p:nvPr/>
        </p:nvSpPr>
        <p:spPr>
          <a:xfrm>
            <a:off x="677334" y="26903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AOA Core Competencies** </a:t>
            </a:r>
          </a:p>
          <a:p>
            <a:r>
              <a:rPr lang="en-US" dirty="0"/>
              <a:t>1. Osteopathic Philosophy and Osteopathic Manipulative Medicine </a:t>
            </a:r>
          </a:p>
          <a:p>
            <a:r>
              <a:rPr lang="en-US" dirty="0"/>
              <a:t>2. Medical Knowledge </a:t>
            </a:r>
          </a:p>
          <a:p>
            <a:r>
              <a:rPr lang="en-US" dirty="0"/>
              <a:t>3. Patient Care</a:t>
            </a:r>
          </a:p>
          <a:p>
            <a:r>
              <a:rPr lang="en-US" dirty="0"/>
              <a:t>4. Interpersonal and Communication Skills </a:t>
            </a:r>
          </a:p>
          <a:p>
            <a:r>
              <a:rPr lang="en-US" dirty="0"/>
              <a:t>5. Professionalism </a:t>
            </a:r>
          </a:p>
          <a:p>
            <a:r>
              <a:rPr lang="en-US" dirty="0"/>
              <a:t>6. Practice-Based Learning and Improvement </a:t>
            </a:r>
          </a:p>
          <a:p>
            <a:r>
              <a:rPr lang="en-US" dirty="0"/>
              <a:t>7. Systems-Based Practice </a:t>
            </a:r>
          </a:p>
        </p:txBody>
      </p:sp>
    </p:spTree>
    <p:extLst>
      <p:ext uri="{BB962C8B-B14F-4D97-AF65-F5344CB8AC3E}">
        <p14:creationId xmlns:p14="http://schemas.microsoft.com/office/powerpoint/2010/main" val="250907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5C845E-2863-4CCB-8DC8-7CB8B5BB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63" y="370114"/>
            <a:ext cx="8596668" cy="6204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Tracking the teaching of the competencies occurs through our curriculum mapping housed in LCMS+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DD340-8143-4939-A8B3-132E82382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4" y="1051560"/>
            <a:ext cx="5931218" cy="3134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12D49-A03E-48EB-8D0F-B70112D38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25" y="2600845"/>
            <a:ext cx="5931218" cy="37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5C845E-2863-4CCB-8DC8-7CB8B5BB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63" y="370114"/>
            <a:ext cx="8596668" cy="6204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Tracking the assessment of the competencies occurs through our curriculum mapping housed in LCMS+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534DD-F14F-457C-9565-F5F70BB4DEBF}"/>
              </a:ext>
            </a:extLst>
          </p:cNvPr>
          <p:cNvSpPr txBox="1">
            <a:spLocks/>
          </p:cNvSpPr>
          <p:nvPr/>
        </p:nvSpPr>
        <p:spPr>
          <a:xfrm>
            <a:off x="807963" y="990600"/>
            <a:ext cx="8596668" cy="62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2017-2018 Online Academic Catalog: </a:t>
            </a:r>
            <a:r>
              <a:rPr lang="en-US" dirty="0">
                <a:hlinkClick r:id="rId2"/>
              </a:rPr>
              <a:t>pg. 34-35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D25AF-46AE-4E11-863D-F3FC01F31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9" y="1514338"/>
            <a:ext cx="5522905" cy="5078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B8CD3-B82F-412A-8D77-E83ED61A6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38" y="1145178"/>
            <a:ext cx="4832919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63E7-190E-498B-934C-272264D5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6.6-Where do students get observational and hands-on OMM experiences in the 3</a:t>
            </a:r>
            <a:r>
              <a:rPr lang="en-US" sz="3100" b="1" baseline="30000" dirty="0"/>
              <a:t>rd</a:t>
            </a:r>
            <a:r>
              <a:rPr lang="en-US" sz="3100" b="1" dirty="0"/>
              <a:t> and 4</a:t>
            </a:r>
            <a:r>
              <a:rPr lang="en-US" sz="3100" b="1" baseline="30000" dirty="0"/>
              <a:t>th</a:t>
            </a:r>
            <a:r>
              <a:rPr lang="en-US" sz="3100" b="1" dirty="0"/>
              <a:t> year?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1CD9-A722-4C36-8AF7-752855FD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3</a:t>
            </a:r>
            <a:r>
              <a:rPr lang="en-US" baseline="30000" dirty="0">
                <a:effectLst/>
              </a:rPr>
              <a:t>rd</a:t>
            </a:r>
            <a:r>
              <a:rPr lang="en-US" dirty="0">
                <a:effectLst/>
              </a:rPr>
              <a:t> Year-Required OMM rotation</a:t>
            </a:r>
          </a:p>
          <a:p>
            <a:r>
              <a:rPr lang="en-US" dirty="0">
                <a:effectLst/>
              </a:rPr>
              <a:t>4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Year-OMM didactics during Didactic Week 4 (first week of the academic year) during week of Kaplan Board Review</a:t>
            </a:r>
          </a:p>
          <a:p>
            <a:r>
              <a:rPr lang="en-US" dirty="0"/>
              <a:t>LCMS+ OMM Modules vs. clinic site Observed OMM procedure</a:t>
            </a:r>
          </a:p>
          <a:p>
            <a:pPr lvl="1"/>
            <a:r>
              <a:rPr lang="en-US" dirty="0"/>
              <a:t>ACOFP OMM modules (used by OB/GYN, Surgery, IM, </a:t>
            </a:r>
            <a:r>
              <a:rPr lang="en-US" dirty="0" err="1"/>
              <a:t>Peds</a:t>
            </a:r>
            <a:r>
              <a:rPr lang="en-US" dirty="0"/>
              <a:t>, Community hospital and Emergency Medicine). 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http://www.acofp.org/ACOFPIMIS/Acofporg/apps/OMT/OMT_Agreement_SR.aspx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2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A35-0214-4819-A4CA-21D5CD2C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6.9-Do we have enough clinical rotations for 120% of our class size?  Does that include the additional 50 students at Tahlequah?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5649-270C-4B78-8AE8-6A9B6963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</a:rPr>
              <a:t>At this time, we currently have 200 or more slots available for each of the required rotations.  </a:t>
            </a:r>
          </a:p>
          <a:p>
            <a:r>
              <a:rPr lang="en-US" sz="2400" dirty="0">
                <a:effectLst/>
              </a:rPr>
              <a:t>This exceeds 120% for our current class size of 115 plus the 50 additional students at Tahlequah (120%=198 slots required). </a:t>
            </a:r>
          </a:p>
          <a:p>
            <a:r>
              <a:rPr lang="en-US" sz="2400" dirty="0">
                <a:effectLst/>
              </a:rPr>
              <a:t>Availability is collected annually each fall, and the sites are evaluated annually during the mandatory site visits.  </a:t>
            </a:r>
          </a:p>
        </p:txBody>
      </p:sp>
    </p:spTree>
    <p:extLst>
      <p:ext uri="{BB962C8B-B14F-4D97-AF65-F5344CB8AC3E}">
        <p14:creationId xmlns:p14="http://schemas.microsoft.com/office/powerpoint/2010/main" val="426670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78757"/>
            <a:ext cx="8591550" cy="6561068"/>
          </a:xfrm>
        </p:spPr>
      </p:pic>
    </p:spTree>
    <p:extLst>
      <p:ext uri="{BB962C8B-B14F-4D97-AF65-F5344CB8AC3E}">
        <p14:creationId xmlns:p14="http://schemas.microsoft.com/office/powerpoint/2010/main" val="69776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How do we audit rotation sites?  Process for credentialing faculty?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Course coordinator determines rotation needs / who should be recommended</a:t>
            </a:r>
          </a:p>
          <a:p>
            <a:pPr lvl="0"/>
            <a:r>
              <a:rPr lang="en-US" dirty="0"/>
              <a:t>Course coordinator / </a:t>
            </a:r>
            <a:r>
              <a:rPr lang="en-US" dirty="0" err="1"/>
              <a:t>Dept</a:t>
            </a:r>
            <a:r>
              <a:rPr lang="en-US" dirty="0"/>
              <a:t> Chair submits a current CV for the prospective adjunct faculty, as well as a letter of recommendation to the Senior Associate Dean for Academic Affairs</a:t>
            </a:r>
          </a:p>
          <a:p>
            <a:pPr lvl="0"/>
            <a:r>
              <a:rPr lang="en-US" dirty="0"/>
              <a:t>Senior Associate Dean for Academic Affairs reviews the submitted documents, conducts licensure and other background checks, and notifies the candidate by letter of their approval or rejection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2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5F23-E01E-4852-B96A-B9E695C7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6.11-How do we ensure that the experience at one rotation site is the same as at another location?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C99D-946A-4979-9A0B-A99AFD70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Site-specific evaluations of student performance and feedback are required every year, and are a formal part of the mandatory annual site visits.  </a:t>
            </a:r>
          </a:p>
          <a:p>
            <a:r>
              <a:rPr lang="en-US" dirty="0"/>
              <a:t>These site visits and assessments allow course coordinators to ensure parity in student experiences and make corrections when deficiencies are found. </a:t>
            </a:r>
          </a:p>
          <a:p>
            <a:r>
              <a:rPr lang="en-US" dirty="0"/>
              <a:t>Office of Clinical Education houses and distributes evaluations / recommendations for site-specific changes</a:t>
            </a:r>
          </a:p>
          <a:p>
            <a:r>
              <a:rPr lang="en-US" dirty="0"/>
              <a:t>Voted by the Year 3-4 Curriculum Coordination Committee, then the COC.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5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5F23-E01E-4852-B96A-B9E695C7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1" y="54141"/>
            <a:ext cx="10780889" cy="150142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Element 6.12-COMLEX-USA</a:t>
            </a:r>
            <a:r>
              <a:rPr lang="en-US" b="1" dirty="0"/>
              <a:t>:  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All </a:t>
            </a:r>
            <a:r>
              <a:rPr lang="en-US" sz="3100" dirty="0"/>
              <a:t>students must successfully pass COMLEX-USA Level 1,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Level </a:t>
            </a:r>
            <a:r>
              <a:rPr lang="en-US" sz="3100" dirty="0"/>
              <a:t>2 CE, and Level 2 PE prior to graduation from an osteopathic medical school. The COM must publish to the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public </a:t>
            </a:r>
            <a:r>
              <a:rPr lang="en-US" sz="3100" dirty="0"/>
              <a:t>the COMLEX -USA Level 1, Level 2 CE, Level 2 PE, and Level 3 first time pass rate for all students in each class at </a:t>
            </a:r>
            <a:r>
              <a:rPr lang="en-US" sz="3100" dirty="0" smtClean="0"/>
              <a:t>the COM</a:t>
            </a:r>
            <a:r>
              <a:rPr lang="en-US" sz="3100" dirty="0"/>
              <a:t>.</a:t>
            </a:r>
            <a:br>
              <a:rPr lang="en-US" sz="31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dirty="0" smtClean="0">
                <a:solidFill>
                  <a:schemeClr val="tx1"/>
                </a:solidFill>
              </a:rPr>
              <a:t>Faculty responsibility to ensure students have the content necessary to pass the COMLEX exams</a:t>
            </a:r>
            <a:r>
              <a:rPr lang="en-US" sz="2700" b="1" dirty="0" smtClean="0">
                <a:solidFill>
                  <a:schemeClr val="tx1"/>
                </a:solidFill>
              </a:rPr>
              <a:t>.</a:t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	</a:t>
            </a:r>
            <a:r>
              <a:rPr lang="en-US" sz="2700" b="1" dirty="0" smtClean="0">
                <a:solidFill>
                  <a:schemeClr val="tx1"/>
                </a:solidFill>
              </a:rPr>
              <a:t>Additional assistance:</a:t>
            </a:r>
            <a:r>
              <a:rPr lang="en-US" sz="2700" b="1" dirty="0" smtClean="0">
                <a:solidFill>
                  <a:schemeClr val="tx1"/>
                </a:solidFill>
              </a:rPr>
              <a:t/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	</a:t>
            </a:r>
            <a:r>
              <a:rPr lang="en-US" sz="2700" b="1" dirty="0" smtClean="0">
                <a:solidFill>
                  <a:schemeClr val="tx1"/>
                </a:solidFill>
              </a:rPr>
              <a:t>Integrated Systems Review course</a:t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	</a:t>
            </a:r>
            <a:r>
              <a:rPr lang="en-US" sz="2700" b="1" dirty="0" smtClean="0">
                <a:solidFill>
                  <a:schemeClr val="tx1"/>
                </a:solidFill>
              </a:rPr>
              <a:t>Board review course</a:t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	Q</a:t>
            </a:r>
            <a:r>
              <a:rPr lang="en-US" sz="2700" b="1" dirty="0" smtClean="0">
                <a:solidFill>
                  <a:schemeClr val="tx1"/>
                </a:solidFill>
              </a:rPr>
              <a:t>uestion banks &amp; COMSAE exams</a:t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	</a:t>
            </a:r>
            <a:r>
              <a:rPr lang="en-US" sz="2700" b="1" dirty="0" smtClean="0">
                <a:solidFill>
                  <a:schemeClr val="tx1"/>
                </a:solidFill>
              </a:rPr>
              <a:t>Identification of at risk students</a:t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 smtClean="0">
                <a:solidFill>
                  <a:schemeClr val="tx1"/>
                </a:solidFill>
              </a:rPr>
              <a:t>	Dr. </a:t>
            </a:r>
            <a:r>
              <a:rPr lang="en-US" sz="2700" b="1" dirty="0" smtClean="0">
                <a:solidFill>
                  <a:schemeClr val="tx1"/>
                </a:solidFill>
              </a:rPr>
              <a:t>Dunn</a:t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	</a:t>
            </a:r>
            <a:r>
              <a:rPr lang="en-US" sz="2700" b="1" dirty="0" smtClean="0">
                <a:solidFill>
                  <a:schemeClr val="tx1"/>
                </a:solidFill>
              </a:rPr>
              <a:t>Learning resource specialist</a:t>
            </a:r>
            <a:r>
              <a:rPr lang="en-US" sz="2700" b="1" dirty="0" smtClean="0">
                <a:solidFill>
                  <a:schemeClr val="tx1"/>
                </a:solidFill>
              </a:rPr>
              <a:t/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	</a:t>
            </a:r>
            <a:r>
              <a:rPr lang="en-US" sz="2700" b="1" dirty="0" smtClean="0">
                <a:solidFill>
                  <a:schemeClr val="tx1"/>
                </a:solidFill>
              </a:rPr>
              <a:t>One on one advising of all at risk students</a:t>
            </a:r>
            <a:r>
              <a:rPr lang="en-US" sz="3100" b="1" dirty="0" smtClean="0">
                <a:solidFill>
                  <a:schemeClr val="tx1"/>
                </a:solidFill>
              </a:rPr>
              <a:t/>
            </a:r>
            <a:br>
              <a:rPr lang="en-US" sz="3100" b="1" dirty="0" smtClean="0">
                <a:solidFill>
                  <a:schemeClr val="tx1"/>
                </a:solidFill>
              </a:rPr>
            </a:br>
            <a:r>
              <a:rPr lang="en-US" sz="3100" b="1" dirty="0">
                <a:solidFill>
                  <a:schemeClr val="tx1"/>
                </a:solidFill>
              </a:rPr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26" y="146755"/>
            <a:ext cx="9268177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Element 6.1:  Curriculum Design and Management: (CORE)  </a:t>
            </a:r>
            <a:r>
              <a:rPr lang="en-US" sz="3200" dirty="0">
                <a:solidFill>
                  <a:schemeClr val="accent1"/>
                </a:solidFill>
              </a:rPr>
              <a:t/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/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A COM must have in place a body (e.g., a faculty committee) that exercises collective responsibility for the education program as a whole, and has responsibility for the development, management, evaluation, and enhancement of the curriculum. This committee must include student and faculty representation from the pre-clinical (years 1 and 2) and clinical education (years 3 and 4) years. The curriculum must meet the mission of the COM.  </a:t>
            </a:r>
            <a:br>
              <a:rPr lang="en-US" sz="3200" dirty="0">
                <a:solidFill>
                  <a:schemeClr val="accent1"/>
                </a:solidFill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958" y="1832256"/>
            <a:ext cx="6863842" cy="4711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51629">
              <a:lnSpc>
                <a:spcPct val="110000"/>
              </a:lnSpc>
            </a:pPr>
            <a:r>
              <a:rPr sz="1000" b="1" spc="-5" dirty="0">
                <a:latin typeface="Arial Narrow"/>
                <a:cs typeface="Arial Narrow"/>
              </a:rPr>
              <a:t>Curricu</a:t>
            </a:r>
            <a:r>
              <a:rPr sz="1000" b="1" spc="-10" dirty="0">
                <a:latin typeface="Arial Narrow"/>
                <a:cs typeface="Arial Narrow"/>
              </a:rPr>
              <a:t>l</a:t>
            </a:r>
            <a:r>
              <a:rPr sz="1000" b="1" dirty="0">
                <a:latin typeface="Arial Narrow"/>
                <a:cs typeface="Arial Narrow"/>
              </a:rPr>
              <a:t>um</a:t>
            </a:r>
            <a:r>
              <a:rPr sz="1000" b="1" spc="-5" dirty="0">
                <a:latin typeface="Arial Narrow"/>
                <a:cs typeface="Arial Narrow"/>
              </a:rPr>
              <a:t> Advisor</a:t>
            </a:r>
            <a:r>
              <a:rPr sz="1000" b="1" dirty="0">
                <a:latin typeface="Arial Narrow"/>
                <a:cs typeface="Arial Narrow"/>
              </a:rPr>
              <a:t>y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spc="-5" dirty="0" smtClean="0">
                <a:latin typeface="Arial Narrow"/>
                <a:cs typeface="Arial Narrow"/>
              </a:rPr>
              <a:t>Comm</a:t>
            </a:r>
            <a:r>
              <a:rPr sz="1000" b="1" spc="-10" dirty="0" smtClean="0">
                <a:latin typeface="Arial Narrow"/>
                <a:cs typeface="Arial Narrow"/>
              </a:rPr>
              <a:t>i</a:t>
            </a:r>
            <a:r>
              <a:rPr sz="1000" b="1" spc="-5" dirty="0" smtClean="0">
                <a:latin typeface="Arial Narrow"/>
                <a:cs typeface="Arial Narrow"/>
              </a:rPr>
              <a:t>ttee</a:t>
            </a:r>
            <a:r>
              <a:rPr lang="en-US" sz="1000" b="1" spc="-5" dirty="0" smtClean="0">
                <a:latin typeface="Arial Narrow"/>
                <a:cs typeface="Arial Narrow"/>
              </a:rPr>
              <a:t>: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endParaRPr lang="en-US" sz="1000" b="1" spc="-5" dirty="0" smtClean="0">
              <a:latin typeface="Arial Narrow"/>
              <a:cs typeface="Arial Narrow"/>
            </a:endParaRPr>
          </a:p>
          <a:p>
            <a:pPr marL="12700" marR="4151629">
              <a:lnSpc>
                <a:spcPct val="110000"/>
              </a:lnSpc>
            </a:pPr>
            <a:r>
              <a:rPr sz="1000" b="1" spc="-5" dirty="0" smtClean="0">
                <a:latin typeface="Arial Narrow"/>
                <a:cs typeface="Arial Narrow"/>
              </a:rPr>
              <a:t>Senio</a:t>
            </a:r>
            <a:r>
              <a:rPr sz="1000" b="1" dirty="0" smtClean="0">
                <a:latin typeface="Arial Narrow"/>
                <a:cs typeface="Arial Narrow"/>
              </a:rPr>
              <a:t>r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Associa</a:t>
            </a:r>
            <a:r>
              <a:rPr sz="1000" b="1" spc="5" dirty="0">
                <a:latin typeface="Arial Narrow"/>
                <a:cs typeface="Arial Narrow"/>
              </a:rPr>
              <a:t>t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Dean</a:t>
            </a:r>
            <a:r>
              <a:rPr sz="1000" b="1" dirty="0">
                <a:latin typeface="Arial Narrow"/>
                <a:cs typeface="Arial Narrow"/>
              </a:rPr>
              <a:t>,</a:t>
            </a:r>
            <a:r>
              <a:rPr sz="1000" b="1" spc="-5" dirty="0">
                <a:latin typeface="Arial Narrow"/>
                <a:cs typeface="Arial Narrow"/>
              </a:rPr>
              <a:t> Chair </a:t>
            </a:r>
            <a:endParaRPr lang="en-US" sz="1000" b="1" spc="-5" dirty="0" smtClean="0">
              <a:latin typeface="Arial Narrow"/>
              <a:cs typeface="Arial Narrow"/>
            </a:endParaRPr>
          </a:p>
          <a:p>
            <a:pPr marL="12700" marR="4151629">
              <a:lnSpc>
                <a:spcPct val="110000"/>
              </a:lnSpc>
            </a:pPr>
            <a:r>
              <a:rPr sz="1000" b="1" spc="-5" dirty="0" smtClean="0">
                <a:latin typeface="Arial Narrow"/>
                <a:cs typeface="Arial Narrow"/>
              </a:rPr>
              <a:t>Associat</a:t>
            </a:r>
            <a:r>
              <a:rPr sz="1000" b="1" dirty="0" smtClean="0">
                <a:latin typeface="Arial Narrow"/>
                <a:cs typeface="Arial Narrow"/>
              </a:rPr>
              <a:t>e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Dea</a:t>
            </a:r>
            <a:r>
              <a:rPr sz="1000" b="1" dirty="0">
                <a:latin typeface="Arial Narrow"/>
                <a:cs typeface="Arial Narrow"/>
              </a:rPr>
              <a:t>n</a:t>
            </a:r>
            <a:r>
              <a:rPr sz="1000" b="1" spc="-5" dirty="0">
                <a:latin typeface="Arial Narrow"/>
                <a:cs typeface="Arial Narrow"/>
              </a:rPr>
              <a:t> 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Rura</a:t>
            </a:r>
            <a:r>
              <a:rPr sz="1000" b="1" dirty="0">
                <a:latin typeface="Arial Narrow"/>
                <a:cs typeface="Arial Narrow"/>
              </a:rPr>
              <a:t>l</a:t>
            </a:r>
            <a:r>
              <a:rPr sz="1000" b="1" spc="-5" dirty="0">
                <a:latin typeface="Arial Narrow"/>
                <a:cs typeface="Arial Narrow"/>
              </a:rPr>
              <a:t> Health </a:t>
            </a:r>
            <a:endParaRPr lang="en-US" sz="1000" b="1" spc="-5" dirty="0" smtClean="0">
              <a:latin typeface="Arial Narrow"/>
              <a:cs typeface="Arial Narrow"/>
            </a:endParaRPr>
          </a:p>
          <a:p>
            <a:pPr marL="12700" marR="4151629">
              <a:lnSpc>
                <a:spcPct val="110000"/>
              </a:lnSpc>
            </a:pPr>
            <a:r>
              <a:rPr sz="1000" b="1" spc="-5" dirty="0" smtClean="0">
                <a:latin typeface="Arial Narrow"/>
                <a:cs typeface="Arial Narrow"/>
              </a:rPr>
              <a:t>Associat</a:t>
            </a:r>
            <a:r>
              <a:rPr sz="1000" b="1" dirty="0" smtClean="0">
                <a:latin typeface="Arial Narrow"/>
                <a:cs typeface="Arial Narrow"/>
              </a:rPr>
              <a:t>e </a:t>
            </a:r>
            <a:r>
              <a:rPr sz="1000" b="1" spc="-5" dirty="0" smtClean="0">
                <a:latin typeface="Arial Narrow"/>
                <a:cs typeface="Arial Narrow"/>
              </a:rPr>
              <a:t>Dea</a:t>
            </a:r>
            <a:r>
              <a:rPr sz="1000" b="1" dirty="0" smtClean="0">
                <a:latin typeface="Arial Narrow"/>
                <a:cs typeface="Arial Narrow"/>
              </a:rPr>
              <a:t>n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Clinica</a:t>
            </a:r>
            <a:r>
              <a:rPr sz="1000" b="1" dirty="0">
                <a:latin typeface="Arial Narrow"/>
                <a:cs typeface="Arial Narrow"/>
              </a:rPr>
              <a:t>l </a:t>
            </a:r>
            <a:r>
              <a:rPr sz="1000" b="1" spc="-5" dirty="0">
                <a:latin typeface="Arial Narrow"/>
                <a:cs typeface="Arial Narrow"/>
              </a:rPr>
              <a:t>Educ</a:t>
            </a:r>
            <a:r>
              <a:rPr sz="1000" b="1" spc="5" dirty="0">
                <a:latin typeface="Arial Narrow"/>
                <a:cs typeface="Arial Narrow"/>
              </a:rPr>
              <a:t>a</a:t>
            </a:r>
            <a:r>
              <a:rPr sz="1000" b="1" spc="-5" dirty="0">
                <a:latin typeface="Arial Narrow"/>
                <a:cs typeface="Arial Narrow"/>
              </a:rPr>
              <a:t>tion </a:t>
            </a:r>
            <a:endParaRPr lang="en-US" sz="1000" b="1" spc="-5" dirty="0" smtClean="0">
              <a:latin typeface="Arial Narrow"/>
              <a:cs typeface="Arial Narrow"/>
            </a:endParaRPr>
          </a:p>
          <a:p>
            <a:pPr marL="12700" marR="4151629">
              <a:lnSpc>
                <a:spcPct val="110000"/>
              </a:lnSpc>
            </a:pPr>
            <a:r>
              <a:rPr sz="1000" b="1" spc="-5" dirty="0" smtClean="0">
                <a:latin typeface="Arial Narrow"/>
                <a:cs typeface="Arial Narrow"/>
              </a:rPr>
              <a:t>Associat</a:t>
            </a:r>
            <a:r>
              <a:rPr sz="1000" b="1" dirty="0" smtClean="0">
                <a:latin typeface="Arial Narrow"/>
                <a:cs typeface="Arial Narrow"/>
              </a:rPr>
              <a:t>e</a:t>
            </a:r>
            <a:r>
              <a:rPr sz="1000" b="1" spc="-5" dirty="0" smtClean="0">
                <a:latin typeface="Arial Narrow"/>
                <a:cs typeface="Arial Narrow"/>
              </a:rPr>
              <a:t> Dea</a:t>
            </a:r>
            <a:r>
              <a:rPr sz="1000" b="1" dirty="0" smtClean="0">
                <a:latin typeface="Arial Narrow"/>
                <a:cs typeface="Arial Narrow"/>
              </a:rPr>
              <a:t>n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Biomedica</a:t>
            </a:r>
            <a:r>
              <a:rPr sz="1000" b="1" dirty="0">
                <a:latin typeface="Arial Narrow"/>
                <a:cs typeface="Arial Narrow"/>
              </a:rPr>
              <a:t>l </a:t>
            </a:r>
            <a:r>
              <a:rPr sz="1000" b="1" spc="-5" dirty="0">
                <a:latin typeface="Arial Narrow"/>
                <a:cs typeface="Arial Narrow"/>
              </a:rPr>
              <a:t>Sciences</a:t>
            </a:r>
            <a:endParaRPr sz="1000" b="1" dirty="0">
              <a:latin typeface="Arial Narrow"/>
              <a:cs typeface="Arial Narrow"/>
            </a:endParaRPr>
          </a:p>
          <a:p>
            <a:pPr marL="12700" marR="3710304">
              <a:lnSpc>
                <a:spcPct val="110000"/>
              </a:lnSpc>
            </a:pPr>
            <a:r>
              <a:rPr sz="1000" b="1" spc="-5" dirty="0">
                <a:latin typeface="Arial Narrow"/>
                <a:cs typeface="Arial Narrow"/>
              </a:rPr>
              <a:t>Associat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Dea</a:t>
            </a:r>
            <a:r>
              <a:rPr sz="1000" b="1" dirty="0">
                <a:latin typeface="Arial Narrow"/>
                <a:cs typeface="Arial Narrow"/>
              </a:rPr>
              <a:t>n</a:t>
            </a:r>
            <a:r>
              <a:rPr sz="1000" b="1" spc="-5" dirty="0">
                <a:latin typeface="Arial Narrow"/>
                <a:cs typeface="Arial Narrow"/>
              </a:rPr>
              <a:t> 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Enrollmen</a:t>
            </a:r>
            <a:r>
              <a:rPr sz="1000" b="1" dirty="0">
                <a:latin typeface="Arial Narrow"/>
                <a:cs typeface="Arial Narrow"/>
              </a:rPr>
              <a:t>t</a:t>
            </a:r>
            <a:r>
              <a:rPr sz="1000" b="1" spc="-5" dirty="0">
                <a:latin typeface="Arial Narrow"/>
                <a:cs typeface="Arial Narrow"/>
              </a:rPr>
              <a:t> Management </a:t>
            </a:r>
            <a:endParaRPr lang="en-US" sz="1000" b="1" spc="-5" dirty="0" smtClean="0">
              <a:latin typeface="Arial Narrow"/>
              <a:cs typeface="Arial Narrow"/>
            </a:endParaRPr>
          </a:p>
          <a:p>
            <a:pPr marL="12700" marR="3710304">
              <a:lnSpc>
                <a:spcPct val="110000"/>
              </a:lnSpc>
            </a:pPr>
            <a:r>
              <a:rPr sz="1000" b="1" spc="-5" dirty="0" smtClean="0">
                <a:latin typeface="Arial Narrow"/>
                <a:cs typeface="Arial Narrow"/>
              </a:rPr>
              <a:t>Director</a:t>
            </a:r>
            <a:r>
              <a:rPr sz="1000" b="1" dirty="0">
                <a:latin typeface="Arial Narrow"/>
                <a:cs typeface="Arial Narrow"/>
              </a:rPr>
              <a:t>,</a:t>
            </a:r>
            <a:r>
              <a:rPr sz="1000" b="1" spc="-5" dirty="0">
                <a:latin typeface="Arial Narrow"/>
                <a:cs typeface="Arial Narrow"/>
              </a:rPr>
              <a:t> Biomedica</a:t>
            </a:r>
            <a:r>
              <a:rPr sz="1000" b="1" dirty="0">
                <a:latin typeface="Arial Narrow"/>
                <a:cs typeface="Arial Narrow"/>
              </a:rPr>
              <a:t>l</a:t>
            </a:r>
            <a:r>
              <a:rPr sz="1000" b="1" spc="-5" dirty="0">
                <a:latin typeface="Arial Narrow"/>
                <a:cs typeface="Arial Narrow"/>
              </a:rPr>
              <a:t> Scienc</a:t>
            </a:r>
            <a:r>
              <a:rPr sz="1000" b="1" spc="5" dirty="0">
                <a:latin typeface="Arial Narrow"/>
                <a:cs typeface="Arial Narrow"/>
              </a:rPr>
              <a:t>e</a:t>
            </a:r>
            <a:r>
              <a:rPr sz="1000" b="1" dirty="0">
                <a:latin typeface="Arial Narrow"/>
                <a:cs typeface="Arial Narrow"/>
              </a:rPr>
              <a:t>s</a:t>
            </a:r>
            <a:r>
              <a:rPr sz="1000" b="1" spc="-5" dirty="0">
                <a:latin typeface="Arial Narrow"/>
                <a:cs typeface="Arial Narrow"/>
              </a:rPr>
              <a:t> Graduat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Program </a:t>
            </a:r>
            <a:endParaRPr lang="en-US" sz="1000" b="1" spc="-5" dirty="0" smtClean="0">
              <a:latin typeface="Arial Narrow"/>
              <a:cs typeface="Arial Narrow"/>
            </a:endParaRPr>
          </a:p>
          <a:p>
            <a:pPr marL="12700" marR="3710304">
              <a:lnSpc>
                <a:spcPct val="110000"/>
              </a:lnSpc>
            </a:pPr>
            <a:r>
              <a:rPr sz="1000" b="1" spc="-5" dirty="0" smtClean="0">
                <a:latin typeface="Arial Narrow"/>
                <a:cs typeface="Arial Narrow"/>
              </a:rPr>
              <a:t>Chai</a:t>
            </a:r>
            <a:r>
              <a:rPr sz="1000" b="1" dirty="0" smtClean="0">
                <a:latin typeface="Arial Narrow"/>
                <a:cs typeface="Arial Narrow"/>
              </a:rPr>
              <a:t>r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Curriculu</a:t>
            </a:r>
            <a:r>
              <a:rPr sz="1000" b="1" dirty="0">
                <a:latin typeface="Arial Narrow"/>
                <a:cs typeface="Arial Narrow"/>
              </a:rPr>
              <a:t>m</a:t>
            </a:r>
            <a:r>
              <a:rPr sz="1000" b="1" spc="-5" dirty="0">
                <a:latin typeface="Arial Narrow"/>
                <a:cs typeface="Arial Narrow"/>
              </a:rPr>
              <a:t> Oversigh</a:t>
            </a:r>
            <a:r>
              <a:rPr sz="1000" b="1" dirty="0">
                <a:latin typeface="Arial Narrow"/>
                <a:cs typeface="Arial Narrow"/>
              </a:rPr>
              <a:t>t</a:t>
            </a:r>
            <a:r>
              <a:rPr sz="1000" b="1" spc="-5" dirty="0">
                <a:latin typeface="Arial Narrow"/>
                <a:cs typeface="Arial Narrow"/>
              </a:rPr>
              <a:t> Committee </a:t>
            </a:r>
            <a:endParaRPr lang="en-US" sz="1000" b="1" spc="-5" dirty="0" smtClean="0">
              <a:latin typeface="Arial Narrow"/>
              <a:cs typeface="Arial Narrow"/>
            </a:endParaRPr>
          </a:p>
          <a:p>
            <a:pPr marL="12700" marR="3710304">
              <a:lnSpc>
                <a:spcPct val="110000"/>
              </a:lnSpc>
            </a:pPr>
            <a:r>
              <a:rPr sz="1000" b="1" spc="-5" dirty="0" smtClean="0">
                <a:latin typeface="Arial Narrow"/>
                <a:cs typeface="Arial Narrow"/>
              </a:rPr>
              <a:t>Directo</a:t>
            </a:r>
            <a:r>
              <a:rPr sz="1000" b="1" dirty="0" smtClean="0">
                <a:latin typeface="Arial Narrow"/>
                <a:cs typeface="Arial Narrow"/>
              </a:rPr>
              <a:t>r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Offi</a:t>
            </a:r>
            <a:r>
              <a:rPr sz="1000" b="1" spc="-10" dirty="0">
                <a:latin typeface="Arial Narrow"/>
                <a:cs typeface="Arial Narrow"/>
              </a:rPr>
              <a:t>c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Educationa</a:t>
            </a:r>
            <a:r>
              <a:rPr sz="1000" b="1" dirty="0">
                <a:latin typeface="Arial Narrow"/>
                <a:cs typeface="Arial Narrow"/>
              </a:rPr>
              <a:t>l</a:t>
            </a:r>
            <a:r>
              <a:rPr sz="1000" b="1" spc="5" dirty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Development</a:t>
            </a:r>
            <a:endParaRPr sz="1000" b="1" dirty="0">
              <a:latin typeface="Arial Narrow"/>
              <a:cs typeface="Arial Narrow"/>
            </a:endParaRPr>
          </a:p>
          <a:p>
            <a:pPr marL="12700" marR="3895725">
              <a:lnSpc>
                <a:spcPct val="110000"/>
              </a:lnSpc>
            </a:pPr>
            <a:r>
              <a:rPr lang="en-US" sz="1000" b="1" spc="-5" dirty="0">
                <a:latin typeface="Arial Narrow"/>
                <a:cs typeface="Arial Narrow"/>
              </a:rPr>
              <a:t>Chie</a:t>
            </a:r>
            <a:r>
              <a:rPr lang="en-US" sz="1000" b="1" dirty="0">
                <a:latin typeface="Arial Narrow"/>
                <a:cs typeface="Arial Narrow"/>
              </a:rPr>
              <a:t>f</a:t>
            </a:r>
            <a:r>
              <a:rPr lang="en-US" sz="1000" b="1" spc="-5" dirty="0">
                <a:latin typeface="Arial Narrow"/>
                <a:cs typeface="Arial Narrow"/>
              </a:rPr>
              <a:t> Operatio</a:t>
            </a:r>
            <a:r>
              <a:rPr lang="en-US" sz="1000" b="1" spc="-10" dirty="0">
                <a:latin typeface="Arial Narrow"/>
                <a:cs typeface="Arial Narrow"/>
              </a:rPr>
              <a:t>n</a:t>
            </a:r>
            <a:r>
              <a:rPr lang="en-US" sz="1000" b="1" dirty="0">
                <a:latin typeface="Arial Narrow"/>
                <a:cs typeface="Arial Narrow"/>
              </a:rPr>
              <a:t>s</a:t>
            </a:r>
            <a:r>
              <a:rPr lang="en-US" sz="1000" b="1" spc="-5" dirty="0">
                <a:latin typeface="Arial Narrow"/>
                <a:cs typeface="Arial Narrow"/>
              </a:rPr>
              <a:t> </a:t>
            </a:r>
            <a:r>
              <a:rPr lang="en-US" sz="1000" b="1" spc="-5" dirty="0" smtClean="0">
                <a:latin typeface="Arial Narrow"/>
                <a:cs typeface="Arial Narrow"/>
              </a:rPr>
              <a:t>Officer</a:t>
            </a:r>
            <a:endParaRPr lang="en-US" sz="1000" b="1" dirty="0" smtClean="0">
              <a:latin typeface="Arial Narrow"/>
              <a:cs typeface="Arial Narrow"/>
            </a:endParaRPr>
          </a:p>
          <a:p>
            <a:pPr marL="12700" marR="3895725">
              <a:lnSpc>
                <a:spcPct val="110000"/>
              </a:lnSpc>
            </a:pPr>
            <a:r>
              <a:rPr sz="1000" b="1" dirty="0" smtClean="0">
                <a:latin typeface="Arial Narrow"/>
                <a:cs typeface="Arial Narrow"/>
              </a:rPr>
              <a:t>4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Facult</a:t>
            </a:r>
            <a:r>
              <a:rPr sz="1000" b="1" dirty="0">
                <a:latin typeface="Arial Narrow"/>
                <a:cs typeface="Arial Narrow"/>
              </a:rPr>
              <a:t>y</a:t>
            </a:r>
            <a:r>
              <a:rPr sz="1000" b="1" spc="-5" dirty="0">
                <a:latin typeface="Arial Narrow"/>
                <a:cs typeface="Arial Narrow"/>
              </a:rPr>
              <a:t> appoi</a:t>
            </a:r>
            <a:r>
              <a:rPr sz="1000" b="1" spc="5" dirty="0">
                <a:latin typeface="Arial Narrow"/>
                <a:cs typeface="Arial Narrow"/>
              </a:rPr>
              <a:t>n</a:t>
            </a:r>
            <a:r>
              <a:rPr sz="1000" b="1" spc="-5" dirty="0">
                <a:latin typeface="Arial Narrow"/>
                <a:cs typeface="Arial Narrow"/>
              </a:rPr>
              <a:t>te</a:t>
            </a:r>
            <a:r>
              <a:rPr sz="1000" b="1" dirty="0">
                <a:latin typeface="Arial Narrow"/>
                <a:cs typeface="Arial Narrow"/>
              </a:rPr>
              <a:t>d</a:t>
            </a:r>
            <a:r>
              <a:rPr sz="1000" b="1" spc="-5" dirty="0">
                <a:latin typeface="Arial Narrow"/>
                <a:cs typeface="Arial Narrow"/>
              </a:rPr>
              <a:t> b</a:t>
            </a:r>
            <a:r>
              <a:rPr sz="1000" b="1" dirty="0">
                <a:latin typeface="Arial Narrow"/>
                <a:cs typeface="Arial Narrow"/>
              </a:rPr>
              <a:t>y</a:t>
            </a:r>
            <a:r>
              <a:rPr sz="1000" b="1" spc="-5" dirty="0">
                <a:latin typeface="Arial Narrow"/>
                <a:cs typeface="Arial Narrow"/>
              </a:rPr>
              <a:t> th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Dean</a:t>
            </a:r>
            <a:r>
              <a:rPr sz="1000" b="1" dirty="0">
                <a:latin typeface="Arial Narrow"/>
                <a:cs typeface="Arial Narrow"/>
              </a:rPr>
              <a:t>,</a:t>
            </a:r>
            <a:r>
              <a:rPr sz="1000" b="1" spc="-5" dirty="0">
                <a:latin typeface="Arial Narrow"/>
                <a:cs typeface="Arial Narrow"/>
              </a:rPr>
              <a:t> 2-yea</a:t>
            </a:r>
            <a:r>
              <a:rPr sz="1000" b="1" dirty="0">
                <a:latin typeface="Arial Narrow"/>
                <a:cs typeface="Arial Narrow"/>
              </a:rPr>
              <a:t>r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spc="-5" dirty="0" smtClean="0">
                <a:latin typeface="Arial Narrow"/>
                <a:cs typeface="Arial Narrow"/>
              </a:rPr>
              <a:t>term</a:t>
            </a:r>
            <a:r>
              <a:rPr lang="en-US" sz="1000" b="1" spc="-5" dirty="0" smtClean="0">
                <a:latin typeface="Arial Narrow"/>
                <a:cs typeface="Arial Narrow"/>
              </a:rPr>
              <a:t>s</a:t>
            </a:r>
            <a:endParaRPr sz="1400" b="1" dirty="0">
              <a:latin typeface="Times New Roman"/>
              <a:cs typeface="Times New Roman"/>
            </a:endParaRPr>
          </a:p>
          <a:p>
            <a:pPr marL="2717800">
              <a:lnSpc>
                <a:spcPct val="100000"/>
              </a:lnSpc>
            </a:pPr>
            <a:r>
              <a:rPr sz="1000" b="1" dirty="0" smtClean="0">
                <a:latin typeface="Arial Narrow"/>
                <a:cs typeface="Arial Narrow"/>
              </a:rPr>
              <a:t>Curricu</a:t>
            </a:r>
            <a:r>
              <a:rPr sz="1000" b="1" spc="-10" dirty="0" smtClean="0">
                <a:latin typeface="Arial Narrow"/>
                <a:cs typeface="Arial Narrow"/>
              </a:rPr>
              <a:t>l</a:t>
            </a:r>
            <a:r>
              <a:rPr sz="1000" b="1" dirty="0" smtClean="0">
                <a:latin typeface="Arial Narrow"/>
                <a:cs typeface="Arial Narrow"/>
              </a:rPr>
              <a:t>um</a:t>
            </a:r>
            <a:r>
              <a:rPr sz="1000" b="1" spc="-10" dirty="0" smtClean="0">
                <a:latin typeface="Arial Narrow"/>
                <a:cs typeface="Arial Narrow"/>
              </a:rPr>
              <a:t> </a:t>
            </a:r>
            <a:r>
              <a:rPr sz="1000" b="1" dirty="0">
                <a:latin typeface="Arial Narrow"/>
                <a:cs typeface="Arial Narrow"/>
              </a:rPr>
              <a:t>O</a:t>
            </a:r>
            <a:r>
              <a:rPr sz="1000" b="1" spc="-10" dirty="0">
                <a:latin typeface="Arial Narrow"/>
                <a:cs typeface="Arial Narrow"/>
              </a:rPr>
              <a:t>v</a:t>
            </a:r>
            <a:r>
              <a:rPr sz="1000" b="1" dirty="0">
                <a:latin typeface="Arial Narrow"/>
                <a:cs typeface="Arial Narrow"/>
              </a:rPr>
              <a:t>ersight</a:t>
            </a:r>
            <a:r>
              <a:rPr sz="1000" b="1" spc="-10" dirty="0">
                <a:latin typeface="Arial Narrow"/>
                <a:cs typeface="Arial Narrow"/>
              </a:rPr>
              <a:t> </a:t>
            </a:r>
            <a:r>
              <a:rPr sz="1000" b="1" dirty="0" smtClean="0">
                <a:latin typeface="Arial Narrow"/>
                <a:cs typeface="Arial Narrow"/>
              </a:rPr>
              <a:t>Comm</a:t>
            </a:r>
            <a:r>
              <a:rPr sz="1000" b="1" spc="-10" dirty="0" smtClean="0">
                <a:latin typeface="Arial Narrow"/>
                <a:cs typeface="Arial Narrow"/>
              </a:rPr>
              <a:t>i</a:t>
            </a:r>
            <a:r>
              <a:rPr sz="1000" b="1" dirty="0" smtClean="0">
                <a:latin typeface="Arial Narrow"/>
                <a:cs typeface="Arial Narrow"/>
              </a:rPr>
              <a:t>ttee</a:t>
            </a:r>
            <a:r>
              <a:rPr lang="en-US" sz="1000" b="1" dirty="0" smtClean="0">
                <a:latin typeface="Arial Narrow"/>
                <a:cs typeface="Arial Narrow"/>
              </a:rPr>
              <a:t>:</a:t>
            </a:r>
            <a:endParaRPr sz="1000" dirty="0">
              <a:latin typeface="Arial Narrow"/>
              <a:cs typeface="Arial Narrow"/>
            </a:endParaRPr>
          </a:p>
          <a:p>
            <a:pPr marL="2717800">
              <a:lnSpc>
                <a:spcPct val="100000"/>
              </a:lnSpc>
              <a:spcBef>
                <a:spcPts val="120"/>
              </a:spcBef>
            </a:pPr>
            <a:r>
              <a:rPr sz="1000" b="1" spc="-5" dirty="0">
                <a:latin typeface="Arial Narrow"/>
                <a:cs typeface="Arial Narrow"/>
              </a:rPr>
              <a:t>Chai</a:t>
            </a:r>
            <a:r>
              <a:rPr sz="1000" b="1" dirty="0">
                <a:latin typeface="Arial Narrow"/>
                <a:cs typeface="Arial Narrow"/>
              </a:rPr>
              <a:t>r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dirty="0">
                <a:latin typeface="Arial Narrow"/>
                <a:cs typeface="Arial Narrow"/>
              </a:rPr>
              <a:t>–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lang="en-US" sz="1000" b="1" spc="-5" dirty="0" smtClean="0">
                <a:latin typeface="Arial Narrow"/>
                <a:cs typeface="Arial Narrow"/>
              </a:rPr>
              <a:t>elected </a:t>
            </a:r>
            <a:r>
              <a:rPr sz="1000" b="1" spc="-5" dirty="0" smtClean="0">
                <a:latin typeface="Arial Narrow"/>
                <a:cs typeface="Arial Narrow"/>
              </a:rPr>
              <a:t>b</a:t>
            </a:r>
            <a:r>
              <a:rPr sz="1000" b="1" dirty="0" smtClean="0">
                <a:latin typeface="Arial Narrow"/>
                <a:cs typeface="Arial Narrow"/>
              </a:rPr>
              <a:t>y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th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lang="en-US" sz="1000" b="1" spc="-5" dirty="0" smtClean="0">
                <a:latin typeface="Arial Narrow"/>
                <a:cs typeface="Arial Narrow"/>
              </a:rPr>
              <a:t>COC</a:t>
            </a:r>
            <a:endParaRPr sz="1000" b="1" dirty="0">
              <a:latin typeface="Arial Narrow"/>
              <a:cs typeface="Arial Narrow"/>
            </a:endParaRPr>
          </a:p>
          <a:p>
            <a:pPr marL="2717800" marR="5080">
              <a:lnSpc>
                <a:spcPct val="110000"/>
              </a:lnSpc>
            </a:pPr>
            <a:r>
              <a:rPr sz="1000" b="1" dirty="0">
                <a:latin typeface="Arial Narrow"/>
                <a:cs typeface="Arial Narrow"/>
              </a:rPr>
              <a:t>4</a:t>
            </a:r>
            <a:r>
              <a:rPr sz="1000" b="1" spc="-5" dirty="0">
                <a:latin typeface="Arial Narrow"/>
                <a:cs typeface="Arial Narrow"/>
              </a:rPr>
              <a:t> electe</a:t>
            </a:r>
            <a:r>
              <a:rPr sz="1000" b="1" dirty="0">
                <a:latin typeface="Arial Narrow"/>
                <a:cs typeface="Arial Narrow"/>
              </a:rPr>
              <a:t>d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spc="-5" dirty="0" smtClean="0">
                <a:latin typeface="Arial Narrow"/>
                <a:cs typeface="Arial Narrow"/>
              </a:rPr>
              <a:t>Facul</a:t>
            </a:r>
            <a:r>
              <a:rPr sz="1000" b="1" spc="5" dirty="0" smtClean="0">
                <a:latin typeface="Arial Narrow"/>
                <a:cs typeface="Arial Narrow"/>
              </a:rPr>
              <a:t>t</a:t>
            </a:r>
            <a:r>
              <a:rPr sz="1000" b="1" dirty="0" smtClean="0">
                <a:latin typeface="Arial Narrow"/>
                <a:cs typeface="Arial Narrow"/>
              </a:rPr>
              <a:t>y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(</a:t>
            </a:r>
            <a:r>
              <a:rPr sz="1000" b="1" dirty="0">
                <a:latin typeface="Arial Narrow"/>
                <a:cs typeface="Arial Narrow"/>
              </a:rPr>
              <a:t>2</a:t>
            </a:r>
            <a:r>
              <a:rPr sz="1000" b="1" spc="-5" dirty="0">
                <a:latin typeface="Arial Narrow"/>
                <a:cs typeface="Arial Narrow"/>
              </a:rPr>
              <a:t> Biomedica</a:t>
            </a:r>
            <a:r>
              <a:rPr sz="1000" b="1" dirty="0">
                <a:latin typeface="Arial Narrow"/>
                <a:cs typeface="Arial Narrow"/>
              </a:rPr>
              <a:t>l</a:t>
            </a:r>
            <a:r>
              <a:rPr sz="1000" b="1" spc="-5" dirty="0">
                <a:latin typeface="Arial Narrow"/>
                <a:cs typeface="Arial Narrow"/>
              </a:rPr>
              <a:t> Scienc</a:t>
            </a:r>
            <a:r>
              <a:rPr sz="1000" b="1" spc="5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s</a:t>
            </a:r>
            <a:r>
              <a:rPr sz="1000" b="1" dirty="0">
                <a:latin typeface="Arial Narrow"/>
                <a:cs typeface="Arial Narrow"/>
              </a:rPr>
              <a:t>,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dirty="0">
                <a:latin typeface="Arial Narrow"/>
                <a:cs typeface="Arial Narrow"/>
              </a:rPr>
              <a:t>2</a:t>
            </a:r>
            <a:r>
              <a:rPr sz="1000" b="1" spc="-5" dirty="0">
                <a:latin typeface="Arial Narrow"/>
                <a:cs typeface="Arial Narrow"/>
              </a:rPr>
              <a:t> Clinic</a:t>
            </a:r>
            <a:r>
              <a:rPr sz="1000" b="1" spc="5" dirty="0">
                <a:latin typeface="Arial Narrow"/>
                <a:cs typeface="Arial Narrow"/>
              </a:rPr>
              <a:t>a</a:t>
            </a:r>
            <a:r>
              <a:rPr sz="1000" b="1" dirty="0">
                <a:latin typeface="Arial Narrow"/>
                <a:cs typeface="Arial Narrow"/>
              </a:rPr>
              <a:t>l</a:t>
            </a:r>
            <a:r>
              <a:rPr sz="1000" b="1" spc="-5" dirty="0">
                <a:latin typeface="Arial Narrow"/>
                <a:cs typeface="Arial Narrow"/>
              </a:rPr>
              <a:t> Sci</a:t>
            </a:r>
            <a:r>
              <a:rPr sz="1000" b="1" spc="5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nces) </a:t>
            </a:r>
            <a:endParaRPr sz="1000" b="1" dirty="0">
              <a:latin typeface="Arial Narrow"/>
              <a:cs typeface="Arial Narrow"/>
            </a:endParaRPr>
          </a:p>
          <a:p>
            <a:pPr marL="2832100" indent="-114300">
              <a:lnSpc>
                <a:spcPct val="100000"/>
              </a:lnSpc>
              <a:spcBef>
                <a:spcPts val="490"/>
              </a:spcBef>
              <a:buFont typeface="Symbol"/>
              <a:buChar char=""/>
              <a:tabLst>
                <a:tab pos="2832100" algn="l"/>
              </a:tabLst>
            </a:pPr>
            <a:r>
              <a:rPr sz="1000" b="1" spc="-5" dirty="0">
                <a:latin typeface="Arial Narrow"/>
                <a:cs typeface="Arial Narrow"/>
              </a:rPr>
              <a:t>Year</a:t>
            </a:r>
            <a:r>
              <a:rPr sz="1000" b="1" dirty="0">
                <a:latin typeface="Arial Narrow"/>
                <a:cs typeface="Arial Narrow"/>
              </a:rPr>
              <a:t>s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spc="-5" dirty="0" smtClean="0">
                <a:latin typeface="Arial Narrow"/>
                <a:cs typeface="Arial Narrow"/>
              </a:rPr>
              <a:t>1</a:t>
            </a:r>
            <a:r>
              <a:rPr lang="en-US" sz="1000" b="1" spc="-5" dirty="0" smtClean="0">
                <a:latin typeface="Arial Narrow"/>
                <a:cs typeface="Arial Narrow"/>
              </a:rPr>
              <a:t> </a:t>
            </a:r>
            <a:r>
              <a:rPr sz="1000" b="1" dirty="0" smtClean="0">
                <a:latin typeface="Arial Narrow"/>
                <a:cs typeface="Arial Narrow"/>
              </a:rPr>
              <a:t>&amp;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dirty="0">
                <a:latin typeface="Arial Narrow"/>
                <a:cs typeface="Arial Narrow"/>
              </a:rPr>
              <a:t>2</a:t>
            </a:r>
            <a:r>
              <a:rPr sz="1000" b="1" spc="-5" dirty="0">
                <a:latin typeface="Arial Narrow"/>
                <a:cs typeface="Arial Narrow"/>
              </a:rPr>
              <a:t> Coordinatio</a:t>
            </a:r>
            <a:r>
              <a:rPr sz="1000" b="1" dirty="0">
                <a:latin typeface="Arial Narrow"/>
                <a:cs typeface="Arial Narrow"/>
              </a:rPr>
              <a:t>n</a:t>
            </a:r>
            <a:r>
              <a:rPr sz="1000" b="1" spc="-5" dirty="0">
                <a:latin typeface="Arial Narrow"/>
                <a:cs typeface="Arial Narrow"/>
              </a:rPr>
              <a:t> Committe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Chair</a:t>
            </a:r>
            <a:endParaRPr sz="1000" b="1" dirty="0">
              <a:latin typeface="Arial Narrow"/>
              <a:cs typeface="Arial Narrow"/>
            </a:endParaRPr>
          </a:p>
          <a:p>
            <a:pPr marL="2831465" indent="-113664">
              <a:lnSpc>
                <a:spcPts val="1105"/>
              </a:lnSpc>
              <a:spcBef>
                <a:spcPts val="215"/>
              </a:spcBef>
              <a:buFont typeface="Symbol"/>
              <a:buChar char=""/>
              <a:tabLst>
                <a:tab pos="2832100" algn="l"/>
              </a:tabLst>
            </a:pPr>
            <a:r>
              <a:rPr sz="1000" b="1" spc="-5" dirty="0">
                <a:latin typeface="Arial Narrow"/>
                <a:cs typeface="Arial Narrow"/>
              </a:rPr>
              <a:t>Year</a:t>
            </a:r>
            <a:r>
              <a:rPr sz="1000" b="1" dirty="0">
                <a:latin typeface="Arial Narrow"/>
                <a:cs typeface="Arial Narrow"/>
              </a:rPr>
              <a:t>s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dirty="0">
                <a:latin typeface="Arial Narrow"/>
                <a:cs typeface="Arial Narrow"/>
              </a:rPr>
              <a:t>3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dirty="0">
                <a:latin typeface="Arial Narrow"/>
                <a:cs typeface="Arial Narrow"/>
              </a:rPr>
              <a:t>&amp;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dirty="0">
                <a:latin typeface="Arial Narrow"/>
                <a:cs typeface="Arial Narrow"/>
              </a:rPr>
              <a:t>4</a:t>
            </a:r>
            <a:r>
              <a:rPr sz="1000" b="1" spc="-5" dirty="0">
                <a:latin typeface="Arial Narrow"/>
                <a:cs typeface="Arial Narrow"/>
              </a:rPr>
              <a:t> Coordinatio</a:t>
            </a:r>
            <a:r>
              <a:rPr sz="1000" b="1" dirty="0">
                <a:latin typeface="Arial Narrow"/>
                <a:cs typeface="Arial Narrow"/>
              </a:rPr>
              <a:t>n</a:t>
            </a:r>
            <a:r>
              <a:rPr sz="1000" b="1" spc="-5" dirty="0">
                <a:latin typeface="Arial Narrow"/>
                <a:cs typeface="Arial Narrow"/>
              </a:rPr>
              <a:t> Committe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Chair</a:t>
            </a:r>
            <a:endParaRPr sz="1000" b="1" dirty="0">
              <a:latin typeface="Arial Narrow"/>
              <a:cs typeface="Arial Narrow"/>
            </a:endParaRPr>
          </a:p>
          <a:p>
            <a:pPr marL="2831465" indent="-113664">
              <a:lnSpc>
                <a:spcPts val="1105"/>
              </a:lnSpc>
              <a:buFont typeface="Symbol"/>
              <a:buChar char=""/>
              <a:tabLst>
                <a:tab pos="2832100" algn="l"/>
              </a:tabLst>
            </a:pPr>
            <a:r>
              <a:rPr lang="en-US" sz="1000" b="1" spc="-5" dirty="0" smtClean="0">
                <a:latin typeface="Arial Narrow"/>
                <a:cs typeface="Arial Narrow"/>
              </a:rPr>
              <a:t>Bridge </a:t>
            </a:r>
            <a:r>
              <a:rPr sz="1000" b="1" spc="-5" dirty="0" smtClean="0">
                <a:latin typeface="Arial Narrow"/>
                <a:cs typeface="Arial Narrow"/>
              </a:rPr>
              <a:t>Committe</a:t>
            </a:r>
            <a:r>
              <a:rPr sz="1000" b="1" dirty="0" smtClean="0">
                <a:latin typeface="Arial Narrow"/>
                <a:cs typeface="Arial Narrow"/>
              </a:rPr>
              <a:t>e</a:t>
            </a:r>
            <a:r>
              <a:rPr sz="1000" b="1" spc="-5" dirty="0" smtClean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Chair</a:t>
            </a:r>
            <a:endParaRPr sz="1000" b="1" dirty="0">
              <a:latin typeface="Arial Narrow"/>
              <a:cs typeface="Arial Narrow"/>
            </a:endParaRPr>
          </a:p>
          <a:p>
            <a:pPr marL="2719705">
              <a:lnSpc>
                <a:spcPct val="100000"/>
              </a:lnSpc>
              <a:spcBef>
                <a:spcPts val="160"/>
              </a:spcBef>
            </a:pPr>
            <a:r>
              <a:rPr sz="1000" b="1" spc="-5" dirty="0">
                <a:latin typeface="Arial Narrow"/>
                <a:cs typeface="Arial Narrow"/>
              </a:rPr>
              <a:t>Directo</a:t>
            </a:r>
            <a:r>
              <a:rPr sz="1000" b="1" dirty="0">
                <a:latin typeface="Arial Narrow"/>
                <a:cs typeface="Arial Narrow"/>
              </a:rPr>
              <a:t>r</a:t>
            </a:r>
            <a:r>
              <a:rPr sz="1000" b="1" spc="-5" dirty="0">
                <a:latin typeface="Arial Narrow"/>
                <a:cs typeface="Arial Narrow"/>
              </a:rPr>
              <a:t> 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Curricula</a:t>
            </a:r>
            <a:r>
              <a:rPr sz="1000" b="1" dirty="0">
                <a:latin typeface="Arial Narrow"/>
                <a:cs typeface="Arial Narrow"/>
              </a:rPr>
              <a:t>r</a:t>
            </a:r>
            <a:r>
              <a:rPr sz="1000" b="1" spc="-5" dirty="0">
                <a:latin typeface="Arial Narrow"/>
                <a:cs typeface="Arial Narrow"/>
              </a:rPr>
              <a:t> Affair</a:t>
            </a:r>
            <a:r>
              <a:rPr sz="1000" b="1" dirty="0">
                <a:latin typeface="Arial Narrow"/>
                <a:cs typeface="Arial Narrow"/>
              </a:rPr>
              <a:t>s</a:t>
            </a:r>
            <a:r>
              <a:rPr sz="1000" b="1" spc="-5" dirty="0">
                <a:latin typeface="Arial Narrow"/>
                <a:cs typeface="Arial Narrow"/>
              </a:rPr>
              <a:t> </a:t>
            </a:r>
            <a:r>
              <a:rPr sz="1000" b="1" dirty="0">
                <a:latin typeface="Arial Narrow"/>
                <a:cs typeface="Arial Narrow"/>
              </a:rPr>
              <a:t>&amp;</a:t>
            </a:r>
            <a:r>
              <a:rPr sz="1000" b="1" spc="-5" dirty="0">
                <a:latin typeface="Arial Narrow"/>
                <a:cs typeface="Arial Narrow"/>
              </a:rPr>
              <a:t> Instructiona</a:t>
            </a:r>
            <a:r>
              <a:rPr sz="1000" b="1" dirty="0">
                <a:latin typeface="Arial Narrow"/>
                <a:cs typeface="Arial Narrow"/>
              </a:rPr>
              <a:t>l</a:t>
            </a:r>
            <a:r>
              <a:rPr sz="1000" b="1" spc="-5" dirty="0">
                <a:latin typeface="Arial Narrow"/>
                <a:cs typeface="Arial Narrow"/>
              </a:rPr>
              <a:t> Design</a:t>
            </a:r>
            <a:endParaRPr sz="1000" b="1" dirty="0">
              <a:latin typeface="Arial Narrow"/>
              <a:cs typeface="Arial Narrow"/>
            </a:endParaRPr>
          </a:p>
          <a:p>
            <a:pPr marL="2719705">
              <a:lnSpc>
                <a:spcPct val="100000"/>
              </a:lnSpc>
              <a:spcBef>
                <a:spcPts val="130"/>
              </a:spcBef>
            </a:pPr>
            <a:r>
              <a:rPr sz="1000" b="1" spc="-5" dirty="0">
                <a:latin typeface="Arial Narrow"/>
                <a:cs typeface="Arial Narrow"/>
              </a:rPr>
              <a:t>Academi</a:t>
            </a:r>
            <a:r>
              <a:rPr sz="1000" b="1" dirty="0">
                <a:latin typeface="Arial Narrow"/>
                <a:cs typeface="Arial Narrow"/>
              </a:rPr>
              <a:t>c</a:t>
            </a:r>
            <a:r>
              <a:rPr sz="1000" b="1" spc="-5" dirty="0">
                <a:latin typeface="Arial Narrow"/>
                <a:cs typeface="Arial Narrow"/>
              </a:rPr>
              <a:t> Skill</a:t>
            </a:r>
            <a:r>
              <a:rPr sz="1000" b="1" dirty="0">
                <a:latin typeface="Arial Narrow"/>
                <a:cs typeface="Arial Narrow"/>
              </a:rPr>
              <a:t>s</a:t>
            </a:r>
            <a:r>
              <a:rPr sz="1000" b="1" spc="5" dirty="0">
                <a:latin typeface="Arial Narrow"/>
                <a:cs typeface="Arial Narrow"/>
              </a:rPr>
              <a:t> </a:t>
            </a:r>
            <a:r>
              <a:rPr sz="1000" b="1" spc="-5" dirty="0">
                <a:latin typeface="Arial Narrow"/>
                <a:cs typeface="Arial Narrow"/>
              </a:rPr>
              <a:t>Coordinator</a:t>
            </a:r>
            <a:endParaRPr sz="1000" b="1" dirty="0">
              <a:latin typeface="Arial Narrow"/>
              <a:cs typeface="Arial Narrow"/>
            </a:endParaRPr>
          </a:p>
          <a:p>
            <a:pPr marL="2719705">
              <a:lnSpc>
                <a:spcPct val="100000"/>
              </a:lnSpc>
              <a:spcBef>
                <a:spcPts val="130"/>
              </a:spcBef>
            </a:pPr>
            <a:r>
              <a:rPr sz="1000" b="1" spc="-5" dirty="0">
                <a:latin typeface="Arial Narrow"/>
                <a:cs typeface="Arial Narrow"/>
              </a:rPr>
              <a:t>Chai</a:t>
            </a:r>
            <a:r>
              <a:rPr sz="1000" b="1" dirty="0">
                <a:latin typeface="Arial Narrow"/>
                <a:cs typeface="Arial Narrow"/>
              </a:rPr>
              <a:t>r</a:t>
            </a:r>
            <a:r>
              <a:rPr sz="1000" b="1" spc="-5" dirty="0">
                <a:latin typeface="Arial Narrow"/>
                <a:cs typeface="Arial Narrow"/>
              </a:rPr>
              <a:t> 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Learnin</a:t>
            </a:r>
            <a:r>
              <a:rPr sz="1000" b="1" dirty="0">
                <a:latin typeface="Arial Narrow"/>
                <a:cs typeface="Arial Narrow"/>
              </a:rPr>
              <a:t>g</a:t>
            </a:r>
            <a:r>
              <a:rPr sz="1000" b="1" spc="-5" dirty="0">
                <a:latin typeface="Arial Narrow"/>
                <a:cs typeface="Arial Narrow"/>
              </a:rPr>
              <a:t> Resource</a:t>
            </a:r>
            <a:r>
              <a:rPr sz="1000" b="1" dirty="0">
                <a:latin typeface="Arial Narrow"/>
                <a:cs typeface="Arial Narrow"/>
              </a:rPr>
              <a:t>s</a:t>
            </a:r>
            <a:r>
              <a:rPr sz="1000" b="1" spc="-5" dirty="0">
                <a:latin typeface="Arial Narrow"/>
                <a:cs typeface="Arial Narrow"/>
              </a:rPr>
              <a:t> Committee</a:t>
            </a:r>
            <a:endParaRPr sz="1000" b="1" dirty="0">
              <a:latin typeface="Arial Narrow"/>
              <a:cs typeface="Arial Narrow"/>
            </a:endParaRPr>
          </a:p>
          <a:p>
            <a:pPr marL="2719705">
              <a:lnSpc>
                <a:spcPct val="100000"/>
              </a:lnSpc>
              <a:spcBef>
                <a:spcPts val="130"/>
              </a:spcBef>
            </a:pPr>
            <a:r>
              <a:rPr sz="1000" b="1" spc="-5" dirty="0">
                <a:latin typeface="Arial Narrow"/>
                <a:cs typeface="Arial Narrow"/>
              </a:rPr>
              <a:t>Loca</a:t>
            </a:r>
            <a:r>
              <a:rPr sz="1000" b="1" dirty="0">
                <a:latin typeface="Arial Narrow"/>
                <a:cs typeface="Arial Narrow"/>
              </a:rPr>
              <a:t>l</a:t>
            </a:r>
            <a:r>
              <a:rPr sz="1000" b="1" spc="-5" dirty="0">
                <a:latin typeface="Arial Narrow"/>
                <a:cs typeface="Arial Narrow"/>
              </a:rPr>
              <a:t> Informatio</a:t>
            </a:r>
            <a:r>
              <a:rPr sz="1000" b="1" dirty="0">
                <a:latin typeface="Arial Narrow"/>
                <a:cs typeface="Arial Narrow"/>
              </a:rPr>
              <a:t>n</a:t>
            </a:r>
            <a:r>
              <a:rPr sz="1000" b="1" spc="-5" dirty="0">
                <a:latin typeface="Arial Narrow"/>
                <a:cs typeface="Arial Narrow"/>
              </a:rPr>
              <a:t> Technolog</a:t>
            </a:r>
            <a:r>
              <a:rPr sz="1000" b="1" dirty="0">
                <a:latin typeface="Arial Narrow"/>
                <a:cs typeface="Arial Narrow"/>
              </a:rPr>
              <a:t>y</a:t>
            </a:r>
            <a:r>
              <a:rPr sz="1000" b="1" spc="-5" dirty="0">
                <a:latin typeface="Arial Narrow"/>
                <a:cs typeface="Arial Narrow"/>
              </a:rPr>
              <a:t> Representativ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(non-voting)</a:t>
            </a:r>
            <a:endParaRPr sz="1000" b="1" dirty="0">
              <a:latin typeface="Arial Narrow"/>
              <a:cs typeface="Arial Narrow"/>
            </a:endParaRPr>
          </a:p>
          <a:p>
            <a:pPr marL="2719705">
              <a:lnSpc>
                <a:spcPct val="100000"/>
              </a:lnSpc>
              <a:spcBef>
                <a:spcPts val="130"/>
              </a:spcBef>
            </a:pPr>
            <a:r>
              <a:rPr sz="1000" b="1" spc="-5" dirty="0">
                <a:latin typeface="Arial Narrow"/>
                <a:cs typeface="Arial Narrow"/>
              </a:rPr>
              <a:t>Chai</a:t>
            </a:r>
            <a:r>
              <a:rPr sz="1000" b="1" dirty="0">
                <a:latin typeface="Arial Narrow"/>
                <a:cs typeface="Arial Narrow"/>
              </a:rPr>
              <a:t>r</a:t>
            </a:r>
            <a:r>
              <a:rPr sz="1000" b="1" spc="-5" dirty="0">
                <a:latin typeface="Arial Narrow"/>
                <a:cs typeface="Arial Narrow"/>
              </a:rPr>
              <a:t> 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Academi</a:t>
            </a:r>
            <a:r>
              <a:rPr sz="1000" b="1" dirty="0">
                <a:latin typeface="Arial Narrow"/>
                <a:cs typeface="Arial Narrow"/>
              </a:rPr>
              <a:t>c</a:t>
            </a:r>
            <a:r>
              <a:rPr sz="1000" b="1" spc="-5" dirty="0">
                <a:latin typeface="Arial Narrow"/>
                <a:cs typeface="Arial Narrow"/>
              </a:rPr>
              <a:t> Standard</a:t>
            </a:r>
            <a:r>
              <a:rPr sz="1000" b="1" dirty="0">
                <a:latin typeface="Arial Narrow"/>
                <a:cs typeface="Arial Narrow"/>
              </a:rPr>
              <a:t>s</a:t>
            </a:r>
            <a:r>
              <a:rPr sz="1000" b="1" spc="-5" dirty="0">
                <a:latin typeface="Arial Narrow"/>
                <a:cs typeface="Arial Narrow"/>
              </a:rPr>
              <a:t> Committee</a:t>
            </a:r>
            <a:endParaRPr sz="1000" b="1" dirty="0">
              <a:latin typeface="Arial Narrow"/>
              <a:cs typeface="Arial Narrow"/>
            </a:endParaRPr>
          </a:p>
          <a:p>
            <a:pPr marL="2719705">
              <a:lnSpc>
                <a:spcPct val="100000"/>
              </a:lnSpc>
              <a:spcBef>
                <a:spcPts val="130"/>
              </a:spcBef>
            </a:pPr>
            <a:r>
              <a:rPr sz="1000" b="1" spc="-5" dirty="0">
                <a:latin typeface="Arial Narrow"/>
                <a:cs typeface="Arial Narrow"/>
              </a:rPr>
              <a:t>Chai</a:t>
            </a:r>
            <a:r>
              <a:rPr sz="1000" b="1" dirty="0">
                <a:latin typeface="Arial Narrow"/>
                <a:cs typeface="Arial Narrow"/>
              </a:rPr>
              <a:t>r</a:t>
            </a:r>
            <a:r>
              <a:rPr sz="1000" b="1" spc="-5" dirty="0">
                <a:latin typeface="Arial Narrow"/>
                <a:cs typeface="Arial Narrow"/>
              </a:rPr>
              <a:t> o</a:t>
            </a:r>
            <a:r>
              <a:rPr sz="1000" b="1" dirty="0">
                <a:latin typeface="Arial Narrow"/>
                <a:cs typeface="Arial Narrow"/>
              </a:rPr>
              <a:t>f</a:t>
            </a:r>
            <a:r>
              <a:rPr sz="1000" b="1" spc="-5" dirty="0">
                <a:latin typeface="Arial Narrow"/>
                <a:cs typeface="Arial Narrow"/>
              </a:rPr>
              <a:t> Biomedica</a:t>
            </a:r>
            <a:r>
              <a:rPr sz="1000" b="1" dirty="0">
                <a:latin typeface="Arial Narrow"/>
                <a:cs typeface="Arial Narrow"/>
              </a:rPr>
              <a:t>l</a:t>
            </a:r>
            <a:r>
              <a:rPr sz="1000" b="1" spc="-5" dirty="0">
                <a:latin typeface="Arial Narrow"/>
                <a:cs typeface="Arial Narrow"/>
              </a:rPr>
              <a:t> Science</a:t>
            </a:r>
            <a:r>
              <a:rPr sz="1000" b="1" dirty="0">
                <a:latin typeface="Arial Narrow"/>
                <a:cs typeface="Arial Narrow"/>
              </a:rPr>
              <a:t>s</a:t>
            </a:r>
            <a:r>
              <a:rPr sz="1000" b="1" spc="-5" dirty="0">
                <a:latin typeface="Arial Narrow"/>
                <a:cs typeface="Arial Narrow"/>
              </a:rPr>
              <a:t> Graduat</a:t>
            </a:r>
            <a:r>
              <a:rPr sz="1000" b="1" dirty="0">
                <a:latin typeface="Arial Narrow"/>
                <a:cs typeface="Arial Narrow"/>
              </a:rPr>
              <a:t>e</a:t>
            </a:r>
            <a:r>
              <a:rPr sz="1000" b="1" spc="-5" dirty="0">
                <a:latin typeface="Arial Narrow"/>
                <a:cs typeface="Arial Narrow"/>
              </a:rPr>
              <a:t> Committee</a:t>
            </a:r>
            <a:endParaRPr sz="1000" b="1" dirty="0">
              <a:latin typeface="Arial Narrow"/>
              <a:cs typeface="Arial Narrow"/>
            </a:endParaRPr>
          </a:p>
          <a:p>
            <a:pPr marL="2719705" marR="1445895">
              <a:lnSpc>
                <a:spcPts val="133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Director of Medical Library Services </a:t>
            </a:r>
            <a:endParaRPr lang="en-US" sz="1000" b="1" dirty="0" smtClean="0">
              <a:latin typeface="Calibri"/>
              <a:cs typeface="Calibri"/>
            </a:endParaRPr>
          </a:p>
          <a:p>
            <a:pPr marL="2719705" marR="1445895">
              <a:lnSpc>
                <a:spcPts val="1330"/>
              </a:lnSpc>
              <a:spcBef>
                <a:spcPts val="25"/>
              </a:spcBef>
            </a:pPr>
            <a:r>
              <a:rPr sz="1000" b="1" dirty="0" smtClean="0">
                <a:latin typeface="Calibri"/>
                <a:cs typeface="Calibri"/>
              </a:rPr>
              <a:t>The Registrar</a:t>
            </a:r>
            <a:endParaRPr lang="en-US" sz="1000" b="1" dirty="0" smtClean="0">
              <a:latin typeface="Calibri"/>
              <a:cs typeface="Calibri"/>
            </a:endParaRPr>
          </a:p>
          <a:p>
            <a:pPr marL="2719705" marR="1445895">
              <a:lnSpc>
                <a:spcPts val="1330"/>
              </a:lnSpc>
              <a:spcBef>
                <a:spcPts val="25"/>
              </a:spcBef>
            </a:pPr>
            <a:r>
              <a:rPr lang="en-US" sz="1000" b="1" dirty="0" smtClean="0">
                <a:latin typeface="Calibri"/>
                <a:cs typeface="Calibri"/>
              </a:rPr>
              <a:t>Years 1 &amp; 2 Student Rep.</a:t>
            </a:r>
          </a:p>
          <a:p>
            <a:pPr marL="2719705" marR="1445895">
              <a:lnSpc>
                <a:spcPts val="1330"/>
              </a:lnSpc>
              <a:spcBef>
                <a:spcPts val="25"/>
              </a:spcBef>
            </a:pPr>
            <a:r>
              <a:rPr lang="en-US" sz="1000" b="1" dirty="0" smtClean="0">
                <a:latin typeface="Calibri"/>
                <a:cs typeface="Calibri"/>
              </a:rPr>
              <a:t>Years 3 &amp; 4 Student Rep.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5800" y="609058"/>
            <a:ext cx="37439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latin typeface="Calibri"/>
                <a:cs typeface="Calibri"/>
              </a:rPr>
              <a:t>De</a:t>
            </a:r>
            <a:r>
              <a:rPr sz="1100" b="1" spc="-10" dirty="0">
                <a:latin typeface="Calibri"/>
                <a:cs typeface="Calibri"/>
              </a:rPr>
              <a:t>an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4601465" y="849787"/>
            <a:ext cx="130602" cy="2807813"/>
          </a:xfrm>
          <a:custGeom>
            <a:avLst/>
            <a:gdLst/>
            <a:ahLst/>
            <a:cxnLst/>
            <a:rect l="l" t="t" r="r" b="b"/>
            <a:pathLst>
              <a:path w="114300" h="2548890">
                <a:moveTo>
                  <a:pt x="19811" y="2458212"/>
                </a:moveTo>
                <a:lnTo>
                  <a:pt x="17525" y="2459736"/>
                </a:lnTo>
                <a:lnTo>
                  <a:pt x="15239" y="2460498"/>
                </a:lnTo>
                <a:lnTo>
                  <a:pt x="14477" y="2463546"/>
                </a:lnTo>
                <a:lnTo>
                  <a:pt x="16001" y="2465832"/>
                </a:lnTo>
                <a:lnTo>
                  <a:pt x="64769" y="2548890"/>
                </a:lnTo>
                <a:lnTo>
                  <a:pt x="70007" y="2539746"/>
                </a:lnTo>
                <a:lnTo>
                  <a:pt x="60197" y="2539746"/>
                </a:lnTo>
                <a:lnTo>
                  <a:pt x="60088" y="2522449"/>
                </a:lnTo>
                <a:lnTo>
                  <a:pt x="23621" y="2461260"/>
                </a:lnTo>
                <a:lnTo>
                  <a:pt x="22859" y="2458974"/>
                </a:lnTo>
                <a:lnTo>
                  <a:pt x="19811" y="2458212"/>
                </a:lnTo>
                <a:close/>
              </a:path>
              <a:path w="114300" h="2548890">
                <a:moveTo>
                  <a:pt x="60088" y="2522449"/>
                </a:moveTo>
                <a:lnTo>
                  <a:pt x="60197" y="2539746"/>
                </a:lnTo>
                <a:lnTo>
                  <a:pt x="69341" y="2539746"/>
                </a:lnTo>
                <a:lnTo>
                  <a:pt x="69323" y="2536698"/>
                </a:lnTo>
                <a:lnTo>
                  <a:pt x="60959" y="2536698"/>
                </a:lnTo>
                <a:lnTo>
                  <a:pt x="64685" y="2530162"/>
                </a:lnTo>
                <a:lnTo>
                  <a:pt x="60088" y="2522449"/>
                </a:lnTo>
                <a:close/>
              </a:path>
              <a:path w="114300" h="2548890">
                <a:moveTo>
                  <a:pt x="108965" y="2457450"/>
                </a:moveTo>
                <a:lnTo>
                  <a:pt x="105917" y="2458212"/>
                </a:lnTo>
                <a:lnTo>
                  <a:pt x="104393" y="2460498"/>
                </a:lnTo>
                <a:lnTo>
                  <a:pt x="69236" y="2522178"/>
                </a:lnTo>
                <a:lnTo>
                  <a:pt x="69341" y="2539746"/>
                </a:lnTo>
                <a:lnTo>
                  <a:pt x="70007" y="2539746"/>
                </a:lnTo>
                <a:lnTo>
                  <a:pt x="112775" y="2465070"/>
                </a:lnTo>
                <a:lnTo>
                  <a:pt x="114299" y="2462784"/>
                </a:lnTo>
                <a:lnTo>
                  <a:pt x="113537" y="2460498"/>
                </a:lnTo>
                <a:lnTo>
                  <a:pt x="108965" y="2457450"/>
                </a:lnTo>
                <a:close/>
              </a:path>
              <a:path w="114300" h="2548890">
                <a:moveTo>
                  <a:pt x="64685" y="2530162"/>
                </a:moveTo>
                <a:lnTo>
                  <a:pt x="60959" y="2536698"/>
                </a:lnTo>
                <a:lnTo>
                  <a:pt x="68579" y="2536698"/>
                </a:lnTo>
                <a:lnTo>
                  <a:pt x="64685" y="2530162"/>
                </a:lnTo>
                <a:close/>
              </a:path>
              <a:path w="114300" h="2548890">
                <a:moveTo>
                  <a:pt x="69236" y="2522178"/>
                </a:moveTo>
                <a:lnTo>
                  <a:pt x="64685" y="2530162"/>
                </a:lnTo>
                <a:lnTo>
                  <a:pt x="68579" y="2536698"/>
                </a:lnTo>
                <a:lnTo>
                  <a:pt x="69323" y="2536698"/>
                </a:lnTo>
                <a:lnTo>
                  <a:pt x="69236" y="2522178"/>
                </a:lnTo>
                <a:close/>
              </a:path>
              <a:path w="114300" h="2548890">
                <a:moveTo>
                  <a:pt x="49003" y="18980"/>
                </a:moveTo>
                <a:lnTo>
                  <a:pt x="44309" y="27154"/>
                </a:lnTo>
                <a:lnTo>
                  <a:pt x="60088" y="2522449"/>
                </a:lnTo>
                <a:lnTo>
                  <a:pt x="64685" y="2530162"/>
                </a:lnTo>
                <a:lnTo>
                  <a:pt x="69236" y="2522178"/>
                </a:lnTo>
                <a:lnTo>
                  <a:pt x="54213" y="27723"/>
                </a:lnTo>
                <a:lnTo>
                  <a:pt x="49003" y="18980"/>
                </a:lnTo>
                <a:close/>
              </a:path>
              <a:path w="114300" h="2548890">
                <a:moveTo>
                  <a:pt x="48767" y="0"/>
                </a:moveTo>
                <a:lnTo>
                  <a:pt x="761" y="83820"/>
                </a:lnTo>
                <a:lnTo>
                  <a:pt x="0" y="86106"/>
                </a:lnTo>
                <a:lnTo>
                  <a:pt x="761" y="88392"/>
                </a:lnTo>
                <a:lnTo>
                  <a:pt x="5333" y="91440"/>
                </a:lnTo>
                <a:lnTo>
                  <a:pt x="7619" y="90678"/>
                </a:lnTo>
                <a:lnTo>
                  <a:pt x="9143" y="88392"/>
                </a:lnTo>
                <a:lnTo>
                  <a:pt x="44309" y="27154"/>
                </a:lnTo>
                <a:lnTo>
                  <a:pt x="44195" y="9144"/>
                </a:lnTo>
                <a:lnTo>
                  <a:pt x="54220" y="9144"/>
                </a:lnTo>
                <a:lnTo>
                  <a:pt x="48767" y="0"/>
                </a:lnTo>
                <a:close/>
              </a:path>
              <a:path w="114300" h="2548890">
                <a:moveTo>
                  <a:pt x="54220" y="9144"/>
                </a:moveTo>
                <a:lnTo>
                  <a:pt x="54213" y="27723"/>
                </a:lnTo>
                <a:lnTo>
                  <a:pt x="89915" y="87630"/>
                </a:lnTo>
                <a:lnTo>
                  <a:pt x="91439" y="89916"/>
                </a:lnTo>
                <a:lnTo>
                  <a:pt x="94487" y="90678"/>
                </a:lnTo>
                <a:lnTo>
                  <a:pt x="96773" y="89154"/>
                </a:lnTo>
                <a:lnTo>
                  <a:pt x="98297" y="88392"/>
                </a:lnTo>
                <a:lnTo>
                  <a:pt x="99059" y="85344"/>
                </a:lnTo>
                <a:lnTo>
                  <a:pt x="98297" y="83058"/>
                </a:lnTo>
                <a:lnTo>
                  <a:pt x="54220" y="9144"/>
                </a:lnTo>
                <a:close/>
              </a:path>
              <a:path w="114300" h="2548890">
                <a:moveTo>
                  <a:pt x="54115" y="11430"/>
                </a:moveTo>
                <a:lnTo>
                  <a:pt x="53339" y="11430"/>
                </a:lnTo>
                <a:lnTo>
                  <a:pt x="49003" y="18980"/>
                </a:lnTo>
                <a:lnTo>
                  <a:pt x="54213" y="27723"/>
                </a:lnTo>
                <a:lnTo>
                  <a:pt x="54115" y="11430"/>
                </a:lnTo>
                <a:close/>
              </a:path>
              <a:path w="114300" h="2548890">
                <a:moveTo>
                  <a:pt x="54101" y="9144"/>
                </a:moveTo>
                <a:lnTo>
                  <a:pt x="44195" y="9144"/>
                </a:lnTo>
                <a:lnTo>
                  <a:pt x="44309" y="27154"/>
                </a:lnTo>
                <a:lnTo>
                  <a:pt x="49003" y="18980"/>
                </a:lnTo>
                <a:lnTo>
                  <a:pt x="44957" y="12192"/>
                </a:lnTo>
                <a:lnTo>
                  <a:pt x="53339" y="11430"/>
                </a:lnTo>
                <a:lnTo>
                  <a:pt x="54115" y="11430"/>
                </a:lnTo>
                <a:lnTo>
                  <a:pt x="54101" y="9144"/>
                </a:lnTo>
                <a:close/>
              </a:path>
              <a:path w="114300" h="2548890">
                <a:moveTo>
                  <a:pt x="53339" y="11430"/>
                </a:moveTo>
                <a:lnTo>
                  <a:pt x="44957" y="12192"/>
                </a:lnTo>
                <a:lnTo>
                  <a:pt x="49003" y="18980"/>
                </a:lnTo>
                <a:lnTo>
                  <a:pt x="53339" y="11430"/>
                </a:lnTo>
                <a:close/>
              </a:path>
            </a:pathLst>
          </a:custGeom>
          <a:solidFill>
            <a:srgbClr val="4A7EBB"/>
          </a:solidFill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7512" y="-31044"/>
            <a:ext cx="82296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Curriculum Oversight Structure</a:t>
            </a:r>
            <a:endParaRPr lang="en-US" sz="3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88650" y="6563380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Curriculum Coordination Committees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44916" y="6357962"/>
            <a:ext cx="0" cy="31498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7400" y="1769532"/>
            <a:ext cx="2895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Assessment &amp; Evaluation Coordination Committee</a:t>
            </a:r>
          </a:p>
          <a:p>
            <a:r>
              <a:rPr lang="en-US" sz="1000" b="1" dirty="0" smtClean="0"/>
              <a:t>Chair</a:t>
            </a:r>
            <a:r>
              <a:rPr lang="en-US" sz="1000" b="1" dirty="0"/>
              <a:t>:  </a:t>
            </a:r>
            <a:r>
              <a:rPr lang="en-US" sz="1000" b="1" dirty="0" smtClean="0"/>
              <a:t>Faculty Member</a:t>
            </a:r>
          </a:p>
          <a:p>
            <a:r>
              <a:rPr lang="en-US" sz="1000" b="1" dirty="0" smtClean="0"/>
              <a:t>Representative from OED</a:t>
            </a:r>
            <a:endParaRPr lang="en-US" sz="1000" b="1" dirty="0"/>
          </a:p>
          <a:p>
            <a:r>
              <a:rPr lang="en-US" sz="1000" b="1" dirty="0"/>
              <a:t>Assoc. Dean Acad. Affairs</a:t>
            </a:r>
          </a:p>
          <a:p>
            <a:r>
              <a:rPr lang="en-US" sz="1000" b="1" dirty="0"/>
              <a:t>Assoc. Dean Biomed. Sci.</a:t>
            </a:r>
          </a:p>
          <a:p>
            <a:r>
              <a:rPr lang="en-US" sz="1000" b="1" dirty="0"/>
              <a:t>Assoc. Dean Clinical Ed.</a:t>
            </a:r>
          </a:p>
          <a:p>
            <a:r>
              <a:rPr lang="en-US" sz="1000" b="1" dirty="0"/>
              <a:t>Dir. </a:t>
            </a:r>
            <a:r>
              <a:rPr lang="en-US" sz="1000" b="1" dirty="0" smtClean="0"/>
              <a:t>of </a:t>
            </a:r>
            <a:r>
              <a:rPr lang="en-US" sz="1000" b="1" dirty="0"/>
              <a:t>Clinical Ed.</a:t>
            </a:r>
          </a:p>
          <a:p>
            <a:r>
              <a:rPr lang="en-US" sz="1000" b="1" dirty="0"/>
              <a:t>Chair COC</a:t>
            </a:r>
          </a:p>
          <a:p>
            <a:r>
              <a:rPr lang="en-US" sz="1000" b="1" dirty="0" smtClean="0"/>
              <a:t>OED Representative</a:t>
            </a:r>
            <a:endParaRPr lang="en-US" sz="1000" b="1" dirty="0"/>
          </a:p>
          <a:p>
            <a:r>
              <a:rPr lang="en-US" sz="1000" b="1" dirty="0" smtClean="0"/>
              <a:t>Rural Medicine Representative</a:t>
            </a:r>
          </a:p>
          <a:p>
            <a:r>
              <a:rPr lang="en-US" sz="1000" b="1" dirty="0" smtClean="0"/>
              <a:t>Other faculty</a:t>
            </a:r>
            <a:endParaRPr lang="en-US" sz="1000" b="1" dirty="0"/>
          </a:p>
          <a:p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0600" y="2586367"/>
            <a:ext cx="9906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2582849"/>
            <a:ext cx="1336067" cy="35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66067" y="3686337"/>
            <a:ext cx="3352800" cy="268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75052"/>
              </p:ext>
            </p:extLst>
          </p:nvPr>
        </p:nvGraphicFramePr>
        <p:xfrm>
          <a:off x="1343378" y="2261407"/>
          <a:ext cx="7236179" cy="4626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125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         Years </a:t>
                      </a:r>
                      <a:r>
                        <a:rPr lang="en-US" sz="1100" b="1" dirty="0">
                          <a:effectLst/>
                        </a:rPr>
                        <a:t>1 &amp; 2	</a:t>
                      </a:r>
                      <a:r>
                        <a:rPr lang="en-US" sz="1100" b="1" baseline="0" dirty="0" smtClean="0">
                          <a:effectLst/>
                        </a:rPr>
                        <a:t>                   </a:t>
                      </a:r>
                      <a:r>
                        <a:rPr lang="en-US" sz="1100" b="1" dirty="0" smtClean="0">
                          <a:effectLst/>
                        </a:rPr>
                        <a:t>Student                           Bridge</a:t>
                      </a:r>
                      <a:r>
                        <a:rPr lang="en-US" sz="1100" b="1" baseline="0" dirty="0" smtClean="0">
                          <a:effectLst/>
                        </a:rPr>
                        <a:t>           </a:t>
                      </a:r>
                      <a:r>
                        <a:rPr lang="en-US" sz="1100" b="1" dirty="0" smtClean="0">
                          <a:effectLst/>
                        </a:rPr>
                        <a:t>                  Years </a:t>
                      </a:r>
                      <a:r>
                        <a:rPr lang="en-US" sz="1100" b="1" dirty="0">
                          <a:effectLst/>
                        </a:rPr>
                        <a:t>3 &amp; </a:t>
                      </a:r>
                      <a:r>
                        <a:rPr lang="en-US" sz="1100" b="1" dirty="0" smtClean="0">
                          <a:effectLst/>
                        </a:rPr>
                        <a:t>4</a:t>
                      </a:r>
                      <a:r>
                        <a:rPr lang="en-US" sz="1100" b="1" baseline="0" dirty="0" smtClean="0">
                          <a:effectLst/>
                        </a:rPr>
                        <a:t>                                </a:t>
                      </a:r>
                      <a:r>
                        <a:rPr lang="en-US" sz="1100" b="1" dirty="0">
                          <a:effectLst/>
                        </a:rPr>
                        <a:t>	            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57" marR="668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Chair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Assoc</a:t>
                      </a:r>
                      <a:r>
                        <a:rPr lang="en-US" sz="1100" b="1" dirty="0">
                          <a:effectLst/>
                        </a:rPr>
                        <a:t>. Dean Biomed Sci.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Assoc. Dean Clinical Ed.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BMF Director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Systems Director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Focus Courses Director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OMM Coordinators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DTP Coordinator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CMF Coordinator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Anatomy Coordinator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CS Coordinators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Dir. Cur. Affairs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1st Year 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2nd Year 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57" marR="668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Chair COC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r>
                        <a:rPr lang="en-US" sz="1100" b="1" baseline="30000" dirty="0">
                          <a:effectLst/>
                        </a:rPr>
                        <a:t>st</a:t>
                      </a:r>
                      <a:r>
                        <a:rPr lang="en-US" sz="1100" b="1" dirty="0">
                          <a:effectLst/>
                        </a:rPr>
                        <a:t> Yr. President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</a:t>
                      </a:r>
                      <a:r>
                        <a:rPr lang="en-US" sz="1100" b="1" baseline="30000" dirty="0">
                          <a:effectLst/>
                        </a:rPr>
                        <a:t>nd</a:t>
                      </a:r>
                      <a:r>
                        <a:rPr lang="en-US" sz="1100" b="1" dirty="0">
                          <a:effectLst/>
                        </a:rPr>
                        <a:t> Yr. President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</a:t>
                      </a:r>
                      <a:r>
                        <a:rPr lang="en-US" sz="1100" b="1" baseline="30000" dirty="0">
                          <a:effectLst/>
                        </a:rPr>
                        <a:t>rd</a:t>
                      </a:r>
                      <a:r>
                        <a:rPr lang="en-US" sz="1100" b="1" dirty="0">
                          <a:effectLst/>
                        </a:rPr>
                        <a:t> Yr. President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</a:t>
                      </a:r>
                      <a:r>
                        <a:rPr lang="en-US" sz="1100" b="1" baseline="30000" dirty="0">
                          <a:effectLst/>
                        </a:rPr>
                        <a:t>th</a:t>
                      </a:r>
                      <a:r>
                        <a:rPr lang="en-US" sz="1100" b="1" dirty="0">
                          <a:effectLst/>
                        </a:rPr>
                        <a:t> Yr. President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SGA President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r>
                        <a:rPr lang="en-US" sz="1100" b="1" baseline="30000" dirty="0">
                          <a:effectLst/>
                        </a:rPr>
                        <a:t>st</a:t>
                      </a:r>
                      <a:r>
                        <a:rPr lang="en-US" sz="1100" b="1" dirty="0">
                          <a:effectLst/>
                        </a:rPr>
                        <a:t> yr. 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r>
                        <a:rPr lang="en-US" sz="1100" b="1" baseline="30000" dirty="0">
                          <a:effectLst/>
                        </a:rPr>
                        <a:t>st</a:t>
                      </a:r>
                      <a:r>
                        <a:rPr lang="en-US" sz="1100" b="1" dirty="0">
                          <a:effectLst/>
                        </a:rPr>
                        <a:t>. Yr. 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</a:t>
                      </a:r>
                      <a:r>
                        <a:rPr lang="en-US" sz="1100" b="1" baseline="30000" dirty="0">
                          <a:effectLst/>
                        </a:rPr>
                        <a:t>nd</a:t>
                      </a:r>
                      <a:r>
                        <a:rPr lang="en-US" sz="1100" b="1" dirty="0">
                          <a:effectLst/>
                        </a:rPr>
                        <a:t> Yr. 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</a:t>
                      </a:r>
                      <a:r>
                        <a:rPr lang="en-US" sz="1100" b="1" baseline="30000" dirty="0">
                          <a:effectLst/>
                        </a:rPr>
                        <a:t>nd</a:t>
                      </a:r>
                      <a:r>
                        <a:rPr lang="en-US" sz="1100" b="1" dirty="0">
                          <a:effectLst/>
                        </a:rPr>
                        <a:t> Yr. 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Pres. BSGA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DO/PhD  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DO/MS Student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Bridge Student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57" marR="668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Chair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Assoc. Dean Enroll.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Assoc. Dean Acad. Affairs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Assoc. Dean Biomed. Sci.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Bridge Faculty Rep.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Bridge Student Rep.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Bridge Student Rep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Rep. of OED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</a:endParaRPr>
                    </a:p>
                  </a:txBody>
                  <a:tcPr marL="66857" marR="668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Chair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Assoc</a:t>
                      </a:r>
                      <a:r>
                        <a:rPr lang="en-US" sz="1100" b="1" dirty="0">
                          <a:effectLst/>
                        </a:rPr>
                        <a:t>. Dean Clinical Ed.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Assoc. Dean Biomed. Sci.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Director Clinical Ed.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Dir. Cur. Affairs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Chair Student </a:t>
                      </a:r>
                      <a:r>
                        <a:rPr lang="en-US" sz="1100" b="1" dirty="0" smtClean="0">
                          <a:effectLst/>
                        </a:rPr>
                        <a:t>Success    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Clerkship Directors: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Pediatrics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Psychiatry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Rural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OMM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Family Med.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Internal Med.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Surgery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OB Gyn.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Emergency Med</a:t>
                      </a:r>
                      <a:r>
                        <a:rPr lang="en-US" sz="1100" b="1" dirty="0" smtClean="0"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baseline="0" dirty="0" smtClean="0">
                          <a:effectLst/>
                        </a:rPr>
                        <a:t>   2</a:t>
                      </a:r>
                      <a:r>
                        <a:rPr lang="en-US" sz="1100" b="1" baseline="30000" dirty="0" smtClean="0">
                          <a:effectLst/>
                        </a:rPr>
                        <a:t>nd</a:t>
                      </a:r>
                      <a:r>
                        <a:rPr lang="en-US" sz="1100" b="1" baseline="0" dirty="0" smtClean="0">
                          <a:effectLst/>
                        </a:rPr>
                        <a:t> year class pres.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 </a:t>
                      </a:r>
                      <a:r>
                        <a:rPr lang="en-US" sz="1100" b="1" dirty="0" smtClean="0">
                          <a:effectLst/>
                        </a:rPr>
                        <a:t> 3</a:t>
                      </a:r>
                      <a:r>
                        <a:rPr lang="en-US" sz="1100" b="1" baseline="30000" dirty="0" smtClean="0">
                          <a:effectLst/>
                        </a:rPr>
                        <a:t>rd</a:t>
                      </a:r>
                      <a:r>
                        <a:rPr lang="en-US" sz="1100" b="1" dirty="0" smtClean="0">
                          <a:effectLst/>
                        </a:rPr>
                        <a:t> year class pres.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</a:rPr>
                        <a:t>   4</a:t>
                      </a:r>
                      <a:r>
                        <a:rPr lang="en-US" sz="1100" b="1" baseline="30000" dirty="0" smtClean="0">
                          <a:effectLst/>
                        </a:rPr>
                        <a:t>th</a:t>
                      </a:r>
                      <a:r>
                        <a:rPr lang="en-US" sz="1100" b="1" dirty="0" smtClean="0">
                          <a:effectLst/>
                        </a:rPr>
                        <a:t> year class pres.</a:t>
                      </a:r>
                      <a:endParaRPr lang="en-US" sz="1100" b="1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57" marR="6685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57" marR="6685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50823" y="1304092"/>
            <a:ext cx="49078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Curriculum Coordination Committees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24202" y="317957"/>
            <a:ext cx="51844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Curriculum Oversight Committee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63248" y="2209800"/>
            <a:ext cx="0" cy="381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68359" y="2209800"/>
            <a:ext cx="0" cy="381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591556" y="2209800"/>
            <a:ext cx="0" cy="381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90044" y="1752600"/>
            <a:ext cx="5322715" cy="238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90047" y="1752600"/>
            <a:ext cx="0" cy="30480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45634" y="1776453"/>
            <a:ext cx="0" cy="30480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36309" y="1784404"/>
            <a:ext cx="0" cy="30480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12759" y="1789045"/>
            <a:ext cx="0" cy="30480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55358" y="824088"/>
            <a:ext cx="1" cy="53340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667" y="119688"/>
            <a:ext cx="11740444" cy="6778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Curriculum Oversight Committee (14 voting members; quorum=8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50000"/>
              </a:lnSpc>
              <a:spcAft>
                <a:spcPts val="1000"/>
              </a:spcAft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– (elected by the COC)		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Chronister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elected Faculty at Large (three year terms)</a:t>
            </a:r>
          </a:p>
          <a:p>
            <a:pPr indent="228600"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Biomedical Sciences		 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H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O’Brien (2021) &amp; Harp (2019)</a:t>
            </a:r>
          </a:p>
          <a:p>
            <a:pPr indent="228600"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Clinical Sciences 			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Chronister (2021) &amp; J. Jones (2019)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 1 &amp; 2 Coordination Committee Chair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Davis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 3 &amp; 4 Coordination Committee Chair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Thurman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 Committee Chair			TBD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 of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OED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Zumwalt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Skills Coordinator		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Fulbright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of Learning Resources Committee		N. Wilson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IT Representative (non-voting)	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Dirickson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of Academic Standards Committee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Meek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of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BSGC								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Curtis, K.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of Student Success Committee	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Wymore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 of Medical Library Services 	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Goodell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Registrar				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Sumner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044" y="94808"/>
            <a:ext cx="8477956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 1 &amp; 2 Curriculum Coordination Committee (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voting members;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quorum=8)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					Davis</a:t>
            </a:r>
          </a:p>
          <a:p>
            <a:pPr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Dean Biomed. Sci.  	Benjamin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Assoc. Dean Clinical Ed.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Thurman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BMF Director	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Meek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MSF Coordinator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Rouch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 Rep(s)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Davis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OMM Coordinators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Wilson/Ching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&amp; CE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Winkle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Anatomy Coordinator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Smith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CCF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Coordinators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Steele/Reust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CPS Coordinator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Steele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Rep. of OED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Austin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Rutledge 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Student Success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Wymore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1st Year Student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TBD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2nd Year Student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Crystal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Goree</a:t>
            </a:r>
          </a:p>
        </p:txBody>
      </p:sp>
    </p:spTree>
    <p:extLst>
      <p:ext uri="{BB962C8B-B14F-4D97-AF65-F5344CB8AC3E}">
        <p14:creationId xmlns:p14="http://schemas.microsoft.com/office/powerpoint/2010/main" val="2936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2489" y="230906"/>
            <a:ext cx="9629422" cy="683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 3 &amp; 4 Curriculum Coordination Committee (16 voting members; quorum=9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Dean Clinical Ed.		Thurman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Assoc. Dean Biomed. Sci.	Benjamin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 Clinical Ed.		Sammons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Dir. Cur. Affairs/or rep.		Ballard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Student Success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Wymore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Years 3 &amp; 4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Student  Success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TBD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Clerkship Directors: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Pediatrics	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Jones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Psychiatry	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Ford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Rural		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Koehler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OMM		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McConaghy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Family Med.		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Carey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Internal Med.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Cook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Surgery	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Roberts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OB Gyn.	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Oraee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Year Class Pres.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Craig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Cooper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en-US" b="1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Class Pres.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Nate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Nelson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b="1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Class Pres.		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Tim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Nissen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63E7-190E-498B-934C-272264D5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63634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6.2-What are the programmatic level educational objectives for the DO degree? How do we provide this information to the public, students, and faculty?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8701CC-612E-4237-8817-B121FE0DA47F}"/>
              </a:ext>
            </a:extLst>
          </p:cNvPr>
          <p:cNvSpPr/>
          <p:nvPr/>
        </p:nvSpPr>
        <p:spPr>
          <a:xfrm>
            <a:off x="487680" y="1183090"/>
            <a:ext cx="906562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Objectives of Oklahoma State University College of Osteopathic Medicine Curriculum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Identify, critically analyze and solve problems that consider issues across multiple contexts as osteopathic practitioners related to patient care. 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Demonstrate knowledge of evidence-based practice in the treatment of patients and the application of relevant research. 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Perform appropriate diagnostic and treatment skills that encompass the understanding and application of new scientific knowledge of patient care. 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Effectively lead and communicate with peers and healthcare team members. 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Demonstrate effective physician-patient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0590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EE8F5754CE74DA1362FF4A382C9BF" ma:contentTypeVersion="13" ma:contentTypeDescription="Create a new document." ma:contentTypeScope="" ma:versionID="046f73d9629ffb590de9d06c7e61ddb4">
  <xsd:schema xmlns:xsd="http://www.w3.org/2001/XMLSchema" xmlns:xs="http://www.w3.org/2001/XMLSchema" xmlns:p="http://schemas.microsoft.com/office/2006/metadata/properties" xmlns:ns1="http://schemas.microsoft.com/sharepoint/v3" xmlns:ns2="5d7439e3-80a4-4edc-9d3e-0234b667c127" xmlns:ns3="22c81239-4916-42f8-981e-bb17659ba664" targetNamespace="http://schemas.microsoft.com/office/2006/metadata/properties" ma:root="true" ma:fieldsID="8a0a50ba7056cb42c91513a3223dbf87" ns1:_="" ns2:_="" ns3:_="">
    <xsd:import namespace="http://schemas.microsoft.com/sharepoint/v3"/>
    <xsd:import namespace="5d7439e3-80a4-4edc-9d3e-0234b667c127"/>
    <xsd:import namespace="22c81239-4916-42f8-981e-bb17659ba6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date" minOccurs="0"/>
                <xsd:element ref="ns3:File_x0020_Type0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439e3-80a4-4edc-9d3e-0234b667c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1239-4916-42f8-981e-bb17659ba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File_x0020_Type0" ma:index="17" nillable="true" ma:displayName="File Type" ma:internalName="File_x0020_Type0">
      <xsd:simpleType>
        <xsd:restriction base="dms:Text">
          <xsd:maxLength value="255"/>
        </xsd:restriction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_x0020_Type0 xmlns="22c81239-4916-42f8-981e-bb17659ba664" xsi:nil="true"/>
    <PublishingExpirationDate xmlns="http://schemas.microsoft.com/sharepoint/v3" xsi:nil="true"/>
    <date xmlns="22c81239-4916-42f8-981e-bb17659ba664" xsi:nil="true"/>
    <PublishingStartDate xmlns="http://schemas.microsoft.com/sharepoint/v3" xsi:nil="true"/>
    <SharedWithUsers xmlns="5d7439e3-80a4-4edc-9d3e-0234b667c127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FFA7206-29C9-4630-8A6A-800F2FE6EB1F}"/>
</file>

<file path=customXml/itemProps2.xml><?xml version="1.0" encoding="utf-8"?>
<ds:datastoreItem xmlns:ds="http://schemas.openxmlformats.org/officeDocument/2006/customXml" ds:itemID="{7A887878-9032-4A31-83E6-A5DA64BFDBBE}"/>
</file>

<file path=customXml/itemProps3.xml><?xml version="1.0" encoding="utf-8"?>
<ds:datastoreItem xmlns:ds="http://schemas.openxmlformats.org/officeDocument/2006/customXml" ds:itemID="{DB9647F7-BA19-429B-B183-9C4C9D2D40E7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1176</Words>
  <Application>Microsoft Office PowerPoint</Application>
  <PresentationFormat>Widescreen</PresentationFormat>
  <Paragraphs>213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Symbol</vt:lpstr>
      <vt:lpstr>Times New Roman</vt:lpstr>
      <vt:lpstr>Trebuchet MS</vt:lpstr>
      <vt:lpstr>Wingdings 3</vt:lpstr>
      <vt:lpstr>Facet</vt:lpstr>
      <vt:lpstr>COCA Standard 6 - Curriculum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6.2-What are the programmatic level educational objectives for the DO degree? How do we provide this information to the public, students, and faculty? </vt:lpstr>
      <vt:lpstr>PowerPoint Presentation</vt:lpstr>
      <vt:lpstr>PowerPoint Presentation</vt:lpstr>
      <vt:lpstr>6.4-What are the osteopathic core competencies? How do we track the teaching and assessment of these in our curriculum? How are thee incorporated into course goals? </vt:lpstr>
      <vt:lpstr>PowerPoint Presentation</vt:lpstr>
      <vt:lpstr>PowerPoint Presentation</vt:lpstr>
      <vt:lpstr>6.6-Where do students get observational and hands-on OMM experiences in the 3rd and 4th year? </vt:lpstr>
      <vt:lpstr>6.9-Do we have enough clinical rotations for 120% of our class size?  Does that include the additional 50 students at Tahlequah?  </vt:lpstr>
      <vt:lpstr>PowerPoint Presentation</vt:lpstr>
      <vt:lpstr>How do we audit rotation sites?  Process for credentialing faculty? </vt:lpstr>
      <vt:lpstr>6.11-How do we ensure that the experience at one rotation site is the same as at another location? </vt:lpstr>
      <vt:lpstr>Element 6.12-COMLEX-USA:   All students must successfully pass COMLEX-USA Level 1,  Level 2 CE, and Level 2 PE prior to graduation from an osteopathic medical school. The COM must publish to the  public the COMLEX -USA Level 1, Level 2 CE, Level 2 PE, and Level 3 first time pass rate for all students in each class at the COM.  Faculty responsibility to ensure students have the content necessary to pass the COMLEX exams.  Additional assistance:  Integrated Systems Review course  Board review course  Question banks &amp; COMSAE exams  Identification of at risk students  Dr. Dunn  Learning resource specialist  One on one advising of all at risk students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COCA Clinical Education Questions</dc:title>
  <dc:creator>Thurman, Christopher C</dc:creator>
  <cp:lastModifiedBy>Wymore, Randy</cp:lastModifiedBy>
  <cp:revision>25</cp:revision>
  <dcterms:created xsi:type="dcterms:W3CDTF">2018-09-07T14:57:51Z</dcterms:created>
  <dcterms:modified xsi:type="dcterms:W3CDTF">2018-09-12T15:21:41Z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0x010100354EE8F5754CE74DA1362FF4A382C9BF</vt:lpwstr>
  </property>
  <property fmtid="{D5CDD505-2E9C-101B-9397-08002B2CF9AE}" pid="3" name="Order">
    <vt:r8>849500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