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1C0B-5FE8-4373-AEE9-7E9A93713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4D436-27F3-47E9-B220-D5042FFFD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B3718-A0C1-403F-B109-306E4263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F78E-BC16-4127-9500-FA44999FADC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EABFE-D374-4BEA-A4AF-355BD269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DA225-D1A8-4415-8E05-7C1CD502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87CB-3AF4-4408-B36D-64B4CF13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6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2A64-BF35-43A0-A5A4-8DD183F3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1EAE9-AD96-49F9-938B-52E59600D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ABD1B-49F7-4AFE-B8BF-A2BCF898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F78E-BC16-4127-9500-FA44999FADC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4C-5AE5-4D0D-A281-704C27C2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20C58-5444-4B1F-B20B-8D18F24F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87CB-3AF4-4408-B36D-64B4CF13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0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65550-A74F-443A-BB05-D3EF3C6FF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5E198-0742-4D2C-A5A8-27CB97129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187A-4A22-4AC2-A2BE-011C10D8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F78E-BC16-4127-9500-FA44999FADC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570E7-4E48-4946-99A2-05DCD57E6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73601-F112-44DD-A3FA-355A2922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87CB-3AF4-4408-B36D-64B4CF13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8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AD17-865E-43AB-B659-46F63668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5182-9D55-49E9-AAB8-B1151012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EAEF9-7EEE-4B71-BF1C-7D8294E3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F78E-BC16-4127-9500-FA44999FADC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F0D95-54D6-46D0-81A3-A7DA4F95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43063-AF2D-44DB-AE56-D4241A14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87CB-3AF4-4408-B36D-64B4CF13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5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95FE-1AB8-4175-B3D7-741D3F2D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8473E-236F-4B24-9460-A9ABE59B4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34361-408E-4D55-A7E7-2ECF41A4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F78E-BC16-4127-9500-FA44999FADC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2DEB1-195D-4A98-B9E3-AFD16F59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F79E2-61AD-4D1D-8093-EAA3D1DF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87CB-3AF4-4408-B36D-64B4CF13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9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4FDC-6BA4-4568-93C2-5FE1DE54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6B0AE-CF44-4DAC-8C74-AED9C06DC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59765-4525-46F8-A01D-85398085E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2D7DD-36D8-4178-B3FC-B73C4A5C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F78E-BC16-4127-9500-FA44999FADC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80237-EABC-4A64-8D2B-80761811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916BD-AAA0-4370-A694-A29F0227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87CB-3AF4-4408-B36D-64B4CF13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7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8E3B-E666-4613-B23E-D38E26A0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4A50A-BACC-4A96-9481-6DFC9961A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4A9E0-B75C-4F34-9CE0-526A76EC5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B3508-1125-4A2D-B6CC-CB3544A9C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236B3-E15C-49A5-9D55-B55E70F74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1C632-BDDC-4DEB-A033-46506A8D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F78E-BC16-4127-9500-FA44999FADC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07477-FF8B-43CD-BD95-3AF2D674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F3D52-24D3-4FAF-92FE-918D078F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87CB-3AF4-4408-B36D-64B4CF13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6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DA3C-FF65-46B4-BCC8-BAA7B5DD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1CC0A-97B8-44F3-9194-358ED47A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F78E-BC16-4127-9500-FA44999FADC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173A4-78D8-4989-A3C7-444E3072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56968-60E4-497D-8D79-2801CE08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87CB-3AF4-4408-B36D-64B4CF13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59810-AC3A-4079-979F-A1470FEF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F78E-BC16-4127-9500-FA44999FADC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6B4A7-178E-4761-98E0-C74F37C0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4D9E2-D2E7-4DAB-B11E-89B414B3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87CB-3AF4-4408-B36D-64B4CF13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1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CFD7-FA49-40DB-911F-AC494F14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0D062-0224-468B-8F37-294C0988D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CA263-EA27-409B-806F-33B2716E8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AEB80-4AAB-47A2-A5FB-A1397F03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F78E-BC16-4127-9500-FA44999FADC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37730-5D31-4B33-A597-521A909B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9174-09F1-48D3-B373-AA282D48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87CB-3AF4-4408-B36D-64B4CF13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AF4F-D4C5-46E7-9B10-43FE534C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94DAB-826D-44E6-A831-02E4138CE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F09A6-70C0-448C-A541-7304363A4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DA19E-37E1-45E7-9C49-285634A7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F78E-BC16-4127-9500-FA44999FADC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79FC5-8B74-4237-90BA-CCE037CB2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BCE26-9193-41DD-BB25-5EBCA58B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87CB-3AF4-4408-B36D-64B4CF13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3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8A1C0-5233-4227-80BB-EBFE4340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16D6C-0FC7-44F3-8129-64DC4B344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CCBD1-E0D6-42CC-8034-A8811F4DB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7F78E-BC16-4127-9500-FA44999FADC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5CA64-C746-4E22-B0DB-40F1A306A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893A7-7BE9-45A1-A440-2F7B3C5AB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B87CB-3AF4-4408-B36D-64B4CF13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4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bme.org/about/itemwriting.as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F0EE-B507-49EB-BC9D-30344E055D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Item writing tips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88299-968D-4336-8A8A-8832DD00F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Source: </a:t>
            </a:r>
            <a:r>
              <a:rPr lang="fr-FR" dirty="0">
                <a:hlinkClick r:id="rId2"/>
              </a:rPr>
              <a:t>www.nbme.org/about/itemwriting.asp</a:t>
            </a:r>
            <a:endParaRPr lang="fr-FR" dirty="0"/>
          </a:p>
          <a:p>
            <a:endParaRPr lang="fr-FR" dirty="0"/>
          </a:p>
          <a:p>
            <a:r>
              <a:rPr lang="en-US" dirty="0"/>
              <a:t>Tony Alfrey, M.D.</a:t>
            </a:r>
          </a:p>
        </p:txBody>
      </p:sp>
    </p:spTree>
    <p:extLst>
      <p:ext uri="{BB962C8B-B14F-4D97-AF65-F5344CB8AC3E}">
        <p14:creationId xmlns:p14="http://schemas.microsoft.com/office/powerpoint/2010/main" val="300292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9921-DFD6-4162-B8A7-A31B03B2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Board-style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D57F-4A68-4795-B0E6-CBE85E44C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should always have some clinical relevancy. </a:t>
            </a:r>
          </a:p>
          <a:p>
            <a:r>
              <a:rPr lang="en-US" dirty="0"/>
              <a:t>Almost always in the format of a clinical vignette.</a:t>
            </a:r>
          </a:p>
          <a:p>
            <a:r>
              <a:rPr lang="en-US" dirty="0"/>
              <a:t>Vignette checklist </a:t>
            </a:r>
          </a:p>
          <a:p>
            <a:pPr lvl="1"/>
            <a:r>
              <a:rPr lang="en-US" dirty="0"/>
              <a:t>Patient’s age and gender</a:t>
            </a:r>
          </a:p>
          <a:p>
            <a:pPr lvl="1"/>
            <a:r>
              <a:rPr lang="en-US" dirty="0"/>
              <a:t>Chief complaint/Presenting symptoms – include nature of onset</a:t>
            </a:r>
          </a:p>
          <a:p>
            <a:pPr lvl="1"/>
            <a:r>
              <a:rPr lang="en-US" dirty="0"/>
              <a:t>Duration of symptoms – include changing nature of symptoms</a:t>
            </a:r>
          </a:p>
          <a:p>
            <a:pPr lvl="1"/>
            <a:r>
              <a:rPr lang="en-US" dirty="0"/>
              <a:t>Pertinent history – personal/family</a:t>
            </a:r>
          </a:p>
          <a:p>
            <a:pPr lvl="1"/>
            <a:r>
              <a:rPr lang="en-US" dirty="0"/>
              <a:t>Examination findings</a:t>
            </a:r>
          </a:p>
          <a:p>
            <a:pPr lvl="1"/>
            <a:r>
              <a:rPr lang="en-US" dirty="0"/>
              <a:t>Pertinent Labs</a:t>
            </a:r>
          </a:p>
          <a:p>
            <a:pPr lvl="1"/>
            <a:r>
              <a:rPr lang="en-US" dirty="0"/>
              <a:t>Lead-in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0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CE4D-8D8F-4997-BF7A-65B95C39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avoid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2B10E-EA92-4E28-ADFA-B25CD627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 NOT use real patients as the basis for your questions</a:t>
            </a:r>
          </a:p>
          <a:p>
            <a:pPr lvl="1"/>
            <a:r>
              <a:rPr lang="en-US" dirty="0"/>
              <a:t>real situations often too complex</a:t>
            </a:r>
          </a:p>
          <a:p>
            <a:endParaRPr lang="en-US" dirty="0"/>
          </a:p>
          <a:p>
            <a:r>
              <a:rPr lang="en-US" dirty="0"/>
              <a:t>DO NOT use a patient’s ‘own words’ in the question</a:t>
            </a:r>
          </a:p>
          <a:p>
            <a:pPr lvl="1"/>
            <a:r>
              <a:rPr lang="en-US" dirty="0"/>
              <a:t>Nuances of tone and language can affect interpretation. </a:t>
            </a:r>
          </a:p>
          <a:p>
            <a:endParaRPr lang="en-US" dirty="0"/>
          </a:p>
          <a:p>
            <a:r>
              <a:rPr lang="en-US" dirty="0"/>
              <a:t>DO NOT use negative questions</a:t>
            </a:r>
          </a:p>
          <a:p>
            <a:pPr lvl="1"/>
            <a:r>
              <a:rPr lang="en-US" dirty="0"/>
              <a:t>AVOID the words APART FROM, NOT, NEVER, LEAST, and EXCEPT in your questions.</a:t>
            </a:r>
          </a:p>
          <a:p>
            <a:endParaRPr lang="en-US" dirty="0"/>
          </a:p>
          <a:p>
            <a:r>
              <a:rPr lang="en-US" dirty="0"/>
              <a:t>DO NOT use 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97095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ED39-8321-4EF7-887E-74FC85AA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FAF3D-5B21-438F-AC52-380FD4ADF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make sure that your multiple-choice patients tell the truth</a:t>
            </a:r>
          </a:p>
          <a:p>
            <a:endParaRPr lang="en-US" dirty="0"/>
          </a:p>
          <a:p>
            <a:r>
              <a:rPr lang="en-US" dirty="0"/>
              <a:t>DO provide reference material (e.g., lab values) in the question stem if this material would be available in real life.</a:t>
            </a:r>
          </a:p>
          <a:p>
            <a:pPr lvl="1"/>
            <a:r>
              <a:rPr lang="en-US" dirty="0"/>
              <a:t>Lab values should be presented in tabular/columnar form not as part of the running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5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60D8-5156-407C-9D8A-1C132E4F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Each stem and lead in should have ALL the information that a student needs to answer the question.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49170-1C5A-4BE3-A49D-2103C3A2E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should know what the question is asking and be able to answer it WITHOUT having to read the options. </a:t>
            </a:r>
          </a:p>
          <a:p>
            <a:r>
              <a:rPr lang="en-US" dirty="0"/>
              <a:t>Do not include any extra “teaching” information in the options.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0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5094-FF9C-46BF-81B2-2DAD918F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Make sure that all the options are of the same type, e.g., anatomical features, ions, organelles, drugs etc.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6ECD5-C772-4A5C-854A-B93FA358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example of this kind of error: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Only B and C belong to the same dimension (associations) so only these two options can be properly compared. 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1052EC-3B01-40F3-9C98-2E9A54AEC92D}"/>
              </a:ext>
            </a:extLst>
          </p:cNvPr>
          <p:cNvSpPr/>
          <p:nvPr/>
        </p:nvSpPr>
        <p:spPr>
          <a:xfrm>
            <a:off x="1316736" y="2560320"/>
            <a:ext cx="9436608" cy="193852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Which of the following is true of pseudogout?</a:t>
            </a:r>
          </a:p>
          <a:p>
            <a:r>
              <a:rPr lang="en-US" dirty="0">
                <a:solidFill>
                  <a:schemeClr val="tx1"/>
                </a:solidFill>
              </a:rPr>
              <a:t>A 	It occurs frequently in women (gender distribution)</a:t>
            </a:r>
          </a:p>
          <a:p>
            <a:r>
              <a:rPr lang="en-US" dirty="0">
                <a:solidFill>
                  <a:schemeClr val="tx1"/>
                </a:solidFill>
              </a:rPr>
              <a:t>B 	It is seldom associated with acute pain in a joint (associations)</a:t>
            </a:r>
          </a:p>
          <a:p>
            <a:r>
              <a:rPr lang="en-US" dirty="0">
                <a:solidFill>
                  <a:schemeClr val="tx1"/>
                </a:solidFill>
              </a:rPr>
              <a:t>C 	It can be associated with a finding of chondrocalcinosis (associations)</a:t>
            </a:r>
          </a:p>
          <a:p>
            <a:r>
              <a:rPr lang="en-US" dirty="0">
                <a:solidFill>
                  <a:schemeClr val="tx1"/>
                </a:solidFill>
              </a:rPr>
              <a:t>D 	It is clearly hereditary in most cases (hereditary)</a:t>
            </a:r>
          </a:p>
          <a:p>
            <a:r>
              <a:rPr lang="en-US" dirty="0">
                <a:solidFill>
                  <a:schemeClr val="tx1"/>
                </a:solidFill>
              </a:rPr>
              <a:t>E 	It responds well to treatment with allopurinol (management)</a:t>
            </a:r>
          </a:p>
        </p:txBody>
      </p:sp>
    </p:spTree>
    <p:extLst>
      <p:ext uri="{BB962C8B-B14F-4D97-AF65-F5344CB8AC3E}">
        <p14:creationId xmlns:p14="http://schemas.microsoft.com/office/powerpoint/2010/main" val="96362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DCE6-9FE0-4822-8F80-3009EFD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45CE0-504B-4CC3-92BB-58925F386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 sure that all options follow grammatically from the stem &amp; lead-in.</a:t>
            </a:r>
          </a:p>
          <a:p>
            <a:pPr lvl="1"/>
            <a:r>
              <a:rPr lang="en-US" dirty="0"/>
              <a:t>If not, then the test-smart student will use as a clue to the answer. </a:t>
            </a:r>
          </a:p>
          <a:p>
            <a:endParaRPr lang="en-US" dirty="0"/>
          </a:p>
          <a:p>
            <a:r>
              <a:rPr lang="en-US" dirty="0"/>
              <a:t>Never use terms such as ‘always’ or ‘never’ in the options. </a:t>
            </a:r>
          </a:p>
          <a:p>
            <a:pPr lvl="1"/>
            <a:r>
              <a:rPr lang="en-US" dirty="0"/>
              <a:t>Things are rarely so cut and dried so these options are less likely to be true and so can be eliminated by the test-smart student.</a:t>
            </a:r>
          </a:p>
          <a:p>
            <a:endParaRPr lang="en-US" dirty="0"/>
          </a:p>
          <a:p>
            <a:r>
              <a:rPr lang="en-US" dirty="0"/>
              <a:t>Be sure that the correct answer is comparable to the other answers</a:t>
            </a:r>
          </a:p>
          <a:p>
            <a:pPr lvl="1"/>
            <a:r>
              <a:rPr lang="en-US" dirty="0"/>
              <a:t>i.e., don’t make the correct answer longer, more specific or more complete than the others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66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1638-5965-4512-A8AF-C25F8C33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Answer choices should be mutually exclusive, homogenous, plausible and consistently phrased.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E57D1-C031-4343-8F18-6034A3C73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79-year-old previously healthy male presents with fatigue and decreased exercise tolerance. Which one of the following is the most likely diagnosis?</a:t>
            </a:r>
          </a:p>
          <a:p>
            <a:pPr marL="971550" lvl="1" indent="-514350">
              <a:buAutoNum type="alphaUcPeriod"/>
            </a:pPr>
            <a:r>
              <a:rPr lang="en-US" dirty="0"/>
              <a:t>Colon cancer</a:t>
            </a:r>
          </a:p>
          <a:p>
            <a:pPr marL="971550" lvl="1" indent="-514350">
              <a:buAutoNum type="alphaUcPeriod"/>
            </a:pPr>
            <a:r>
              <a:rPr lang="en-US" dirty="0"/>
              <a:t>Malignant tumor of bone (inconsistent wording)</a:t>
            </a:r>
          </a:p>
          <a:p>
            <a:pPr marL="971550" lvl="1" indent="-514350">
              <a:buAutoNum type="alphaUcPeriod"/>
            </a:pPr>
            <a:r>
              <a:rPr lang="en-US" dirty="0"/>
              <a:t>Ovarian cancer (not plausible)</a:t>
            </a:r>
          </a:p>
          <a:p>
            <a:pPr marL="971550" lvl="1" indent="-514350">
              <a:buAutoNum type="alphaUcPeriod"/>
            </a:pPr>
            <a:r>
              <a:rPr lang="en-US" dirty="0"/>
              <a:t>Rectal cancer (perhaps but hard to differentiate from colon cancer)</a:t>
            </a:r>
          </a:p>
          <a:p>
            <a:pPr marL="971550" lvl="1" indent="-514350">
              <a:buAutoNum type="alphaUcPeriod"/>
            </a:pPr>
            <a:endParaRPr lang="en-US" dirty="0"/>
          </a:p>
          <a:p>
            <a:pPr marL="514350" indent="-514350">
              <a:buAutoNum type="alphaUcPeriod"/>
            </a:pPr>
            <a:endParaRPr lang="en-US" dirty="0"/>
          </a:p>
          <a:p>
            <a:pPr marL="514350" indent="-514350">
              <a:buAutoNum type="alphaUcPeriod"/>
            </a:pPr>
            <a:endParaRPr lang="en-US" dirty="0"/>
          </a:p>
          <a:p>
            <a:pPr marL="514350" indent="-514350">
              <a:buAutoNum type="alphaUcPeriod"/>
            </a:pPr>
            <a:endParaRPr lang="en-US" dirty="0"/>
          </a:p>
          <a:p>
            <a:pPr marL="514350" indent="-514350">
              <a:buAutoNum type="alphaUcPeriod"/>
            </a:pPr>
            <a:endParaRPr lang="en-US" dirty="0"/>
          </a:p>
          <a:p>
            <a:pPr marL="514350" indent="-514350"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96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EE82-966F-4E7D-8889-A0984FE2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Make questions easy to understand.</a:t>
            </a:r>
            <a:br>
              <a:rPr lang="en-US" sz="4000" dirty="0"/>
            </a:br>
            <a:r>
              <a:rPr lang="en-US" sz="4000" dirty="0"/>
              <a:t>Avoid red herrings and unnecessary story telling.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2F98C-95B2-4052-9F2A-59D25073C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 stems are fine if all the information is essential but DON’T MAKE options are too long or complicated.</a:t>
            </a:r>
          </a:p>
          <a:p>
            <a:pPr lvl="1"/>
            <a:r>
              <a:rPr lang="en-US" dirty="0"/>
              <a:t>Deciding between the options shouldn’t take too much time to read. </a:t>
            </a:r>
          </a:p>
          <a:p>
            <a:endParaRPr lang="en-US" dirty="0"/>
          </a:p>
          <a:p>
            <a:r>
              <a:rPr lang="en-US" dirty="0"/>
              <a:t>DON’T USE terms such as ‘usually’, ‘often’, ‘sometimes’ etc. </a:t>
            </a:r>
          </a:p>
          <a:p>
            <a:pPr lvl="1"/>
            <a:r>
              <a:rPr lang="en-US" dirty="0"/>
              <a:t>These are vague and not interpreted consistently.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9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633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Item writing tips</vt:lpstr>
      <vt:lpstr>Board-style questions</vt:lpstr>
      <vt:lpstr>Things to avoid</vt:lpstr>
      <vt:lpstr>Things to do</vt:lpstr>
      <vt:lpstr>Each stem and lead in should have ALL the information that a student needs to answer the question. </vt:lpstr>
      <vt:lpstr>Make sure that all the options are of the same type, e.g., anatomical features, ions, organelles, drugs etc. </vt:lpstr>
      <vt:lpstr>Be aware of clues</vt:lpstr>
      <vt:lpstr>Answer choices should be mutually exclusive, homogenous, plausible and consistently phrased.</vt:lpstr>
      <vt:lpstr>Make questions easy to understand. Avoid red herrings and unnecessary story telling.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Item writing tips</dc:title>
  <dc:creator>Alfrey, Tony</dc:creator>
  <cp:lastModifiedBy>Alfrey, Tony</cp:lastModifiedBy>
  <cp:revision>12</cp:revision>
  <dcterms:created xsi:type="dcterms:W3CDTF">2020-07-13T14:38:35Z</dcterms:created>
  <dcterms:modified xsi:type="dcterms:W3CDTF">2020-07-13T16:36:51Z</dcterms:modified>
</cp:coreProperties>
</file>