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53" r:id="rId4"/>
  </p:sldMasterIdLst>
  <p:notesMasterIdLst>
    <p:notesMasterId r:id="rId32"/>
  </p:notesMasterIdLst>
  <p:handoutMasterIdLst>
    <p:handoutMasterId r:id="rId33"/>
  </p:handoutMasterIdLst>
  <p:sldIdLst>
    <p:sldId id="1681" r:id="rId5"/>
    <p:sldId id="1730" r:id="rId6"/>
    <p:sldId id="1729" r:id="rId7"/>
    <p:sldId id="1732" r:id="rId8"/>
    <p:sldId id="1734" r:id="rId9"/>
    <p:sldId id="1733" r:id="rId10"/>
    <p:sldId id="1728" r:id="rId11"/>
    <p:sldId id="1736" r:id="rId12"/>
    <p:sldId id="1710" r:id="rId13"/>
    <p:sldId id="1683" r:id="rId14"/>
    <p:sldId id="1735" r:id="rId15"/>
    <p:sldId id="1687" r:id="rId16"/>
    <p:sldId id="1711" r:id="rId17"/>
    <p:sldId id="1705" r:id="rId18"/>
    <p:sldId id="1717" r:id="rId19"/>
    <p:sldId id="1718" r:id="rId20"/>
    <p:sldId id="1720" r:id="rId21"/>
    <p:sldId id="1719" r:id="rId22"/>
    <p:sldId id="1722" r:id="rId23"/>
    <p:sldId id="1721" r:id="rId24"/>
    <p:sldId id="1723" r:id="rId25"/>
    <p:sldId id="1725" r:id="rId26"/>
    <p:sldId id="1702" r:id="rId27"/>
    <p:sldId id="1697" r:id="rId28"/>
    <p:sldId id="1686" r:id="rId29"/>
    <p:sldId id="1724" r:id="rId30"/>
    <p:sldId id="172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yun-Rok Lee" initials="HL" lastIdx="1" clrIdx="0">
    <p:extLst>
      <p:ext uri="{19B8F6BF-5375-455C-9EA6-DF929625EA0E}">
        <p15:presenceInfo xmlns:p15="http://schemas.microsoft.com/office/powerpoint/2012/main" userId="Hyun-Rok Lee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00"/>
    <a:srgbClr val="007FA3"/>
    <a:srgbClr val="404040"/>
    <a:srgbClr val="253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327"/>
    <p:restoredTop sz="70156"/>
  </p:normalViewPr>
  <p:slideViewPr>
    <p:cSldViewPr snapToGrid="0">
      <p:cViewPr varScale="1">
        <p:scale>
          <a:sx n="92" d="100"/>
          <a:sy n="92" d="100"/>
        </p:scale>
        <p:origin x="2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76DF098-4055-BB41-826F-BEFEAEA5EB7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9D948-11FC-5D4C-B8C1-5FC3162A03B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EBCBCD-0ABD-5B4B-AC13-22AF116D6817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E8C6CC-558D-1647-A003-5102AB5F96C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45E24C-2CAA-6148-AB62-05970A04BD9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30C46F-203A-E14A-A845-7DBA8E96D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114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179F28-907A-407C-81D5-4B8FFDF7E2DB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A3D56-BCD5-4929-BEBB-418C2128FE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9576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 welcome to our recent work on LLM-assisted extraction work.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220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present the main extraction prompt here. Similar to what we see previously, here the prompt template highlight a few more source sentence and accuracy tuples in a few shot manner. As we see a fair datasets consists entries with omissions and top-1 accuracies.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804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exciting part is coming – how well we did?</a:t>
            </a:r>
          </a:p>
          <a:p>
            <a:r>
              <a:rPr lang="en-US" dirty="0"/>
              <a:t>We evaluate our proposed EXTRACT-AND-VERIFY system against SCILEAD on our 100-paper</a:t>
            </a:r>
          </a:p>
          <a:p>
            <a:r>
              <a:rPr lang="en-US" dirty="0"/>
              <a:t>development set. Two types of evaluation are conducted: (</a:t>
            </a:r>
            <a:r>
              <a:rPr lang="en-US" dirty="0" err="1"/>
              <a:t>i</a:t>
            </a:r>
            <a:r>
              <a:rPr lang="en-US" dirty="0"/>
              <a:t>) classification accuracy—assessing</a:t>
            </a:r>
          </a:p>
          <a:p>
            <a:r>
              <a:rPr lang="en-US" dirty="0"/>
              <a:t>whether the predicted Top-1 value exactly matches the annotated ground-truth, and (ii) regression-</a:t>
            </a:r>
          </a:p>
          <a:p>
            <a:r>
              <a:rPr lang="en-US" dirty="0"/>
              <a:t>based metrics—quantifying how close the extracted values are numerically.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0451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how </a:t>
            </a:r>
            <a:r>
              <a:rPr lang="en-US" dirty="0" err="1"/>
              <a:t>extractly</a:t>
            </a:r>
            <a:r>
              <a:rPr lang="en-US" dirty="0"/>
              <a:t> the predicted Top-1 value matches with Groundtruth? This brings us back to NLP101 where accuracy precision recall F1 scores are used given an extraction vs </a:t>
            </a:r>
            <a:r>
              <a:rPr lang="en-US" dirty="0" err="1"/>
              <a:t>groundtruth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299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D2755-8B0A-4FCD-09FD-5193DAA5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79F041-CE13-B3AF-D2EB-13221E3CF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68CACC-EA44-4578-29B6-A5BB88DFEE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Now we are interested in  quantifying how close the extracted values are numerically. (finding out how further our extracted values apart from the GT.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Our system shows a lower MAE and RMSE (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Mean Absolute Error (MAE) and Root Mean Squared Error (RMSE). </a:t>
            </a:r>
            <a:endParaRPr lang="en-CA" dirty="0"/>
          </a:p>
          <a:p>
            <a:r>
              <a:rPr lang="en-US" dirty="0"/>
              <a:t> compared to SCILEAD, indicating tighter</a:t>
            </a:r>
          </a:p>
          <a:p>
            <a:r>
              <a:rPr lang="en-US" dirty="0"/>
              <a:t>alignment with the annotated ground-truth values. The high Pearson correlation (r = 0.971) also</a:t>
            </a:r>
          </a:p>
          <a:p>
            <a:r>
              <a:rPr lang="en-US" dirty="0"/>
              <a:t>suggests that our method better preserves the relative ranking of performance metrics across papers,</a:t>
            </a:r>
          </a:p>
          <a:p>
            <a:r>
              <a:rPr lang="en-US" dirty="0"/>
              <a:t>whereas SCILEAD shows weak and even negative correlation.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F4E40F-22FA-60BC-F879-88101D19C9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0315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C51682-5E00-2014-C8D8-ACA23DBB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D2304A-7DD0-6A0E-EC12-CF730F922C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32316-DE49-C269-5675-9DC9FF05D6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are done with numbers for now. </a:t>
            </a:r>
          </a:p>
          <a:p>
            <a:r>
              <a:rPr lang="en-US" dirty="0"/>
              <a:t>We illustrate our results with a qualitative analysis of easy and difficult cases.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5E6151-05C4-4B66-8EF0-DBE3223FEF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9521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701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56655-0B55-65C0-6370-D3AD5AB78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8DD7C-FCFF-0803-850D-A4BA5C4675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8E7C5-C8AC-27D7-D394-5F6BC2E1DC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899DD-FA5F-E995-B5E4-7E7238B438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7057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F474E-A1D9-5623-BC5E-765BB54C6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AEB005-8A10-7569-91A4-F44AFEE5E6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903B0-DFEE-5FBB-934C-42DFDC5D7A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858367-9C9D-721C-5B6C-40E2DCFAC3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0A08E-093A-4BCF-2423-7ADE1957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29F092-50E4-1C74-20DD-C00761A56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5C26A-4DF9-65F6-1066-BC7981641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Our EXTRACT-AND-VERIFY pipeline correctly extracts the Top-1 accuracy in 67 out of 100 papers,</a:t>
            </a:r>
          </a:p>
          <a:p>
            <a:r>
              <a:rPr lang="en-US" dirty="0"/>
              <a:t>compared to 63 by SCILEAD. However, our method yields higher recall and F1 score, reflecting</a:t>
            </a:r>
          </a:p>
          <a:p>
            <a:r>
              <a:rPr lang="en-US" dirty="0"/>
              <a:t>better overall coverage and extraction consistency. These classification-based findings align with</a:t>
            </a:r>
          </a:p>
          <a:p>
            <a:r>
              <a:rPr lang="en-US" dirty="0"/>
              <a:t>our regression analysis discussed below.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D6A55-4DFF-8F6D-6C50-F8C89ECF7D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8836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>
                <a:effectLst/>
                <a:latin typeface="Menlo" panose="020B0609030804020204" pitchFamily="49" charset="0"/>
              </a:rPr>
              <a:t>Next steps [minor]: Furthermore, we wish to expand on dataset size and report things with more statistical significance with our formal test set. Also we are hoping to fine-tune our pipeline resulting robust results.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116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Before we starts, let’s think about a scenario where a young CV researcher trying to submit work to top journals.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First thing is to figure out SOTA performances from the literatures. Particularly Image Classification on ImageNet datasets has been a popular leaderboard since the start of the </a:t>
            </a:r>
            <a:r>
              <a:rPr lang="en-CA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AlexNet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around </a:t>
            </a:r>
            <a:r>
              <a:rPr lang="en-CA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2011</a:t>
            </a:r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Putting together the leaderboard involves lots of manual efforts to extract, verify and consolidate from literatures and these hasn’t been non-trivial efforts.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542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 hope this gives you a glance into the exciting advances we’re seeing in our work Extract and Verify. We are an e2e LLM assisted pipeline for automatic extraction of Top-1 accuracy from literatures. We contribute to 100-paper dev set reporting top-1 accuracy on ImageNet publications. Our system is able to correctly extracts Top-1 accuracy 67, better than prior work</a:t>
            </a: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CA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CA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I’d be happy to take any questions or discuss further.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6472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I’d be happy to take any questions or discuss further.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9700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667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669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ties back nicely to our work. Our work focus on the extraction of Top-1 Accuracy reported on ImageNet for Image Recognition tasks. </a:t>
            </a: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present EXTRACT-AND-VERIFY, an end-to-end large language model (LLM)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pipeline that automatically extracts performance metrics from scientific papers.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collect a large dataset of publications that report Top-1 Accuracy on the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ImageNet dataset and manually annotate it.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report that our system correctly extracts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Top-1 accuracy in 67% on the development set, slightly </a:t>
            </a:r>
            <a:r>
              <a:rPr lang="en-CA" sz="1200" i="1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outperformning</a:t>
            </a:r>
            <a:r>
              <a:rPr lang="en-CA" sz="120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prior work. Though we would report things with more statistical significance reporting results on test set.</a:t>
            </a:r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CA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9441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Trends of literature has influenced our work. </a:t>
            </a:r>
          </a:p>
          <a:p>
            <a:r>
              <a:rPr lang="en-US" dirty="0"/>
              <a:t>SCILEAD, submitted in Nov 24 EMNLP, contributes a manual curated scientific leaderboard </a:t>
            </a:r>
            <a:r>
              <a:rPr lang="en-US" dirty="0" err="1"/>
              <a:t>datsets</a:t>
            </a:r>
            <a:r>
              <a:rPr lang="en-US" dirty="0"/>
              <a:t> (around 40 papers). They method is LLM –based method that automatically construct scientific leaderboard. </a:t>
            </a:r>
          </a:p>
          <a:p>
            <a:r>
              <a:rPr lang="en-US" dirty="0"/>
              <a:t>We are also influenced by recent trends of prompting </a:t>
            </a:r>
            <a:r>
              <a:rPr lang="en-US" dirty="0" err="1"/>
              <a:t>techiqnues</a:t>
            </a:r>
            <a:r>
              <a:rPr lang="en-US" dirty="0"/>
              <a:t>. </a:t>
            </a:r>
            <a:r>
              <a:rPr lang="en-US" dirty="0" err="1"/>
              <a:t>Famour</a:t>
            </a:r>
            <a:r>
              <a:rPr lang="en-US" dirty="0"/>
              <a:t> few shot manner, self-critique and self-refine are the major ones.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68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further do, lets jump into our work. The construction of our development set is through – an automated</a:t>
            </a:r>
          </a:p>
          <a:p>
            <a:r>
              <a:rPr lang="en-US" dirty="0"/>
              <a:t>crawling pipeline that fetched candidate PDF. Then we manual annotation protocol based on the chosen performance metrics Top-1 Accuracy. Please note that</a:t>
            </a:r>
          </a:p>
          <a:p>
            <a:r>
              <a:rPr lang="en-US" dirty="0"/>
              <a:t>There are lots of dataset-subset alignment and situations </a:t>
            </a:r>
            <a:r>
              <a:rPr lang="en-US" dirty="0" err="1"/>
              <a:t>requriers</a:t>
            </a:r>
            <a:r>
              <a:rPr lang="en-US" dirty="0"/>
              <a:t> further efforts. Here we leave as a </a:t>
            </a:r>
            <a:r>
              <a:rPr lang="en-US" dirty="0" err="1"/>
              <a:t>preshadowing</a:t>
            </a:r>
            <a:r>
              <a:rPr lang="en-US" dirty="0"/>
              <a:t> to our qualitative analysis in the last piece of our presentation.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2370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describe the construction of our development set. We begin with the automated</a:t>
            </a:r>
          </a:p>
          <a:p>
            <a:r>
              <a:rPr lang="en-US" dirty="0"/>
              <a:t>crawling pipeline that fetched candidate PDFs, then describe the manual annotation protocol and</a:t>
            </a:r>
          </a:p>
          <a:p>
            <a:r>
              <a:rPr lang="en-US" dirty="0"/>
              <a:t>finally discuss how metric selection and dataset-subset alignment were </a:t>
            </a:r>
            <a:r>
              <a:rPr lang="en-US" dirty="0" err="1"/>
              <a:t>intersting</a:t>
            </a:r>
            <a:r>
              <a:rPr lang="en-US" dirty="0"/>
              <a:t> across all papers. A </a:t>
            </a:r>
            <a:r>
              <a:rPr lang="en-US" dirty="0" err="1"/>
              <a:t>preshawing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198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Without further do, lets jump into 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937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b="0" i="0" u="none" strike="noStrike" dirty="0">
                <a:solidFill>
                  <a:srgbClr val="2D3B45"/>
                </a:solidFill>
                <a:effectLst/>
                <a:latin typeface="Lato Extended"/>
              </a:rPr>
              <a:t>We will walk through our EXTRACT_AND_VERIFY method in a flow-chart manner and present a glance of our prompt template. 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41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 err="1">
                <a:cs typeface="Arial"/>
              </a:rPr>
              <a:t>Lets’s</a:t>
            </a:r>
            <a:r>
              <a:rPr lang="en-US" sz="2400" dirty="0">
                <a:cs typeface="Arial"/>
              </a:rPr>
              <a:t> dive into our system. The input to our system is a set of paper and the output to it is simply a number, the extracted Top-1 accuracy.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endParaRPr lang="en-US" sz="2400" dirty="0"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We Leverages a loop: the model first extracts potential accuracy metrics and cites the source sentence for various chunk/slice of PDF, then re‐examines its own outputs to confirm consistency or highlight omissions.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This verification step forces the LLM to reflect on potential errors—especially when multiple snippet extractions conflict. Its simple but robust in practice.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A3D56-BCD5-4929-BEBB-418C2128FE1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918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56954FCF-3B5A-67A5-2905-7A40B2CB89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872711"/>
          </a:xfrm>
          <a:prstGeom prst="rect">
            <a:avLst/>
          </a:prstGeom>
          <a:solidFill>
            <a:schemeClr val="accent1"/>
          </a:solidFill>
        </p:spPr>
        <p:txBody>
          <a:bodyPr vert="horz" lIns="228600" tIns="228600" rIns="228600" bIns="228600" rtlCol="0" anchor="ctr">
            <a:normAutofit/>
          </a:bodyPr>
          <a:lstStyle>
            <a:lvl1pPr algn="l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F8CDE53D-74F5-4FDB-6DBD-FC782DAC3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584" y="217442"/>
            <a:ext cx="504056" cy="403245"/>
          </a:xfrm>
          <a:ln w="28575">
            <a:solidFill>
              <a:srgbClr val="FFFFFF"/>
            </a:solidFill>
            <a:prstDash val="solid"/>
          </a:ln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28A20DC8-05B5-E441-B8A9-00824EBEDB1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56859-44A6-0356-33AA-36E5EF326C99}"/>
              </a:ext>
            </a:extLst>
          </p:cNvPr>
          <p:cNvSpPr txBox="1"/>
          <p:nvPr userDrawn="1"/>
        </p:nvSpPr>
        <p:spPr>
          <a:xfrm>
            <a:off x="2952161" y="19529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9D41500-EF8D-4961-C218-ADE11F8A31F2}"/>
              </a:ext>
            </a:extLst>
          </p:cNvPr>
          <p:cNvSpPr txBox="1"/>
          <p:nvPr userDrawn="1"/>
        </p:nvSpPr>
        <p:spPr>
          <a:xfrm>
            <a:off x="3104561" y="21053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9D4AB926-4D6A-485F-1A8F-D036FB9134F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9336" y="940516"/>
            <a:ext cx="11953328" cy="48215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9900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15947" y="836713"/>
            <a:ext cx="4657264" cy="4464496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15949" y="3501008"/>
            <a:ext cx="5642959" cy="720080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indent="0" algn="l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sp>
        <p:nvSpPr>
          <p:cNvPr id="9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695400" y="1484785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0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5615947" y="2247516"/>
            <a:ext cx="5642959" cy="1253492"/>
          </a:xfrm>
          <a:solidFill>
            <a:schemeClr val="bg1"/>
          </a:solidFill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ts val="25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9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lvl="0"/>
            <a:r>
              <a:rPr lang="en-US"/>
              <a:t>CLICK TO EDIT NAME</a:t>
            </a:r>
          </a:p>
        </p:txBody>
      </p:sp>
      <p:sp>
        <p:nvSpPr>
          <p:cNvPr id="1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9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resenter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391477" y="2486099"/>
            <a:ext cx="3263867" cy="3128771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23" hasCustomPrompt="1"/>
          </p:nvPr>
        </p:nvSpPr>
        <p:spPr>
          <a:xfrm>
            <a:off x="609601" y="3638548"/>
            <a:ext cx="4718315" cy="98892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5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/>
            </a:pPr>
            <a:r>
              <a:rPr lang="en-US"/>
              <a:t>CLICK TO EDIT NAME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609600" y="4627562"/>
            <a:ext cx="4718051" cy="37941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pic>
        <p:nvPicPr>
          <p:cNvPr id="23" name="Picture 2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92912" y="2486099"/>
            <a:ext cx="3263867" cy="3128771"/>
          </a:xfrm>
          <a:prstGeom prst="rect">
            <a:avLst/>
          </a:prstGeom>
        </p:spPr>
      </p:pic>
      <p:sp>
        <p:nvSpPr>
          <p:cNvPr id="25" name="Text Placeholder 5"/>
          <p:cNvSpPr>
            <a:spLocks noGrp="1"/>
          </p:cNvSpPr>
          <p:nvPr>
            <p:ph type="body" sz="quarter" idx="26" hasCustomPrompt="1"/>
          </p:nvPr>
        </p:nvSpPr>
        <p:spPr>
          <a:xfrm>
            <a:off x="6911036" y="3638548"/>
            <a:ext cx="4718315" cy="988920"/>
          </a:xfrm>
          <a:solidFill>
            <a:schemeClr val="bg1"/>
          </a:solidFill>
        </p:spPr>
        <p:txBody>
          <a:bodyPr>
            <a:normAutofit/>
          </a:bodyPr>
          <a:lstStyle>
            <a:lvl1pPr marL="0" marR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 sz="2500" b="1" i="0" baseline="0">
                <a:solidFill>
                  <a:srgbClr val="25355A"/>
                </a:solidFill>
                <a:latin typeface="Helvetica" charset="0"/>
                <a:ea typeface="Helvetica" charset="0"/>
                <a:cs typeface="Helvetica" charset="0"/>
              </a:defRPr>
            </a:lvl1pPr>
          </a:lstStyle>
          <a:p>
            <a:pPr lvl="0"/>
            <a:r>
              <a:rPr lang="en-US"/>
              <a:t>CLICK TO EDIT NAME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7FA3"/>
              </a:buClr>
              <a:buSzPct val="80000"/>
              <a:buFont typeface="Arial"/>
              <a:buNone/>
              <a:tabLst/>
              <a:defRPr/>
            </a:pPr>
            <a:r>
              <a:rPr lang="en-US"/>
              <a:t>CLICK TO EDIT NAME</a:t>
            </a:r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7" hasCustomPrompt="1"/>
          </p:nvPr>
        </p:nvSpPr>
        <p:spPr>
          <a:xfrm>
            <a:off x="6911035" y="4627562"/>
            <a:ext cx="4718051" cy="379413"/>
          </a:xfrm>
          <a:solidFill>
            <a:schemeClr val="bg1"/>
          </a:solidFill>
        </p:spPr>
        <p:txBody>
          <a:bodyPr>
            <a:noAutofit/>
          </a:bodyPr>
          <a:lstStyle>
            <a:lvl1pPr marL="0" indent="0" algn="ctr">
              <a:buNone/>
              <a:defRPr sz="1900" b="1" baseline="0">
                <a:solidFill>
                  <a:srgbClr val="007FA3"/>
                </a:solidFill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1" hasCustomPrompt="1"/>
          </p:nvPr>
        </p:nvSpPr>
        <p:spPr>
          <a:xfrm>
            <a:off x="1163690" y="404664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28" hasCustomPrompt="1"/>
          </p:nvPr>
        </p:nvSpPr>
        <p:spPr>
          <a:xfrm>
            <a:off x="7464152" y="404664"/>
            <a:ext cx="3140025" cy="3024336"/>
          </a:xfrm>
          <a:prstGeom prst="ellipse">
            <a:avLst/>
          </a:prstGeom>
          <a:ln w="101600">
            <a:solidFill>
              <a:schemeClr val="bg1">
                <a:lumMod val="85000"/>
              </a:schemeClr>
            </a:solidFill>
          </a:ln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Insert</a:t>
            </a:r>
            <a:br>
              <a:rPr lang="en-US"/>
            </a:br>
            <a:r>
              <a:rPr lang="en-US"/>
              <a:t>Picture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8" name="Straight Connector 17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84410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8140701" y="2205040"/>
            <a:ext cx="3441700" cy="345668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23"/>
          </p:nvPr>
        </p:nvSpPr>
        <p:spPr>
          <a:xfrm>
            <a:off x="8140701" y="0"/>
            <a:ext cx="3441700" cy="1989138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4"/>
          </p:nvPr>
        </p:nvSpPr>
        <p:spPr>
          <a:xfrm>
            <a:off x="4351449" y="0"/>
            <a:ext cx="3459052" cy="321310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4351868" y="3429002"/>
            <a:ext cx="3458633" cy="2232718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26"/>
          </p:nvPr>
        </p:nvSpPr>
        <p:spPr>
          <a:xfrm>
            <a:off x="623391" y="3918852"/>
            <a:ext cx="3398276" cy="1742867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27"/>
          </p:nvPr>
        </p:nvSpPr>
        <p:spPr>
          <a:xfrm>
            <a:off x="623391" y="0"/>
            <a:ext cx="3397857" cy="3703300"/>
          </a:xfrm>
        </p:spPr>
        <p:txBody>
          <a:bodyPr anchor="ctr">
            <a:normAutofit/>
          </a:bodyPr>
          <a:lstStyle>
            <a:lvl1pPr>
              <a:defRPr sz="2000"/>
            </a:lvl1pPr>
          </a:lstStyle>
          <a:p>
            <a:endParaRPr lang="en-US"/>
          </a:p>
        </p:txBody>
      </p:sp>
      <p:sp>
        <p:nvSpPr>
          <p:cNvPr id="14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4371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06090"/>
          </a:xfrm>
        </p:spPr>
        <p:txBody>
          <a:bodyPr>
            <a:normAutofit/>
          </a:bodyPr>
          <a:lstStyle>
            <a:lvl1pPr algn="l">
              <a:defRPr sz="3500" b="1" i="0">
                <a:solidFill>
                  <a:srgbClr val="25355A"/>
                </a:solidFill>
                <a:latin typeface="Helvetica"/>
                <a:cs typeface="Helvetica"/>
              </a:defRPr>
            </a:lvl1pPr>
          </a:lstStyle>
          <a:p>
            <a:r>
              <a:rPr lang="en-CA"/>
              <a:t>Click to edit Master title style</a:t>
            </a:r>
            <a:endParaRPr lang="en-US"/>
          </a:p>
        </p:txBody>
      </p:sp>
      <p:sp>
        <p:nvSpPr>
          <p:cNvPr id="11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2736"/>
            <a:ext cx="10972800" cy="524699"/>
          </a:xfrm>
        </p:spPr>
        <p:txBody>
          <a:bodyPr anchor="t">
            <a:normAutofit/>
          </a:bodyPr>
          <a:lstStyle>
            <a:lvl1pPr marL="0" indent="0">
              <a:buNone/>
              <a:defRPr sz="2300" b="1">
                <a:solidFill>
                  <a:srgbClr val="007FA3"/>
                </a:solidFill>
                <a:latin typeface="Helvetica"/>
                <a:cs typeface="Helvetic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"/>
          </p:nvPr>
        </p:nvSpPr>
        <p:spPr>
          <a:xfrm>
            <a:off x="610306" y="1692499"/>
            <a:ext cx="5386917" cy="3935884"/>
          </a:xfrm>
        </p:spPr>
        <p:txBody>
          <a:bodyPr/>
          <a:lstStyle>
            <a:lvl1pPr>
              <a:buClr>
                <a:srgbClr val="007FA3"/>
              </a:buClr>
              <a:buSzPct val="80000"/>
              <a:defRPr sz="23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1pPr>
            <a:lvl2pPr>
              <a:buClr>
                <a:srgbClr val="007FA3"/>
              </a:buClr>
              <a:buSzPct val="80000"/>
              <a:defRPr sz="2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2pPr>
            <a:lvl3pPr>
              <a:buClr>
                <a:srgbClr val="007FA3"/>
              </a:buClr>
              <a:buSzPct val="80000"/>
              <a:defRPr sz="1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3pPr>
            <a:lvl4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4pPr>
            <a:lvl5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4" name="Content Placeholder 3"/>
          <p:cNvSpPr>
            <a:spLocks noGrp="1"/>
          </p:cNvSpPr>
          <p:nvPr>
            <p:ph sz="half" idx="13"/>
          </p:nvPr>
        </p:nvSpPr>
        <p:spPr>
          <a:xfrm>
            <a:off x="6195483" y="1692499"/>
            <a:ext cx="5386917" cy="3935884"/>
          </a:xfrm>
        </p:spPr>
        <p:txBody>
          <a:bodyPr/>
          <a:lstStyle>
            <a:lvl1pPr>
              <a:buClr>
                <a:srgbClr val="007FA3"/>
              </a:buClr>
              <a:buSzPct val="80000"/>
              <a:defRPr sz="23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1pPr>
            <a:lvl2pPr>
              <a:buClr>
                <a:srgbClr val="007FA3"/>
              </a:buClr>
              <a:buSzPct val="80000"/>
              <a:defRPr sz="20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2pPr>
            <a:lvl3pPr>
              <a:buClr>
                <a:srgbClr val="007FA3"/>
              </a:buClr>
              <a:buSzPct val="80000"/>
              <a:defRPr sz="18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3pPr>
            <a:lvl4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4pPr>
            <a:lvl5pPr>
              <a:buClr>
                <a:srgbClr val="007FA3"/>
              </a:buClr>
              <a:buSzPct val="80000"/>
              <a:defRPr sz="1600" spc="0" baseline="0">
                <a:solidFill>
                  <a:schemeClr val="tx1">
                    <a:lumMod val="85000"/>
                    <a:lumOff val="15000"/>
                  </a:schemeClr>
                </a:solidFill>
                <a:latin typeface="Helvetica 55 Roman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/>
              <a:t>Click to edit Master text styles</a:t>
            </a:r>
          </a:p>
          <a:p>
            <a:pPr lvl="1"/>
            <a:r>
              <a:rPr lang="en-CA"/>
              <a:t>Second level</a:t>
            </a:r>
          </a:p>
          <a:p>
            <a:pPr lvl="2"/>
            <a:r>
              <a:rPr lang="en-CA"/>
              <a:t>Third level</a:t>
            </a:r>
          </a:p>
          <a:p>
            <a:pPr lvl="3"/>
            <a:r>
              <a:rPr lang="en-CA"/>
              <a:t>Fourth level</a:t>
            </a:r>
          </a:p>
          <a:p>
            <a:pPr lvl="4"/>
            <a:r>
              <a:rPr lang="en-CA"/>
              <a:t>Fifth level</a:t>
            </a:r>
            <a:endParaRPr lang="en-US"/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944339" y="5992336"/>
            <a:ext cx="1638061" cy="648221"/>
          </a:xfrm>
          <a:prstGeom prst="rect">
            <a:avLst/>
          </a:prstGeom>
        </p:spPr>
        <p:txBody>
          <a:bodyPr/>
          <a:lstStyle>
            <a:lvl1pPr algn="r">
              <a:defRPr sz="1000">
                <a:latin typeface="Helvetica"/>
                <a:cs typeface="Helvetica"/>
              </a:defRPr>
            </a:lvl1pPr>
          </a:lstStyle>
          <a:p>
            <a:endParaRPr lang="en-US"/>
          </a:p>
        </p:txBody>
      </p:sp>
      <p:cxnSp>
        <p:nvCxnSpPr>
          <p:cNvPr id="15" name="Straight Connector 14"/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4367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2636912"/>
            <a:ext cx="10972800" cy="1224136"/>
          </a:xfrm>
        </p:spPr>
        <p:txBody>
          <a:bodyPr anchor="b">
            <a:normAutofit/>
          </a:bodyPr>
          <a:lstStyle>
            <a:lvl1pPr algn="ctr">
              <a:defRPr sz="6600">
                <a:solidFill>
                  <a:srgbClr val="25355A"/>
                </a:solidFill>
                <a:latin typeface="+mj-lt"/>
              </a:defRPr>
            </a:lvl1pPr>
          </a:lstStyle>
          <a:p>
            <a:r>
              <a:rPr lang="en-CA"/>
              <a:t>Thank you!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 hasCustomPrompt="1"/>
          </p:nvPr>
        </p:nvSpPr>
        <p:spPr>
          <a:xfrm>
            <a:off x="609600" y="4149080"/>
            <a:ext cx="10972800" cy="1296144"/>
          </a:xfrm>
        </p:spPr>
        <p:txBody>
          <a:bodyPr>
            <a:normAutofit/>
          </a:bodyPr>
          <a:lstStyle>
            <a:lvl1pPr marL="0" indent="0" algn="ctr">
              <a:buNone/>
              <a:defRPr sz="3200" b="1" baseline="0">
                <a:solidFill>
                  <a:srgbClr val="007FA3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contact info</a:t>
            </a:r>
          </a:p>
        </p:txBody>
      </p:sp>
    </p:spTree>
    <p:extLst>
      <p:ext uri="{BB962C8B-B14F-4D97-AF65-F5344CB8AC3E}">
        <p14:creationId xmlns:p14="http://schemas.microsoft.com/office/powerpoint/2010/main" val="32904233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1A2EE514-0F66-AF41-A366-BDF92E50877A}" type="datetime1">
              <a:rPr lang="en-CA" smtClean="0"/>
              <a:t>2025-05-25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E057ED96-FDDF-09C3-2A92-3A0DED393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39E2271-7045-1A51-37D4-FF374BB1D77E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049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D3731-1F8F-CF46-AC31-04D95B5E4FF6}" type="datetime1">
              <a:rPr lang="en-CA" smtClean="0"/>
              <a:t>2025-05-25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E0D207-8A75-6EAB-D93A-EC49640F4484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6626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FAF73595-9E4D-FA47-B8B5-412EFC5FC508}" type="datetime1">
              <a:rPr lang="en-CA" smtClean="0"/>
              <a:t>2025-05-25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FB0A333-97DC-5812-B00E-0F44A53918D3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039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D49E1861-B185-1A41-9EEC-6108AD848A48}" type="datetime1">
              <a:rPr lang="en-CA" smtClean="0"/>
              <a:t>2025-05-25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C2FC35F3-3680-1E6B-11C7-36E91E86558A}"/>
              </a:ext>
            </a:extLst>
          </p:cNvPr>
          <p:cNvSpPr txBox="1">
            <a:spLocks/>
          </p:cNvSpPr>
          <p:nvPr userDrawn="1"/>
        </p:nvSpPr>
        <p:spPr>
          <a:xfrm>
            <a:off x="11352584" y="217442"/>
            <a:ext cx="504056" cy="403245"/>
          </a:xfrm>
          <a:prstGeom prst="rect">
            <a:avLst/>
          </a:prstGeom>
          <a:ln w="28575">
            <a:solidFill>
              <a:schemeClr val="accent1"/>
            </a:solidFill>
            <a:prstDash val="solid"/>
          </a:ln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8A20DC8-05B5-E441-B8A9-00824EBEDB18}" type="slidenum">
              <a:rPr lang="en-US" smtClean="0">
                <a:solidFill>
                  <a:schemeClr val="tx1"/>
                </a:solidFill>
              </a:rPr>
              <a:pPr/>
              <a:t>‹#›</a:t>
            </a:fld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82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772ED0-5641-684B-809F-664E8A48286A}" type="datetime1">
              <a:rPr lang="en-CA" smtClean="0"/>
              <a:t>2025-05-25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819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F6E91-407E-0746-AC2A-F0D932BAE1F5}" type="datetime1">
              <a:rPr lang="en-CA" smtClean="0"/>
              <a:t>2025-05-25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984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063E97DD-E4A4-B04A-AE35-DDC3171A6389}" type="datetime1">
              <a:rPr lang="en-CA" smtClean="0"/>
              <a:t>2025-05-25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9D506-1C78-7E4A-15B3-66678DB6C43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72" y="5963682"/>
            <a:ext cx="3384376" cy="676875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5BA3D89-ECC4-50AF-BDF9-3A5594B28866}"/>
              </a:ext>
            </a:extLst>
          </p:cNvPr>
          <p:cNvCxnSpPr/>
          <p:nvPr userDrawn="1"/>
        </p:nvCxnSpPr>
        <p:spPr>
          <a:xfrm>
            <a:off x="623392" y="5877272"/>
            <a:ext cx="10959008" cy="0"/>
          </a:xfrm>
          <a:prstGeom prst="line">
            <a:avLst/>
          </a:prstGeom>
          <a:ln w="6350" cmpd="sng"/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2952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610307" y="4869160"/>
            <a:ext cx="9806173" cy="1224938"/>
          </a:xfrm>
          <a:ln>
            <a:noFill/>
          </a:ln>
        </p:spPr>
        <p:txBody>
          <a:bodyPr anchor="t"/>
          <a:lstStyle>
            <a:lvl1pPr marL="0" indent="0">
              <a:buNone/>
              <a:defRPr sz="2000">
                <a:solidFill>
                  <a:srgbClr val="007FA3"/>
                </a:solidFill>
                <a:latin typeface="+mj-l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610307" y="2399520"/>
            <a:ext cx="9806173" cy="1965584"/>
          </a:xfrm>
          <a:ln>
            <a:noFill/>
          </a:ln>
        </p:spPr>
        <p:txBody>
          <a:bodyPr anchor="t">
            <a:normAutofit/>
          </a:bodyPr>
          <a:lstStyle>
            <a:lvl1pPr marL="0" indent="0">
              <a:buNone/>
              <a:defRPr sz="4000" b="1">
                <a:solidFill>
                  <a:srgbClr val="25355A"/>
                </a:solidFill>
                <a:latin typeface="+mj-lt"/>
                <a:cs typeface="Helvetica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/>
              <a:t>CLICK TO EDIT</a:t>
            </a:r>
            <a:br>
              <a:rPr lang="en-CA"/>
            </a:br>
            <a:r>
              <a:rPr lang="en-CA"/>
              <a:t>MASTER TEXT STYLES</a:t>
            </a:r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963" y="476672"/>
            <a:ext cx="68580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151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BC127-A64D-1944-B7C1-4F4085220A1A}" type="datetime1">
              <a:rPr lang="en-CA" smtClean="0"/>
              <a:t>2025-05-25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A20DC8-05B5-E441-B8A9-00824EBEDB18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MIE Home - Department of Mechanical &amp; Industrial Engineering">
            <a:extLst>
              <a:ext uri="{FF2B5EF4-FFF2-40B4-BE49-F238E27FC236}">
                <a16:creationId xmlns:a16="http://schemas.microsoft.com/office/drawing/2014/main" id="{CE46A4E3-998D-8D4C-4089-B21F0C56C03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687" y="6026488"/>
            <a:ext cx="3024336" cy="69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849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954" r:id="rId2"/>
    <p:sldLayoutId id="2147483955" r:id="rId3"/>
    <p:sldLayoutId id="2147483957" r:id="rId4"/>
    <p:sldLayoutId id="2147483958" r:id="rId5"/>
    <p:sldLayoutId id="2147483959" r:id="rId6"/>
    <p:sldLayoutId id="2147483961" r:id="rId7"/>
    <p:sldLayoutId id="2147483962" r:id="rId8"/>
    <p:sldLayoutId id="2147483651" r:id="rId9"/>
    <p:sldLayoutId id="2147483662" r:id="rId10"/>
    <p:sldLayoutId id="2147483667" r:id="rId11"/>
    <p:sldLayoutId id="2147483663" r:id="rId12"/>
    <p:sldLayoutId id="2147483654" r:id="rId13"/>
    <p:sldLayoutId id="2147483669" r:id="rId14"/>
  </p:sldLayoutIdLst>
  <p:hf hdr="0" ftr="0" dt="0"/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aclanthology.org/2024.emnlp-main.453.pdf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github.com/UKPLab/emnlp2024-leaderboard-generatio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CCE11-052D-AE49-A321-832238A773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Automatic Extraction of Performance Metrics from the Scientific Literature with an Extract-and-Verify Loop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87CAF-5A24-5DBD-241B-28A2B26EB2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Dawn (</a:t>
            </a:r>
            <a:r>
              <a:rPr lang="en-US" dirty="0" err="1"/>
              <a:t>Mengli</a:t>
            </a:r>
            <a:r>
              <a:rPr lang="en-US" dirty="0"/>
              <a:t>) Duan, Michael </a:t>
            </a:r>
            <a:r>
              <a:rPr lang="en-US" dirty="0" err="1"/>
              <a:t>Guerzhoy</a:t>
            </a:r>
            <a:endParaRPr lang="en-US" dirty="0"/>
          </a:p>
          <a:p>
            <a:r>
              <a:rPr lang="en-US" dirty="0"/>
              <a:t>Canadian AI 2025 - LLM Workshop</a:t>
            </a:r>
          </a:p>
        </p:txBody>
      </p:sp>
    </p:spTree>
    <p:extLst>
      <p:ext uri="{BB962C8B-B14F-4D97-AF65-F5344CB8AC3E}">
        <p14:creationId xmlns:p14="http://schemas.microsoft.com/office/powerpoint/2010/main" val="3501993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2B4685-AF16-0751-FE2D-BFC060BC0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8D11C-F96A-B05A-D82C-8878B95F7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16" y="2297335"/>
            <a:ext cx="3500828" cy="2470065"/>
          </a:xfrm>
        </p:spPr>
        <p:txBody>
          <a:bodyPr/>
          <a:lstStyle/>
          <a:p>
            <a:r>
              <a:rPr lang="en-US" sz="3200" dirty="0">
                <a:ea typeface="+mj-lt"/>
                <a:cs typeface="+mj-lt"/>
              </a:rPr>
              <a:t>EXTRACT-AND-VERIFY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3ADF5C-F74B-A4A2-BE72-C6D5E342B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4299" y="613944"/>
            <a:ext cx="7067636" cy="582268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800" dirty="0">
                <a:cs typeface="Arial"/>
              </a:rPr>
              <a:t>What is </a:t>
            </a:r>
            <a:r>
              <a:rPr lang="en-US" sz="2800" dirty="0">
                <a:ea typeface="+mj-lt"/>
                <a:cs typeface="+mj-lt"/>
              </a:rPr>
              <a:t>EXTRACT-AND-VERIFY</a:t>
            </a:r>
            <a:endParaRPr lang="en-US" sz="2800" dirty="0">
              <a:cs typeface="Arial"/>
            </a:endParaRP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Leverages an iterative loop: the model first extracts potential accuracy metrics and cites the source sentence, then re‐examines its own outputs to confirm consistency or highlight omissions. 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This verification step forces the LLM to reflect on potential errors—especially when multiple snippet extractions conflict.</a:t>
            </a:r>
          </a:p>
          <a:p>
            <a:pPr>
              <a:lnSpc>
                <a:spcPct val="100000"/>
              </a:lnSpc>
              <a:buFont typeface="Wingdings"/>
              <a:buChar char="§"/>
            </a:pPr>
            <a:r>
              <a:rPr lang="en-US" sz="2800" dirty="0">
                <a:cs typeface="Arial"/>
              </a:rPr>
              <a:t>Why is it import</a:t>
            </a:r>
          </a:p>
          <a:p>
            <a:pPr lvl="1">
              <a:lnSpc>
                <a:spcPct val="100000"/>
              </a:lnSpc>
              <a:buFont typeface="Wingdings"/>
              <a:buChar char="§"/>
            </a:pPr>
            <a:r>
              <a:rPr lang="en-US" sz="2400" dirty="0">
                <a:cs typeface="Arial"/>
              </a:rPr>
              <a:t>Particularly effective for discarding spurious references (e.g., baseline or dev‐set accuracies) and ensuring that the extracted top‐1 accuracy indeed matches the final reported performance on ImageNet.</a:t>
            </a:r>
          </a:p>
        </p:txBody>
      </p:sp>
    </p:spTree>
    <p:extLst>
      <p:ext uri="{BB962C8B-B14F-4D97-AF65-F5344CB8AC3E}">
        <p14:creationId xmlns:p14="http://schemas.microsoft.com/office/powerpoint/2010/main" val="33846727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AF111-201D-167F-0AB2-1D92F0770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6827"/>
            <a:ext cx="12192000" cy="87271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EXTRACT-AND-VERIFY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215B8C-D493-6933-F41E-58750AD42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59F74F-4AC4-256C-E81E-47CDF4D21C6E}"/>
              </a:ext>
            </a:extLst>
          </p:cNvPr>
          <p:cNvGrpSpPr/>
          <p:nvPr/>
        </p:nvGrpSpPr>
        <p:grpSpPr>
          <a:xfrm>
            <a:off x="335360" y="1292488"/>
            <a:ext cx="1053971" cy="2987948"/>
            <a:chOff x="1636735" y="987688"/>
            <a:chExt cx="1749467" cy="30416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7E35938-D488-E138-1357-3DDC3A940625}"/>
                </a:ext>
              </a:extLst>
            </p:cNvPr>
            <p:cNvSpPr/>
            <p:nvPr/>
          </p:nvSpPr>
          <p:spPr>
            <a:xfrm>
              <a:off x="1636735" y="1369671"/>
              <a:ext cx="1749467" cy="265962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1301129-8F72-085A-3A6A-04F489740BD5}"/>
                </a:ext>
              </a:extLst>
            </p:cNvPr>
            <p:cNvSpPr/>
            <p:nvPr/>
          </p:nvSpPr>
          <p:spPr>
            <a:xfrm>
              <a:off x="1766171" y="1553229"/>
              <a:ext cx="1490596" cy="52198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1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6861C42-C3DC-35CD-8DAC-642BBD1B55DD}"/>
                </a:ext>
              </a:extLst>
            </p:cNvPr>
            <p:cNvSpPr/>
            <p:nvPr/>
          </p:nvSpPr>
          <p:spPr>
            <a:xfrm>
              <a:off x="1766171" y="2177505"/>
              <a:ext cx="1490596" cy="521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00D62E-F272-8C87-1611-6BDB53DD5805}"/>
                </a:ext>
              </a:extLst>
            </p:cNvPr>
            <p:cNvSpPr/>
            <p:nvPr/>
          </p:nvSpPr>
          <p:spPr>
            <a:xfrm>
              <a:off x="1766171" y="3225385"/>
              <a:ext cx="1490596" cy="521981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Chunk n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B99D2E-43F3-E4DB-A694-ABF46AC59B63}"/>
                </a:ext>
              </a:extLst>
            </p:cNvPr>
            <p:cNvSpPr txBox="1"/>
            <p:nvPr/>
          </p:nvSpPr>
          <p:spPr>
            <a:xfrm>
              <a:off x="2044737" y="987688"/>
              <a:ext cx="9334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Paper </a:t>
              </a:r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3087D8BD-90B7-8DA7-F08A-62C312E84C90}"/>
              </a:ext>
            </a:extLst>
          </p:cNvPr>
          <p:cNvSpPr/>
          <p:nvPr/>
        </p:nvSpPr>
        <p:spPr>
          <a:xfrm>
            <a:off x="1401116" y="2915732"/>
            <a:ext cx="1398255" cy="5034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Extraction Prompt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6810953-0414-0E82-0C97-34B81163BEC4}"/>
              </a:ext>
            </a:extLst>
          </p:cNvPr>
          <p:cNvCxnSpPr/>
          <p:nvPr/>
        </p:nvCxnSpPr>
        <p:spPr>
          <a:xfrm>
            <a:off x="1401116" y="2915732"/>
            <a:ext cx="56294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B9AECD9-64DF-50FF-C094-05B1C35FCBC7}"/>
              </a:ext>
            </a:extLst>
          </p:cNvPr>
          <p:cNvGrpSpPr/>
          <p:nvPr/>
        </p:nvGrpSpPr>
        <p:grpSpPr>
          <a:xfrm>
            <a:off x="5813675" y="1343642"/>
            <a:ext cx="4389613" cy="4294126"/>
            <a:chOff x="7179535" y="1263935"/>
            <a:chExt cx="4389613" cy="4294126"/>
          </a:xfrm>
        </p:grpSpPr>
        <p:sp>
          <p:nvSpPr>
            <p:cNvPr id="21" name="Bevel 20">
              <a:extLst>
                <a:ext uri="{FF2B5EF4-FFF2-40B4-BE49-F238E27FC236}">
                  <a16:creationId xmlns:a16="http://schemas.microsoft.com/office/drawing/2014/main" id="{6B888888-06A9-F0F4-65F1-FE39695F67E2}"/>
                </a:ext>
              </a:extLst>
            </p:cNvPr>
            <p:cNvSpPr/>
            <p:nvPr/>
          </p:nvSpPr>
          <p:spPr>
            <a:xfrm>
              <a:off x="7179535" y="1263935"/>
              <a:ext cx="4389613" cy="4294126"/>
            </a:xfrm>
            <a:prstGeom prst="bevel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t"/>
            <a:lstStyle/>
            <a:p>
              <a:r>
                <a:rPr lang="en-US" dirty="0"/>
                <a:t>404</a:t>
              </a:r>
            </a:p>
            <a:p>
              <a:r>
                <a:rPr lang="en-US" sz="1600" dirty="0"/>
                <a:t>Expected Output:\</a:t>
              </a:r>
              <a:r>
                <a:rPr lang="en-US" sz="1600" dirty="0" err="1"/>
                <a:t>nSentence</a:t>
              </a:r>
              <a:r>
                <a:rPr lang="en-US" sz="1600" dirty="0"/>
                <a:t>: "We report top-5 accuracy on the ILSVRC 2010 dataset in Table 2</a:t>
              </a:r>
              <a:endParaRPr lang="en-US" dirty="0"/>
            </a:p>
            <a:p>
              <a:r>
                <a:rPr lang="en-US" dirty="0"/>
                <a:t>...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…</a:t>
              </a:r>
            </a:p>
            <a:p>
              <a:r>
                <a:rPr lang="en-US" dirty="0"/>
                <a:t>404</a:t>
              </a:r>
            </a:p>
            <a:p>
              <a:r>
                <a:rPr lang="en-CA" sz="1600" dirty="0"/>
                <a:t>Expected Output:\</a:t>
              </a:r>
              <a:r>
                <a:rPr lang="en-CA" sz="1600" dirty="0" err="1"/>
                <a:t>nSentence</a:t>
              </a:r>
              <a:r>
                <a:rPr lang="en-CA" sz="1600" dirty="0"/>
                <a:t>: "ImageNet </a:t>
              </a:r>
              <a:r>
                <a:rPr lang="en-CA" sz="1600" dirty="0" err="1"/>
                <a:t>AlexNet</a:t>
              </a:r>
              <a:r>
                <a:rPr lang="en-CA" sz="1600" dirty="0"/>
                <a:t> 42.6 19.6</a:t>
              </a:r>
              <a:endParaRPr lang="en-US" sz="16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327C1EC-9F35-88E1-D783-113C6E4C6E75}"/>
                </a:ext>
              </a:extLst>
            </p:cNvPr>
            <p:cNvSpPr txBox="1"/>
            <p:nvPr/>
          </p:nvSpPr>
          <p:spPr>
            <a:xfrm>
              <a:off x="7466028" y="1373583"/>
              <a:ext cx="38166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Vote on most common extractions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F183D7A5-173C-73B6-4F65-908BDC8ADFF0}"/>
              </a:ext>
            </a:extLst>
          </p:cNvPr>
          <p:cNvGrpSpPr/>
          <p:nvPr/>
        </p:nvGrpSpPr>
        <p:grpSpPr>
          <a:xfrm>
            <a:off x="2799370" y="1039751"/>
            <a:ext cx="1611081" cy="4577400"/>
            <a:chOff x="3831695" y="980661"/>
            <a:chExt cx="1611081" cy="4577400"/>
          </a:xfrm>
        </p:grpSpPr>
        <p:sp>
          <p:nvSpPr>
            <p:cNvPr id="30" name="Snip Diagonal Corner Rectangle 29">
              <a:extLst>
                <a:ext uri="{FF2B5EF4-FFF2-40B4-BE49-F238E27FC236}">
                  <a16:creationId xmlns:a16="http://schemas.microsoft.com/office/drawing/2014/main" id="{AA9D4F27-267D-AA87-0C03-33F6FBA24E12}"/>
                </a:ext>
              </a:extLst>
            </p:cNvPr>
            <p:cNvSpPr/>
            <p:nvPr/>
          </p:nvSpPr>
          <p:spPr>
            <a:xfrm>
              <a:off x="3831695" y="980661"/>
              <a:ext cx="1600972" cy="4577400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…</a:t>
              </a:r>
            </a:p>
          </p:txBody>
        </p:sp>
        <p:sp>
          <p:nvSpPr>
            <p:cNvPr id="24" name="Snip Diagonal Corner Rectangle 23">
              <a:extLst>
                <a:ext uri="{FF2B5EF4-FFF2-40B4-BE49-F238E27FC236}">
                  <a16:creationId xmlns:a16="http://schemas.microsoft.com/office/drawing/2014/main" id="{D493F0D5-D8C0-5670-25F5-C63739416AC3}"/>
                </a:ext>
              </a:extLst>
            </p:cNvPr>
            <p:cNvSpPr/>
            <p:nvPr/>
          </p:nvSpPr>
          <p:spPr>
            <a:xfrm>
              <a:off x="3831695" y="1108310"/>
              <a:ext cx="1600972" cy="766915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1: Sentences/Accuracies</a:t>
              </a:r>
            </a:p>
          </p:txBody>
        </p:sp>
        <p:sp>
          <p:nvSpPr>
            <p:cNvPr id="26" name="Snip Diagonal Corner Rectangle 25">
              <a:extLst>
                <a:ext uri="{FF2B5EF4-FFF2-40B4-BE49-F238E27FC236}">
                  <a16:creationId xmlns:a16="http://schemas.microsoft.com/office/drawing/2014/main" id="{0F88DF27-6499-F89E-85F3-D5E052DD6184}"/>
                </a:ext>
              </a:extLst>
            </p:cNvPr>
            <p:cNvSpPr/>
            <p:nvPr/>
          </p:nvSpPr>
          <p:spPr>
            <a:xfrm>
              <a:off x="3831695" y="4546938"/>
              <a:ext cx="1611081" cy="871676"/>
            </a:xfrm>
            <a:prstGeom prst="snip2Diag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n: Sentences/Accuracies</a:t>
              </a:r>
            </a:p>
          </p:txBody>
        </p:sp>
      </p:grp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1CE542A-A7FD-11DF-6B0D-8336E04911EF}"/>
              </a:ext>
            </a:extLst>
          </p:cNvPr>
          <p:cNvSpPr/>
          <p:nvPr/>
        </p:nvSpPr>
        <p:spPr>
          <a:xfrm>
            <a:off x="4412127" y="2731637"/>
            <a:ext cx="1398254" cy="8716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Verify:  Sentence/Prompt</a:t>
            </a:r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783D75EF-5457-1A86-F88D-D72BF4C8FA73}"/>
              </a:ext>
            </a:extLst>
          </p:cNvPr>
          <p:cNvSpPr/>
          <p:nvPr/>
        </p:nvSpPr>
        <p:spPr>
          <a:xfrm>
            <a:off x="346016" y="4941904"/>
            <a:ext cx="1053971" cy="322225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Input</a:t>
            </a:r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C618B571-8A51-5191-ED1A-8C9308AFB90D}"/>
              </a:ext>
            </a:extLst>
          </p:cNvPr>
          <p:cNvSpPr/>
          <p:nvPr/>
        </p:nvSpPr>
        <p:spPr>
          <a:xfrm>
            <a:off x="10360564" y="5019344"/>
            <a:ext cx="1204055" cy="330361"/>
          </a:xfrm>
          <a:prstGeom prst="parallelogram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37" name="Round Diagonal Corner Rectangle 36">
            <a:extLst>
              <a:ext uri="{FF2B5EF4-FFF2-40B4-BE49-F238E27FC236}">
                <a16:creationId xmlns:a16="http://schemas.microsoft.com/office/drawing/2014/main" id="{3184BEDA-AE3A-DCDE-3797-098769ECC01A}"/>
              </a:ext>
            </a:extLst>
          </p:cNvPr>
          <p:cNvSpPr/>
          <p:nvPr/>
        </p:nvSpPr>
        <p:spPr>
          <a:xfrm>
            <a:off x="10203288" y="2822713"/>
            <a:ext cx="1149296" cy="657441"/>
          </a:xfrm>
          <a:prstGeom prst="round2Diag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92.4</a:t>
            </a:r>
          </a:p>
        </p:txBody>
      </p:sp>
    </p:spTree>
    <p:extLst>
      <p:ext uri="{BB962C8B-B14F-4D97-AF65-F5344CB8AC3E}">
        <p14:creationId xmlns:p14="http://schemas.microsoft.com/office/powerpoint/2010/main" val="8160151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DBD8A-0C87-F001-CF2E-21710C832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" y="0"/>
            <a:ext cx="12192000" cy="872711"/>
          </a:xfrm>
        </p:spPr>
        <p:txBody>
          <a:bodyPr>
            <a:normAutofit fontScale="90000"/>
          </a:bodyPr>
          <a:lstStyle/>
          <a:p>
            <a:r>
              <a:rPr lang="en-US" dirty="0">
                <a:ea typeface="+mj-lt"/>
                <a:cs typeface="+mj-lt"/>
              </a:rPr>
              <a:t>EXTRACT-AND-VERIFY: Prompt template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6237614-8476-ECAA-2F0A-F3B0580D5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BD041B-5FAD-B73F-1304-708CF5A517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015" y="963863"/>
            <a:ext cx="5237093" cy="49302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264CE01-F838-205C-1CD3-D7014AEF4639}"/>
              </a:ext>
            </a:extLst>
          </p:cNvPr>
          <p:cNvSpPr/>
          <p:nvPr/>
        </p:nvSpPr>
        <p:spPr>
          <a:xfrm>
            <a:off x="3629830" y="4862945"/>
            <a:ext cx="429530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F1E10E-39BC-9364-EED5-F72A325A31C3}"/>
              </a:ext>
            </a:extLst>
          </p:cNvPr>
          <p:cNvSpPr/>
          <p:nvPr/>
        </p:nvSpPr>
        <p:spPr>
          <a:xfrm>
            <a:off x="3519015" y="2119745"/>
            <a:ext cx="568036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49BC4C-6E1C-EB5B-86BC-7607B398F247}"/>
              </a:ext>
            </a:extLst>
          </p:cNvPr>
          <p:cNvSpPr/>
          <p:nvPr/>
        </p:nvSpPr>
        <p:spPr>
          <a:xfrm>
            <a:off x="4087051" y="2452254"/>
            <a:ext cx="304840" cy="166254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05A4AA1-0BFC-7AD5-9C22-2D6CE7C32DD8}"/>
              </a:ext>
            </a:extLst>
          </p:cNvPr>
          <p:cNvSpPr/>
          <p:nvPr/>
        </p:nvSpPr>
        <p:spPr>
          <a:xfrm>
            <a:off x="4017798" y="5112327"/>
            <a:ext cx="304840" cy="83127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4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EE6E1-5D76-CDF1-8BDD-8D7FE907BE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Experimental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9F878E-8B91-0111-56B6-BAB512185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EXTRACT-AND-VERIFY vs. SCILEAD</a:t>
            </a:r>
          </a:p>
          <a:p>
            <a:r>
              <a:rPr lang="en-US" dirty="0"/>
              <a:t>Classification Metrics</a:t>
            </a:r>
          </a:p>
          <a:p>
            <a:r>
              <a:rPr lang="en-US" dirty="0"/>
              <a:t>Regression Metrics</a:t>
            </a:r>
          </a:p>
        </p:txBody>
      </p:sp>
    </p:spTree>
    <p:extLst>
      <p:ext uri="{BB962C8B-B14F-4D97-AF65-F5344CB8AC3E}">
        <p14:creationId xmlns:p14="http://schemas.microsoft.com/office/powerpoint/2010/main" val="7313058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B917D0-6B66-30B3-FAD8-D73870EBEA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9B50-1E78-7614-E0F7-DE0C6F9FD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Results on Development Set: Classification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65A8C-87B9-13E4-13F8-43C8A8FC2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27D32A-D9A2-4CF5-BDF6-3C4FAE0F8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09" y="2702490"/>
            <a:ext cx="12099091" cy="2052251"/>
          </a:xfrm>
          <a:prstGeom prst="rect">
            <a:avLst/>
          </a:prstGeom>
        </p:spPr>
      </p:pic>
      <p:sp>
        <p:nvSpPr>
          <p:cNvPr id="5" name="Bevel 4">
            <a:extLst>
              <a:ext uri="{FF2B5EF4-FFF2-40B4-BE49-F238E27FC236}">
                <a16:creationId xmlns:a16="http://schemas.microsoft.com/office/drawing/2014/main" id="{D9BC22F7-A0AE-7CB6-9726-C681A06B54D5}"/>
              </a:ext>
            </a:extLst>
          </p:cNvPr>
          <p:cNvSpPr/>
          <p:nvPr/>
        </p:nvSpPr>
        <p:spPr>
          <a:xfrm>
            <a:off x="1502003" y="1610106"/>
            <a:ext cx="9850581" cy="36933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Assessing whether the predicted Top-1 value exactly matches the annotated ground-truth</a:t>
            </a:r>
          </a:p>
        </p:txBody>
      </p:sp>
    </p:spTree>
    <p:extLst>
      <p:ext uri="{BB962C8B-B14F-4D97-AF65-F5344CB8AC3E}">
        <p14:creationId xmlns:p14="http://schemas.microsoft.com/office/powerpoint/2010/main" val="342385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B58499-CA97-BA09-83FA-FE6BF0996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F5A2-E8C4-84D4-E544-08420572A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Evaluation Results on Development Set: Regression Metrics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6B2D72D-B5AB-64B4-E6F6-92600A61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72F31-5AEE-A9CD-A888-D471F1A146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2290903"/>
            <a:ext cx="12191999" cy="18259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CD3B733-FEA5-BD58-F5DA-3975AC1E3E5F}"/>
              </a:ext>
            </a:extLst>
          </p:cNvPr>
          <p:cNvSpPr/>
          <p:nvPr/>
        </p:nvSpPr>
        <p:spPr>
          <a:xfrm>
            <a:off x="4666592" y="2469931"/>
            <a:ext cx="1744717" cy="33633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Bevel 7">
            <a:extLst>
              <a:ext uri="{FF2B5EF4-FFF2-40B4-BE49-F238E27FC236}">
                <a16:creationId xmlns:a16="http://schemas.microsoft.com/office/drawing/2014/main" id="{A1769F16-FCB1-8A26-29EE-7987638B873A}"/>
              </a:ext>
            </a:extLst>
          </p:cNvPr>
          <p:cNvSpPr/>
          <p:nvPr/>
        </p:nvSpPr>
        <p:spPr>
          <a:xfrm>
            <a:off x="3594970" y="1159299"/>
            <a:ext cx="3131420" cy="1189588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No. samples</a:t>
            </a:r>
            <a:r>
              <a:rPr lang="en-US" dirty="0"/>
              <a:t> report an extracted value y*</a:t>
            </a:r>
          </a:p>
        </p:txBody>
      </p:sp>
      <p:sp>
        <p:nvSpPr>
          <p:cNvPr id="9" name="Bevel 8">
            <a:extLst>
              <a:ext uri="{FF2B5EF4-FFF2-40B4-BE49-F238E27FC236}">
                <a16:creationId xmlns:a16="http://schemas.microsoft.com/office/drawing/2014/main" id="{DD53B4C2-841F-5F83-A9E2-BACFE6A35A52}"/>
              </a:ext>
            </a:extLst>
          </p:cNvPr>
          <p:cNvSpPr/>
          <p:nvPr/>
        </p:nvSpPr>
        <p:spPr>
          <a:xfrm>
            <a:off x="6851737" y="872711"/>
            <a:ext cx="4999188" cy="141819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	(y* - y) where y -&gt; ground-truth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MAE</a:t>
            </a:r>
            <a:r>
              <a:rPr lang="en-US" dirty="0"/>
              <a:t>: avg </a:t>
            </a:r>
            <a:r>
              <a:rPr lang="en-CA" dirty="0"/>
              <a:t>magnitude of abs error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RMSE</a:t>
            </a:r>
            <a:r>
              <a:rPr lang="en-US" dirty="0"/>
              <a:t>: Squared error before avg</a:t>
            </a:r>
          </a:p>
        </p:txBody>
      </p:sp>
      <p:sp>
        <p:nvSpPr>
          <p:cNvPr id="10" name="Bevel 9">
            <a:extLst>
              <a:ext uri="{FF2B5EF4-FFF2-40B4-BE49-F238E27FC236}">
                <a16:creationId xmlns:a16="http://schemas.microsoft.com/office/drawing/2014/main" id="{E8128BB7-24FE-221F-BF4A-6438EAC78A5E}"/>
              </a:ext>
            </a:extLst>
          </p:cNvPr>
          <p:cNvSpPr/>
          <p:nvPr/>
        </p:nvSpPr>
        <p:spPr>
          <a:xfrm>
            <a:off x="5527965" y="4197687"/>
            <a:ext cx="6372978" cy="1050812"/>
          </a:xfrm>
          <a:prstGeom prst="bevel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/>
              <a:t>Pearson correlation: </a:t>
            </a:r>
            <a:r>
              <a:rPr lang="en-CA" dirty="0"/>
              <a:t>the strength and direction of the linear relationship between y* and 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25420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42FD61-E66E-6AD6-4B08-A79A05F8F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2F074-6716-1FE6-719E-1B453BDED61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Qualitative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B622C4-7F8B-2EAD-F172-9FBD180A81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Straightforward (“Easy”) Examples</a:t>
            </a:r>
          </a:p>
          <a:p>
            <a:r>
              <a:rPr lang="en-US" dirty="0"/>
              <a:t>Difficult (“Challenging”) Examples</a:t>
            </a:r>
          </a:p>
        </p:txBody>
      </p:sp>
    </p:spTree>
    <p:extLst>
      <p:ext uri="{BB962C8B-B14F-4D97-AF65-F5344CB8AC3E}">
        <p14:creationId xmlns:p14="http://schemas.microsoft.com/office/powerpoint/2010/main" val="15208399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F4098-02BC-8979-F5A9-F1426DA3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Straightforward (“Easy”) Examples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6A47303-12B3-EDC0-C757-53DB9CA92C9B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5231858" y="802252"/>
            <a:ext cx="6045200" cy="584200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01FCC-1A8E-9819-7C60-CD4BAE4C72F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5FA621-A2B6-6E37-F4E0-43712C3580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8447" y="1457068"/>
            <a:ext cx="6272022" cy="459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82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2B2869-74A4-1FE6-B622-32B1627D3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1BF41-2669-1CFF-B921-F2180F4CA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456091-0901-8C66-D7A6-179E2CBE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7956F8-6726-8393-7E20-3DC1022F57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680" y="1200135"/>
            <a:ext cx="11856640" cy="1082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2699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333B8-5CAF-48A5-86AF-006E2D49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B37B-9C77-F160-6AAA-392877B3A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1 cont’d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CD568B2-6C08-C2EC-4870-B9B8EF92E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97CF7-3895-33F6-C1E0-6F6C6C833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12416" y="872711"/>
            <a:ext cx="6767167" cy="4961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244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9195D-E173-CBD9-3EEA-5D111358A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 Motivating Example: Image Classification on ImageNet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BD23C-A87B-6439-4922-45C50022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EDA0AE-786B-DF16-12A3-DFFC08B124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640876" y="940516"/>
            <a:ext cx="4431787" cy="48215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You are Computer Vision (CV) researcher trying to submitting your work to top journals</a:t>
            </a:r>
          </a:p>
          <a:p>
            <a:endParaRPr lang="en-US" dirty="0"/>
          </a:p>
          <a:p>
            <a:r>
              <a:rPr lang="en-US" dirty="0"/>
              <a:t>State-of-the-art (SOTA) performances in leaderboard</a:t>
            </a:r>
          </a:p>
          <a:p>
            <a:r>
              <a:rPr lang="en-US" dirty="0"/>
              <a:t>Submitting your new results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Non-trivial task for SOTA performances extraction!</a:t>
            </a:r>
          </a:p>
          <a:p>
            <a:r>
              <a:rPr lang="en-US" dirty="0"/>
              <a:t>Manual annotations</a:t>
            </a:r>
          </a:p>
          <a:p>
            <a:r>
              <a:rPr lang="en-US" dirty="0"/>
              <a:t>Human interpretations</a:t>
            </a:r>
          </a:p>
          <a:p>
            <a:r>
              <a:rPr lang="en-US" dirty="0"/>
              <a:t>Goal: automate the step with LLM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A5829D-7213-7704-226B-EDAF46B14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8414"/>
            <a:ext cx="7416411" cy="348117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692C477-E21F-2B3A-B940-C4B0C67880E1}"/>
              </a:ext>
            </a:extLst>
          </p:cNvPr>
          <p:cNvSpPr/>
          <p:nvPr/>
        </p:nvSpPr>
        <p:spPr>
          <a:xfrm>
            <a:off x="2304789" y="2580362"/>
            <a:ext cx="1415441" cy="3131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B64F1-426A-BADF-910B-E7D03CC37BFD}"/>
              </a:ext>
            </a:extLst>
          </p:cNvPr>
          <p:cNvSpPr/>
          <p:nvPr/>
        </p:nvSpPr>
        <p:spPr>
          <a:xfrm>
            <a:off x="357809" y="3429000"/>
            <a:ext cx="556591" cy="506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E5ABBE-FE68-9DAC-0864-87940D74F3A2}"/>
              </a:ext>
            </a:extLst>
          </p:cNvPr>
          <p:cNvSpPr/>
          <p:nvPr/>
        </p:nvSpPr>
        <p:spPr>
          <a:xfrm>
            <a:off x="1596888" y="3149048"/>
            <a:ext cx="556591" cy="506896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039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B5536-7A07-7F5E-6A9F-CCBD1DF5EB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CB174-B462-04C0-C637-C3A7403E7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Straightforward (“Easy”) Example 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1753F11-E994-559A-0D9D-D5578A4EB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88239EB-71D6-3008-EEAA-4FFA2278A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155" y="1090153"/>
            <a:ext cx="11863690" cy="77635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DA2E42-E22A-C2B7-1346-81BDA5B3D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757" y="2377232"/>
            <a:ext cx="11692485" cy="339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47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DD6F3-E1A7-E9E0-FBFD-0EAF1B83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Top-1 omitted, Top-5 present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9A6E3D2-C420-98A8-51B8-BE93F8207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3CBD19-DE97-6A3D-C8CB-000B8E9CD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80" y="1090153"/>
            <a:ext cx="11856640" cy="10533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0F223D-8A94-391F-D072-FED539B2AE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2906090"/>
            <a:ext cx="11688960" cy="270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2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BE7D5-6CDE-D9FE-A72A-B43C05FD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66226-1902-EC69-C758-191415D27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Alternate dataset variant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BE1C09-E092-2D0C-1B07-8379BEE77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FC4041-FBA9-E1DC-EEBF-353DC9779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984939"/>
            <a:ext cx="11688960" cy="105392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FED6E0-D3ED-9204-F279-0B794D2C6F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09" y="2441960"/>
            <a:ext cx="11347581" cy="2945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727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EED1A-1DC5-DA66-7620-4642652C2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3CB14-6089-69CC-D5CD-059A9E2FC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Expand dev set (500~1000 papers; multiple domains).</a:t>
            </a:r>
          </a:p>
          <a:p>
            <a:r>
              <a:rPr lang="en-US" sz="2800" dirty="0"/>
              <a:t>Multi-metric extraction (Top-5, </a:t>
            </a:r>
            <a:r>
              <a:rPr lang="en-US" sz="2800" dirty="0" err="1"/>
              <a:t>mAP</a:t>
            </a:r>
            <a:r>
              <a:rPr lang="en-US" sz="2800" dirty="0"/>
              <a:t>, BLEU).</a:t>
            </a:r>
          </a:p>
          <a:p>
            <a:r>
              <a:rPr lang="en-US" sz="2800" dirty="0"/>
              <a:t>Fine-tune LLM or add retrieval layer for robustness.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696559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931C2-50C3-CBCC-7627-BEF00A3E6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EXTRACT-AND-VERIFY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58E85-518B-AAF5-4712-1670D2752B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An</a:t>
            </a:r>
            <a:r>
              <a:rPr lang="en-US" sz="2400" b="1" dirty="0"/>
              <a:t> end-to-end</a:t>
            </a:r>
            <a:r>
              <a:rPr lang="en-US" sz="2400" dirty="0"/>
              <a:t> pipeline built on LLMs for automatically extracting Top-1 accuracy metrics from scientific papers.</a:t>
            </a:r>
            <a:endParaRPr lang="en-CA" sz="28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CA" sz="2400" dirty="0">
                <a:solidFill>
                  <a:srgbClr val="FF0000"/>
                </a:solidFill>
              </a:rPr>
              <a:t>100</a:t>
            </a:r>
            <a:r>
              <a:rPr lang="en-CA" sz="2400" dirty="0"/>
              <a:t>-paper development set that report Top-1 Accuracy on the ImageNet dataset and manually annotate it</a:t>
            </a:r>
          </a:p>
          <a:p>
            <a:pPr lvl="1"/>
            <a:r>
              <a:rPr lang="en-CA" sz="2400" dirty="0"/>
              <a:t>Correctly extracts the Top-1 accuracy of 67% on the development set, better than prior work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B31D70-75C7-2F28-1790-65240240039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6C01A-A109-3D1D-44C1-0A86D9EC2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81E0DA7F-91F1-C2FB-B28C-BB47CF096E5A}"/>
              </a:ext>
            </a:extLst>
          </p:cNvPr>
          <p:cNvSpPr/>
          <p:nvPr/>
        </p:nvSpPr>
        <p:spPr>
          <a:xfrm>
            <a:off x="8247500" y="5098093"/>
            <a:ext cx="413359" cy="413359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03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6EB7A1E-C976-B880-14E3-AB8FF96A9C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/>
              <a:t>Questions? </a:t>
            </a:r>
          </a:p>
          <a:p>
            <a:pPr algn="ctr"/>
            <a:r>
              <a:rPr lang="en-US" dirty="0"/>
              <a:t>Email us at </a:t>
            </a:r>
            <a:r>
              <a:rPr lang="en-US" dirty="0" err="1"/>
              <a:t>mengli.duan@mail.utoronto.ca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C249C-E254-10D2-B413-47C203C0EF61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pPr algn="ctr"/>
            <a:r>
              <a:rPr lang="en-US" dirty="0"/>
              <a:t>Thank you!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14ECF217-955D-8EB0-F80B-FA457B195C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7461" y="3204824"/>
            <a:ext cx="1531864" cy="1553500"/>
          </a:xfrm>
          <a:prstGeom prst="rect">
            <a:avLst/>
          </a:prstGeom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0D92E40-4E3B-9545-9415-D107EB2FCF2A}"/>
              </a:ext>
            </a:extLst>
          </p:cNvPr>
          <p:cNvSpPr txBox="1"/>
          <p:nvPr/>
        </p:nvSpPr>
        <p:spPr>
          <a:xfrm flipH="1">
            <a:off x="10806545" y="360219"/>
            <a:ext cx="969818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fld id="{28A20DC8-05B5-E441-B8A9-00824EBEDB18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Rockwell" panose="02060603020205020403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1012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349F2-0048-8140-3B4C-FCFF76FC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Appendices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67ED6-F086-B7D1-7F67-AED749AEE0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4659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79987-A03A-D805-82C6-2C377668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C9EE8-1F3D-E3E1-0E8B-C65931982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Difficult (“Challenging”) Examples: Table-only reporting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C8C03F0-D167-9AEE-9704-7A3849B59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F73F8-7126-4068-C7AB-82693EDC3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022350"/>
            <a:ext cx="12191999" cy="10854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272CBB-7CE1-F019-7CA9-6D5A1EA07F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5275" y="2107766"/>
            <a:ext cx="9161450" cy="3727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827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D0166-2D1F-0C08-95DF-4A7D678D9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Motivation</a:t>
            </a:r>
            <a:br>
              <a:rPr lang="en-US" sz="4800" dirty="0"/>
            </a:br>
            <a:r>
              <a:rPr lang="en-US" sz="4800" dirty="0"/>
              <a:t>&amp; </a:t>
            </a:r>
            <a:br>
              <a:rPr lang="en-US" sz="4800" dirty="0"/>
            </a:br>
            <a:r>
              <a:rPr lang="en-US" sz="4800" dirty="0"/>
              <a:t>Contributions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7D1B7-E92C-1453-43ED-0A4F82AFD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1714545"/>
          </a:xfrm>
        </p:spPr>
        <p:txBody>
          <a:bodyPr>
            <a:normAutofit/>
          </a:bodyPr>
          <a:lstStyle/>
          <a:p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Motivation: 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extracting performance metrics from scientific literatures is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HARD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lvl="1"/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SOTA performance metrics in CS community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3C37AF-2749-E201-CC16-83AE8511F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8447" y="2517732"/>
            <a:ext cx="6272022" cy="3538016"/>
          </a:xfrm>
        </p:spPr>
        <p:txBody>
          <a:bodyPr>
            <a:normAutofit/>
          </a:bodyPr>
          <a:lstStyle/>
          <a:p>
            <a:r>
              <a:rPr lang="en-CA" sz="2400" i="1" dirty="0">
                <a:latin typeface="Arial" panose="020B0604020202020204" pitchFamily="34" charset="0"/>
                <a:cs typeface="Arial" panose="020B0604020202020204" pitchFamily="34" charset="0"/>
              </a:rPr>
              <a:t>Extract-and-verify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use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LLMs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to extract performance metrics </a:t>
            </a:r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automatically</a:t>
            </a:r>
            <a:r>
              <a:rPr lang="en-CA" sz="2400" dirty="0">
                <a:latin typeface="Arial" panose="020B0604020202020204" pitchFamily="34" charset="0"/>
                <a:cs typeface="Arial" panose="020B0604020202020204" pitchFamily="34" charset="0"/>
              </a:rPr>
              <a:t> from scientific literatures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CA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100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-paper development with manual labelled Top-1 Accuracy on the ImageNet dataset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Correctly extracts the Top-1 accuracy of 67% on the </a:t>
            </a:r>
            <a:r>
              <a:rPr lang="en-CA" sz="2000" b="1" dirty="0">
                <a:latin typeface="Arial" panose="020B0604020202020204" pitchFamily="34" charset="0"/>
                <a:cs typeface="Arial" panose="020B0604020202020204" pitchFamily="34" charset="0"/>
              </a:rPr>
              <a:t>development</a:t>
            </a:r>
            <a:r>
              <a:rPr lang="en-CA" sz="2000" dirty="0">
                <a:latin typeface="Arial" panose="020B0604020202020204" pitchFamily="34" charset="0"/>
                <a:cs typeface="Arial" panose="020B0604020202020204" pitchFamily="34" charset="0"/>
              </a:rPr>
              <a:t> set</a:t>
            </a:r>
          </a:p>
        </p:txBody>
      </p:sp>
      <p:sp>
        <p:nvSpPr>
          <p:cNvPr id="5" name="Smiley Face 4">
            <a:extLst>
              <a:ext uri="{FF2B5EF4-FFF2-40B4-BE49-F238E27FC236}">
                <a16:creationId xmlns:a16="http://schemas.microsoft.com/office/drawing/2014/main" id="{882AECB3-C057-2AE4-539B-BEEDECD36704}"/>
              </a:ext>
            </a:extLst>
          </p:cNvPr>
          <p:cNvSpPr/>
          <p:nvPr/>
        </p:nvSpPr>
        <p:spPr>
          <a:xfrm>
            <a:off x="8461739" y="5641454"/>
            <a:ext cx="413359" cy="413359"/>
          </a:xfrm>
          <a:prstGeom prst="smileyFac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938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F7BB9-5E11-3838-8903-BA789F7AE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SCILEAD </a:t>
            </a:r>
            <a:br>
              <a:rPr lang="en-US" dirty="0"/>
            </a:br>
            <a:r>
              <a:rPr lang="en-US" dirty="0"/>
              <a:t>[EMNLP 24]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EE2223-53DD-798F-39A3-70E2BA981B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CA" sz="2400" dirty="0"/>
              <a:t>A manually-curated Scientific Leaderboard dataset (~40 Papers)</a:t>
            </a:r>
          </a:p>
          <a:p>
            <a:r>
              <a:rPr lang="en-CA" sz="2400" dirty="0"/>
              <a:t>An LLM-based framework to construct scientific leaderboards automatically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23DD81-471A-1F93-B2D3-C4631A20249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096000" y="2903262"/>
            <a:ext cx="3988904" cy="3618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815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6CB4C-1711-066F-DB92-02BA2EB53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D22D9-EEDC-9318-695E-A51464E255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SCILEAD [EMNLP 24’]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E7749-02AA-75F0-12B3-3E2E3672D7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5305" y="1488984"/>
            <a:ext cx="6264350" cy="2460497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Efficient performance tracking: Leveraging large language models for automated construction of scientific leaderboards </a:t>
            </a:r>
            <a:r>
              <a:rPr lang="en-US" dirty="0"/>
              <a:t>[</a:t>
            </a:r>
            <a:r>
              <a:rPr lang="en-US" dirty="0">
                <a:hlinkClick r:id="rId3"/>
              </a:rPr>
              <a:t>Paper</a:t>
            </a:r>
            <a:r>
              <a:rPr lang="en-US" dirty="0"/>
              <a:t>][</a:t>
            </a:r>
            <a:r>
              <a:rPr lang="en-US" dirty="0">
                <a:hlinkClick r:id="rId4"/>
              </a:rPr>
              <a:t>Code</a:t>
            </a:r>
            <a:r>
              <a:rPr lang="en-US" dirty="0"/>
              <a:t>]</a:t>
            </a:r>
            <a:endParaRPr lang="en-CA" dirty="0"/>
          </a:p>
          <a:p>
            <a:r>
              <a:rPr lang="en-CA" dirty="0"/>
              <a:t>Manually-curated Scientific Leaderboard dataset (~40 Papers)</a:t>
            </a:r>
          </a:p>
          <a:p>
            <a:pPr lvl="1"/>
            <a:r>
              <a:rPr lang="en-CA" i="1" dirty="0"/>
              <a:t>[OURS] </a:t>
            </a:r>
            <a:r>
              <a:rPr lang="en-CA" dirty="0"/>
              <a:t>100 CV papers (ImageNet), new extract-and-verify loop.</a:t>
            </a:r>
          </a:p>
          <a:p>
            <a:r>
              <a:rPr lang="en-CA" dirty="0"/>
              <a:t>LLM-based framework to construct scientific leaderboards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2B814-B2EE-BBEC-444F-D303E60F43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18447" y="3891355"/>
            <a:ext cx="6264414" cy="685800"/>
          </a:xfrm>
        </p:spPr>
        <p:txBody>
          <a:bodyPr/>
          <a:lstStyle/>
          <a:p>
            <a:r>
              <a:rPr lang="en-US" dirty="0"/>
              <a:t>Prompting techniques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C6CB80-BB45-A179-FF8A-A4FA431C93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18447" y="4519028"/>
            <a:ext cx="6265588" cy="1217893"/>
          </a:xfrm>
        </p:spPr>
        <p:txBody>
          <a:bodyPr>
            <a:normAutofit fontScale="92500" lnSpcReduction="20000"/>
          </a:bodyPr>
          <a:lstStyle/>
          <a:p>
            <a:r>
              <a:rPr lang="en-US" sz="1600" dirty="0"/>
              <a:t>In-Context Learning (ICT)</a:t>
            </a:r>
          </a:p>
          <a:p>
            <a:r>
              <a:rPr lang="en-US" sz="1600" dirty="0"/>
              <a:t>Self-Critique</a:t>
            </a:r>
          </a:p>
          <a:p>
            <a:r>
              <a:rPr lang="en-US" sz="1600" dirty="0"/>
              <a:t>Self-Refine</a:t>
            </a:r>
          </a:p>
        </p:txBody>
      </p:sp>
    </p:spTree>
    <p:extLst>
      <p:ext uri="{BB962C8B-B14F-4D97-AF65-F5344CB8AC3E}">
        <p14:creationId xmlns:p14="http://schemas.microsoft.com/office/powerpoint/2010/main" val="1506333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AA030-8028-E1B1-01ED-C1EE09C95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42276-D881-C2C3-0C04-7FAC3A13E98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CA" dirty="0"/>
              <a:t>1. Query </a:t>
            </a:r>
            <a:r>
              <a:rPr lang="en-CA" dirty="0" err="1"/>
              <a:t>PaperWithCode</a:t>
            </a:r>
            <a:r>
              <a:rPr lang="en-CA" dirty="0"/>
              <a:t> API (filter: ImageNet / classification).</a:t>
            </a:r>
            <a:br>
              <a:rPr lang="en-CA" dirty="0"/>
            </a:br>
            <a:r>
              <a:rPr lang="en-CA" dirty="0"/>
              <a:t>2. Manual check → remove non-canonical splits.</a:t>
            </a:r>
            <a:br>
              <a:rPr lang="en-CA" dirty="0"/>
            </a:br>
            <a:r>
              <a:rPr lang="en-CA" dirty="0"/>
              <a:t>3. Label Top-1 sentence + value.</a:t>
            </a:r>
            <a:br>
              <a:rPr lang="en-CA" dirty="0"/>
            </a:br>
            <a:br>
              <a:rPr lang="en-CA" dirty="0"/>
            </a:br>
            <a:r>
              <a:rPr lang="en-CA" dirty="0"/>
              <a:t>Total: 100 papers, 244 pages.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DB7A5B-CE01-2809-E63A-015C3BBE9CF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DF2587-A217-5707-0D79-BBFF3DB42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7231" y="2436262"/>
            <a:ext cx="6272022" cy="4116249"/>
          </a:xfrm>
          <a:prstGeom prst="rect">
            <a:avLst/>
          </a:prstGeom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CA15D3D-2086-0869-778B-468CC7B8785F}"/>
              </a:ext>
            </a:extLst>
          </p:cNvPr>
          <p:cNvSpPr/>
          <p:nvPr/>
        </p:nvSpPr>
        <p:spPr>
          <a:xfrm>
            <a:off x="8908473" y="2437858"/>
            <a:ext cx="2479564" cy="513160"/>
          </a:xfrm>
          <a:prstGeom prst="ellipse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571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39859-A1FB-BF94-6DA6-BEECC10B0D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D82FC0-6358-513A-20A3-2AFFB559DF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Paper Collection</a:t>
            </a:r>
          </a:p>
          <a:p>
            <a:r>
              <a:rPr lang="en-US" dirty="0"/>
              <a:t>Label-Verification Protocol</a:t>
            </a:r>
          </a:p>
          <a:p>
            <a:r>
              <a:rPr lang="en-US" dirty="0"/>
              <a:t>Dataset Alignment on ImageNet</a:t>
            </a:r>
          </a:p>
        </p:txBody>
      </p:sp>
    </p:spTree>
    <p:extLst>
      <p:ext uri="{BB962C8B-B14F-4D97-AF65-F5344CB8AC3E}">
        <p14:creationId xmlns:p14="http://schemas.microsoft.com/office/powerpoint/2010/main" val="426324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8510A-332B-E245-84A0-0ECD24727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Annotated Development Set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807A98-3F4F-980A-EE9A-2A8A7E968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A20DC8-05B5-E441-B8A9-00824EBEDB18}" type="slidenum">
              <a:rPr lang="en-US" smtClean="0"/>
              <a:t>8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D65D9B-D116-39BF-2803-78761202B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27749" y="1586345"/>
            <a:ext cx="7093123" cy="465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212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F28B6-6466-0337-51E4-7F4002A6C2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E45DC7-7050-1097-8529-F265EB2D6C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EXTRACT-AND-VERIFY Algorithm</a:t>
            </a:r>
          </a:p>
          <a:p>
            <a:r>
              <a:rPr lang="en-US" dirty="0">
                <a:ea typeface="+mj-lt"/>
                <a:cs typeface="+mj-lt"/>
              </a:rPr>
              <a:t>Prompt Template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5269709"/>
      </p:ext>
    </p:extLst>
  </p:cSld>
  <p:clrMapOvr>
    <a:masterClrMapping/>
  </p:clrMapOvr>
</p:sld>
</file>

<file path=ppt/theme/theme1.xml><?xml version="1.0" encoding="utf-8"?>
<a:theme xmlns:a="http://schemas.openxmlformats.org/drawingml/2006/main" name="Atlas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CB9708-C445-4049-9D7F-4C8684E69AF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31a96c8-985f-4efd-a141-c23fb9cdf7a3">
      <Terms xmlns="http://schemas.microsoft.com/office/infopath/2007/PartnerControls"/>
    </lcf76f155ced4ddcb4097134ff3c332f>
    <TaxCatchAll xmlns="c53ffac8-73a7-4eb4-bcfc-170fe89dafe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30EF18FC66B5D44AFD312D60ED4ABA1" ma:contentTypeVersion="15" ma:contentTypeDescription="Create a new document." ma:contentTypeScope="" ma:versionID="e5d4f9ee8fb9e73311cbe84a38c144f3">
  <xsd:schema xmlns:xsd="http://www.w3.org/2001/XMLSchema" xmlns:xs="http://www.w3.org/2001/XMLSchema" xmlns:p="http://schemas.microsoft.com/office/2006/metadata/properties" xmlns:ns2="931a96c8-985f-4efd-a141-c23fb9cdf7a3" xmlns:ns3="c53ffac8-73a7-4eb4-bcfc-170fe89dafe6" targetNamespace="http://schemas.microsoft.com/office/2006/metadata/properties" ma:root="true" ma:fieldsID="665f6f3ba5fffa5a5d22eb9d4ddd8ee8" ns2:_="" ns3:_="">
    <xsd:import namespace="931a96c8-985f-4efd-a141-c23fb9cdf7a3"/>
    <xsd:import namespace="c53ffac8-73a7-4eb4-bcfc-170fe89dafe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1a96c8-985f-4efd-a141-c23fb9cdf7a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e164b29-4069-4387-b6aa-f01f2a1f474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3ffac8-73a7-4eb4-bcfc-170fe89dafe6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53db9de2-94d8-4d8b-875c-623fcb13e78e}" ma:internalName="TaxCatchAll" ma:showField="CatchAllData" ma:web="c53ffac8-73a7-4eb4-bcfc-170fe89dafe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6347DD4-EE65-48A9-B70E-57C932D623F5}">
  <ds:schemaRefs>
    <ds:schemaRef ds:uri="http://schemas.openxmlformats.org/package/2006/metadata/core-properties"/>
    <ds:schemaRef ds:uri="c53ffac8-73a7-4eb4-bcfc-170fe89dafe6"/>
    <ds:schemaRef ds:uri="http://www.w3.org/XML/1998/namespace"/>
    <ds:schemaRef ds:uri="http://schemas.microsoft.com/office/2006/documentManagement/types"/>
    <ds:schemaRef ds:uri="931a96c8-985f-4efd-a141-c23fb9cdf7a3"/>
    <ds:schemaRef ds:uri="http://purl.org/dc/elements/1.1/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4E8FDC2-BE88-4656-9450-A930A5FC07C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3312C6D-672B-4580-89D1-5DE9F67CBDC1}">
  <ds:schemaRefs>
    <ds:schemaRef ds:uri="931a96c8-985f-4efd-a141-c23fb9cdf7a3"/>
    <ds:schemaRef ds:uri="c53ffac8-73a7-4eb4-bcfc-170fe89dafe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8684</TotalTime>
  <Words>1847</Words>
  <Application>Microsoft Macintosh PowerPoint</Application>
  <PresentationFormat>Widescreen</PresentationFormat>
  <Paragraphs>217</Paragraphs>
  <Slides>27</Slides>
  <Notes>23</Notes>
  <HiddenSlides>4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Lato Extended</vt:lpstr>
      <vt:lpstr>Arial</vt:lpstr>
      <vt:lpstr>Calibri</vt:lpstr>
      <vt:lpstr>Calibri Light</vt:lpstr>
      <vt:lpstr>Helvetica</vt:lpstr>
      <vt:lpstr>Helvetica 55 Roman</vt:lpstr>
      <vt:lpstr>Menlo</vt:lpstr>
      <vt:lpstr>Rockwell</vt:lpstr>
      <vt:lpstr>Wingdings</vt:lpstr>
      <vt:lpstr>Atlas</vt:lpstr>
      <vt:lpstr>Automatic Extraction of Performance Metrics from the Scientific Literature with an Extract-and-Verify Loop</vt:lpstr>
      <vt:lpstr>An Motivating Example: Image Classification on ImageNet</vt:lpstr>
      <vt:lpstr>Motivation &amp;  Contributions</vt:lpstr>
      <vt:lpstr>SCILEAD  [EMNLP 24]</vt:lpstr>
      <vt:lpstr>Related Work</vt:lpstr>
      <vt:lpstr>Annotated Development Set</vt:lpstr>
      <vt:lpstr>Annotated Development Set</vt:lpstr>
      <vt:lpstr>Annotated Development Set</vt:lpstr>
      <vt:lpstr>Methodology</vt:lpstr>
      <vt:lpstr>EXTRACT-AND-VERIFY</vt:lpstr>
      <vt:lpstr>EXTRACT-AND-VERIFY</vt:lpstr>
      <vt:lpstr>EXTRACT-AND-VERIFY: Prompt template</vt:lpstr>
      <vt:lpstr>Experimental Results</vt:lpstr>
      <vt:lpstr>Evaluation Results on Development Set: Classification Metrics</vt:lpstr>
      <vt:lpstr>Evaluation Results on Development Set: Regression Metrics</vt:lpstr>
      <vt:lpstr>Qualitative Analysis</vt:lpstr>
      <vt:lpstr>Straightforward (“Easy”) Examples</vt:lpstr>
      <vt:lpstr>Straightforward (“Easy”) Example 1</vt:lpstr>
      <vt:lpstr>Straightforward (“Easy”) Example 1 cont’d</vt:lpstr>
      <vt:lpstr>Straightforward (“Easy”) Example 2</vt:lpstr>
      <vt:lpstr>Difficult (“Challenging”) Examples: Top-1 omitted, Top-5 present</vt:lpstr>
      <vt:lpstr>Difficult (“Challenging”) Examples: Alternate dataset variant</vt:lpstr>
      <vt:lpstr>Next Steps</vt:lpstr>
      <vt:lpstr>EXTRACT-AND-VERIFY</vt:lpstr>
      <vt:lpstr>PowerPoint Presentation</vt:lpstr>
      <vt:lpstr>Appendices</vt:lpstr>
      <vt:lpstr>Difficult (“Challenging”) Examples: Table-only reporting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Dawn Duan</cp:lastModifiedBy>
  <cp:revision>16</cp:revision>
  <dcterms:created xsi:type="dcterms:W3CDTF">2021-01-04T23:12:08Z</dcterms:created>
  <dcterms:modified xsi:type="dcterms:W3CDTF">2025-05-25T20:33:30Z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0x010100E30EF18FC66B5D44AFD312D60ED4ABA1</vt:lpwstr>
  </property>
  <property fmtid="{D5CDD505-2E9C-101B-9397-08002B2CF9AE}" pid="3" name="MSIP_Label_38ba3d48-8576-491a-b4d5-b93179c855d8_Enabled">
    <vt:lpwstr>true</vt:lpwstr>
  </property>
  <property fmtid="{D5CDD505-2E9C-101B-9397-08002B2CF9AE}" pid="4" name="MSIP_Label_38ba3d48-8576-491a-b4d5-b93179c855d8_SetDate">
    <vt:lpwstr>2024-10-03T23:48:43Z</vt:lpwstr>
  </property>
  <property fmtid="{D5CDD505-2E9C-101B-9397-08002B2CF9AE}" pid="5" name="MSIP_Label_38ba3d48-8576-491a-b4d5-b93179c855d8_Method">
    <vt:lpwstr>Privileged</vt:lpwstr>
  </property>
  <property fmtid="{D5CDD505-2E9C-101B-9397-08002B2CF9AE}" pid="6" name="MSIP_Label_38ba3d48-8576-491a-b4d5-b93179c855d8_Name">
    <vt:lpwstr>Internal</vt:lpwstr>
  </property>
  <property fmtid="{D5CDD505-2E9C-101B-9397-08002B2CF9AE}" pid="7" name="MSIP_Label_38ba3d48-8576-491a-b4d5-b93179c855d8_SiteId">
    <vt:lpwstr>bd6704ff-1437-477c-9ac9-c30d6f5133c5</vt:lpwstr>
  </property>
  <property fmtid="{D5CDD505-2E9C-101B-9397-08002B2CF9AE}" pid="8" name="MSIP_Label_38ba3d48-8576-491a-b4d5-b93179c855d8_ActionId">
    <vt:lpwstr>dde874d8-b1d5-44cd-b291-1d6aea145f2b</vt:lpwstr>
  </property>
  <property fmtid="{D5CDD505-2E9C-101B-9397-08002B2CF9AE}" pid="9" name="MSIP_Label_38ba3d48-8576-491a-b4d5-b93179c855d8_ContentBits">
    <vt:lpwstr>0</vt:lpwstr>
  </property>
</Properties>
</file>