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4"/>
  </p:sldMasterIdLst>
  <p:notesMasterIdLst>
    <p:notesMasterId r:id="rId32"/>
  </p:notesMasterIdLst>
  <p:handoutMasterIdLst>
    <p:handoutMasterId r:id="rId33"/>
  </p:handoutMasterIdLst>
  <p:sldIdLst>
    <p:sldId id="1681" r:id="rId5"/>
    <p:sldId id="1730" r:id="rId6"/>
    <p:sldId id="1729" r:id="rId7"/>
    <p:sldId id="1732" r:id="rId8"/>
    <p:sldId id="1734" r:id="rId9"/>
    <p:sldId id="1733" r:id="rId10"/>
    <p:sldId id="1728" r:id="rId11"/>
    <p:sldId id="1710" r:id="rId12"/>
    <p:sldId id="1683" r:id="rId13"/>
    <p:sldId id="1735" r:id="rId14"/>
    <p:sldId id="1687" r:id="rId15"/>
    <p:sldId id="1715" r:id="rId16"/>
    <p:sldId id="1711" r:id="rId17"/>
    <p:sldId id="1705" r:id="rId18"/>
    <p:sldId id="1717" r:id="rId19"/>
    <p:sldId id="1718" r:id="rId20"/>
    <p:sldId id="1720" r:id="rId21"/>
    <p:sldId id="1719" r:id="rId22"/>
    <p:sldId id="1722" r:id="rId23"/>
    <p:sldId id="1721" r:id="rId24"/>
    <p:sldId id="1723" r:id="rId25"/>
    <p:sldId id="1725" r:id="rId26"/>
    <p:sldId id="1702" r:id="rId27"/>
    <p:sldId id="1697" r:id="rId28"/>
    <p:sldId id="1686" r:id="rId29"/>
    <p:sldId id="1724" r:id="rId30"/>
    <p:sldId id="172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un-Rok Lee" initials="HL" lastIdx="1" clrIdx="0">
    <p:extLst>
      <p:ext uri="{19B8F6BF-5375-455C-9EA6-DF929625EA0E}">
        <p15:presenceInfo xmlns:p15="http://schemas.microsoft.com/office/powerpoint/2012/main" userId="Hyun-Rok L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7FA3"/>
    <a:srgbClr val="404040"/>
    <a:srgbClr val="2535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1"/>
    <p:restoredTop sz="77439"/>
  </p:normalViewPr>
  <p:slideViewPr>
    <p:cSldViewPr snapToGrid="0">
      <p:cViewPr varScale="1">
        <p:scale>
          <a:sx n="97" d="100"/>
          <a:sy n="97" d="100"/>
        </p:scale>
        <p:origin x="224" y="2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6DF098-4055-BB41-826F-BEFEAEA5E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99D948-11FC-5D4C-B8C1-5FC3162A03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EBCBCD-0ABD-5B4B-AC13-22AF116D6817}" type="datetimeFigureOut">
              <a:rPr lang="en-US" smtClean="0"/>
              <a:t>5/22/25</a:t>
            </a:fld>
            <a:endParaRPr lang="en-US"/>
          </a:p>
        </p:txBody>
      </p:sp>
      <p:sp>
        <p:nvSpPr>
          <p:cNvPr id="4" name="Footer Placeholder 3">
            <a:extLst>
              <a:ext uri="{FF2B5EF4-FFF2-40B4-BE49-F238E27FC236}">
                <a16:creationId xmlns:a16="http://schemas.microsoft.com/office/drawing/2014/main" id="{4BE8C6CC-558D-1647-A003-5102AB5F9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345E24C-2CAA-6148-AB62-05970A04BD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0C46F-203A-E14A-A845-7DBA8E96D413}" type="slidenum">
              <a:rPr lang="en-US" smtClean="0"/>
              <a:t>‹#›</a:t>
            </a:fld>
            <a:endParaRPr lang="en-US"/>
          </a:p>
        </p:txBody>
      </p:sp>
    </p:spTree>
    <p:extLst>
      <p:ext uri="{BB962C8B-B14F-4D97-AF65-F5344CB8AC3E}">
        <p14:creationId xmlns:p14="http://schemas.microsoft.com/office/powerpoint/2010/main" val="1305811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79F28-907A-407C-81D5-4B8FFDF7E2DB}"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A3D56-BCD5-4929-BEBB-418C2128FE11}" type="slidenum">
              <a:rPr lang="en-US" smtClean="0"/>
              <a:t>‹#›</a:t>
            </a:fld>
            <a:endParaRPr lang="en-US"/>
          </a:p>
        </p:txBody>
      </p:sp>
    </p:spTree>
    <p:extLst>
      <p:ext uri="{BB962C8B-B14F-4D97-AF65-F5344CB8AC3E}">
        <p14:creationId xmlns:p14="http://schemas.microsoft.com/office/powerpoint/2010/main" val="352895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welcome to our work on LLM assisted extraction methods.</a:t>
            </a:r>
          </a:p>
        </p:txBody>
      </p:sp>
      <p:sp>
        <p:nvSpPr>
          <p:cNvPr id="4" name="Slide Number Placeholder 3"/>
          <p:cNvSpPr>
            <a:spLocks noGrp="1"/>
          </p:cNvSpPr>
          <p:nvPr>
            <p:ph type="sldNum" sz="quarter" idx="5"/>
          </p:nvPr>
        </p:nvSpPr>
        <p:spPr/>
        <p:txBody>
          <a:bodyPr/>
          <a:lstStyle/>
          <a:p>
            <a:fld id="{AE9A3D56-BCD5-4929-BEBB-418C2128FE11}" type="slidenum">
              <a:rPr lang="en-US" smtClean="0"/>
              <a:t>1</a:t>
            </a:fld>
            <a:endParaRPr lang="en-US"/>
          </a:p>
        </p:txBody>
      </p:sp>
    </p:spTree>
    <p:extLst>
      <p:ext uri="{BB962C8B-B14F-4D97-AF65-F5344CB8AC3E}">
        <p14:creationId xmlns:p14="http://schemas.microsoft.com/office/powerpoint/2010/main" val="4242222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a:p>
            <a:endParaRPr lang="en-US" dirty="0"/>
          </a:p>
          <a:p>
            <a:r>
              <a:rPr lang="en-US" dirty="0"/>
              <a:t>We are measuring our results on..</a:t>
            </a:r>
          </a:p>
          <a:p>
            <a:r>
              <a:rPr lang="en-US" dirty="0"/>
              <a:t>The accuracy of the system </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14</a:t>
            </a:fld>
            <a:endParaRPr lang="en-US"/>
          </a:p>
        </p:txBody>
      </p:sp>
    </p:spTree>
    <p:extLst>
      <p:ext uri="{BB962C8B-B14F-4D97-AF65-F5344CB8AC3E}">
        <p14:creationId xmlns:p14="http://schemas.microsoft.com/office/powerpoint/2010/main" val="10776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D2755-8B0A-4FCD-09FD-5193DAA5C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9F041-CE13-B3AF-D2EB-13221E3CF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68CACC-EA44-4578-29B6-A5BB88DFEE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system shows a dramatically lower MAE and RMSE (</a:t>
            </a:r>
            <a:r>
              <a:rPr lang="en-CA" sz="1200" kern="1200" dirty="0">
                <a:solidFill>
                  <a:schemeClr val="tx1"/>
                </a:solidFill>
                <a:effectLst/>
                <a:latin typeface="+mn-lt"/>
                <a:ea typeface="+mn-ea"/>
                <a:cs typeface="+mn-cs"/>
              </a:rPr>
              <a:t>Mean Absolute Error (MAE) and Root Mean Squared Error (RMSE). </a:t>
            </a:r>
            <a:endParaRPr lang="en-CA" dirty="0"/>
          </a:p>
          <a:p>
            <a:r>
              <a:rPr lang="en-US" dirty="0"/>
              <a:t> compared to SCILEAD, indicating tighter</a:t>
            </a:r>
          </a:p>
          <a:p>
            <a:r>
              <a:rPr lang="en-US" dirty="0"/>
              <a:t>alignment with the annotated ground-truth values. The high Pearson correlation (r = 0.971) also</a:t>
            </a:r>
          </a:p>
          <a:p>
            <a:r>
              <a:rPr lang="en-US" dirty="0"/>
              <a:t>suggests that our method better preserves the relative ranking of performance metrics across papers,</a:t>
            </a:r>
          </a:p>
          <a:p>
            <a:r>
              <a:rPr lang="en-US" dirty="0"/>
              <a:t>whereas SCILEAD shows weak and even negative correlation.</a:t>
            </a:r>
          </a:p>
          <a:p>
            <a:endParaRPr lang="en-US" dirty="0"/>
          </a:p>
          <a:p>
            <a:r>
              <a:rPr lang="en-US" dirty="0"/>
              <a:t>The correlation we measured is the input from the </a:t>
            </a:r>
          </a:p>
        </p:txBody>
      </p:sp>
      <p:sp>
        <p:nvSpPr>
          <p:cNvPr id="4" name="Slide Number Placeholder 3">
            <a:extLst>
              <a:ext uri="{FF2B5EF4-FFF2-40B4-BE49-F238E27FC236}">
                <a16:creationId xmlns:a16="http://schemas.microsoft.com/office/drawing/2014/main" id="{EBF4E40F-22FA-60BC-F879-88101D19C9E0}"/>
              </a:ext>
            </a:extLst>
          </p:cNvPr>
          <p:cNvSpPr>
            <a:spLocks noGrp="1"/>
          </p:cNvSpPr>
          <p:nvPr>
            <p:ph type="sldNum" sz="quarter" idx="5"/>
          </p:nvPr>
        </p:nvSpPr>
        <p:spPr/>
        <p:txBody>
          <a:bodyPr/>
          <a:lstStyle/>
          <a:p>
            <a:fld id="{AE9A3D56-BCD5-4929-BEBB-418C2128FE11}" type="slidenum">
              <a:rPr lang="en-US" smtClean="0"/>
              <a:t>15</a:t>
            </a:fld>
            <a:endParaRPr lang="en-US"/>
          </a:p>
        </p:txBody>
      </p:sp>
    </p:spTree>
    <p:extLst>
      <p:ext uri="{BB962C8B-B14F-4D97-AF65-F5344CB8AC3E}">
        <p14:creationId xmlns:p14="http://schemas.microsoft.com/office/powerpoint/2010/main" val="25500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51682-5E00-2014-C8D8-ACA23DBB1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D2304A-7DD0-6A0E-EC12-CF730F922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32316-DE49-C269-5675-9DC9FF05D646}"/>
              </a:ext>
            </a:extLst>
          </p:cNvPr>
          <p:cNvSpPr>
            <a:spLocks noGrp="1"/>
          </p:cNvSpPr>
          <p:nvPr>
            <p:ph type="body" idx="1"/>
          </p:nvPr>
        </p:nvSpPr>
        <p:spPr/>
        <p:txBody>
          <a:bodyPr/>
          <a:lstStyle/>
          <a:p>
            <a:r>
              <a:rPr lang="en-US" dirty="0"/>
              <a:t>We illustrate our results with a qualitative analysis of easy and difficult cases.</a:t>
            </a:r>
          </a:p>
        </p:txBody>
      </p:sp>
      <p:sp>
        <p:nvSpPr>
          <p:cNvPr id="4" name="Slide Number Placeholder 3">
            <a:extLst>
              <a:ext uri="{FF2B5EF4-FFF2-40B4-BE49-F238E27FC236}">
                <a16:creationId xmlns:a16="http://schemas.microsoft.com/office/drawing/2014/main" id="{C75E6151-05C4-4B66-8EF0-DBE3223FEFDA}"/>
              </a:ext>
            </a:extLst>
          </p:cNvPr>
          <p:cNvSpPr>
            <a:spLocks noGrp="1"/>
          </p:cNvSpPr>
          <p:nvPr>
            <p:ph type="sldNum" sz="quarter" idx="5"/>
          </p:nvPr>
        </p:nvSpPr>
        <p:spPr/>
        <p:txBody>
          <a:bodyPr/>
          <a:lstStyle/>
          <a:p>
            <a:fld id="{AE9A3D56-BCD5-4929-BEBB-418C2128FE11}" type="slidenum">
              <a:rPr lang="en-US" smtClean="0"/>
              <a:t>16</a:t>
            </a:fld>
            <a:endParaRPr lang="en-US"/>
          </a:p>
        </p:txBody>
      </p:sp>
    </p:spTree>
    <p:extLst>
      <p:ext uri="{BB962C8B-B14F-4D97-AF65-F5344CB8AC3E}">
        <p14:creationId xmlns:p14="http://schemas.microsoft.com/office/powerpoint/2010/main" val="3831952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17</a:t>
            </a:fld>
            <a:endParaRPr lang="en-US"/>
          </a:p>
        </p:txBody>
      </p:sp>
    </p:spTree>
    <p:extLst>
      <p:ext uri="{BB962C8B-B14F-4D97-AF65-F5344CB8AC3E}">
        <p14:creationId xmlns:p14="http://schemas.microsoft.com/office/powerpoint/2010/main" val="1360701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56655-0B55-65C0-6370-D3AD5AB789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8DD7C-FCFF-0803-850D-A4BA5C467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8E7C5-C8AC-27D7-D394-5F6BC2E1DCA9}"/>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010899DD-FA5F-E995-B5E4-7E7238B43801}"/>
              </a:ext>
            </a:extLst>
          </p:cNvPr>
          <p:cNvSpPr>
            <a:spLocks noGrp="1"/>
          </p:cNvSpPr>
          <p:nvPr>
            <p:ph type="sldNum" sz="quarter" idx="5"/>
          </p:nvPr>
        </p:nvSpPr>
        <p:spPr/>
        <p:txBody>
          <a:bodyPr/>
          <a:lstStyle/>
          <a:p>
            <a:fld id="{AE9A3D56-BCD5-4929-BEBB-418C2128FE11}" type="slidenum">
              <a:rPr lang="en-US" smtClean="0"/>
              <a:t>18</a:t>
            </a:fld>
            <a:endParaRPr lang="en-US"/>
          </a:p>
        </p:txBody>
      </p:sp>
    </p:spTree>
    <p:extLst>
      <p:ext uri="{BB962C8B-B14F-4D97-AF65-F5344CB8AC3E}">
        <p14:creationId xmlns:p14="http://schemas.microsoft.com/office/powerpoint/2010/main" val="4286705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F474E-A1D9-5623-BC5E-765BB54C6E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EB005-8A10-7569-91A4-F44AFEE5E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903B0-DFEE-5FBB-934C-42DFDC5D7AE1}"/>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53858367-9C9D-721C-5B6C-40E2DCFAC3A6}"/>
              </a:ext>
            </a:extLst>
          </p:cNvPr>
          <p:cNvSpPr>
            <a:spLocks noGrp="1"/>
          </p:cNvSpPr>
          <p:nvPr>
            <p:ph type="sldNum" sz="quarter" idx="5"/>
          </p:nvPr>
        </p:nvSpPr>
        <p:spPr/>
        <p:txBody>
          <a:bodyPr/>
          <a:lstStyle/>
          <a:p>
            <a:fld id="{AE9A3D56-BCD5-4929-BEBB-418C2128FE11}" type="slidenum">
              <a:rPr lang="en-US" smtClean="0"/>
              <a:t>19</a:t>
            </a:fld>
            <a:endParaRPr lang="en-US"/>
          </a:p>
        </p:txBody>
      </p:sp>
    </p:spTree>
    <p:extLst>
      <p:ext uri="{BB962C8B-B14F-4D97-AF65-F5344CB8AC3E}">
        <p14:creationId xmlns:p14="http://schemas.microsoft.com/office/powerpoint/2010/main" val="92804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0A08E-093A-4BCF-2423-7ADE19579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29F092-50E4-1C74-20DD-C00761A56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5C26A-4DF9-65F6-1066-BC7981641D59}"/>
              </a:ext>
            </a:extLst>
          </p:cNvPr>
          <p:cNvSpPr>
            <a:spLocks noGrp="1"/>
          </p:cNvSpPr>
          <p:nvPr>
            <p:ph type="body" idx="1"/>
          </p:nvPr>
        </p:nvSpPr>
        <p:spPr/>
        <p:txBody>
          <a:bodyPr/>
          <a:lstStyle/>
          <a:p>
            <a:r>
              <a:rPr lang="en-US" dirty="0"/>
              <a:t>Our EXTRACT-AND-VERIFY pipeline correctly extracts the Top-1 accuracy in 67 out of 100 papers,</a:t>
            </a:r>
          </a:p>
          <a:p>
            <a:r>
              <a:rPr lang="en-US" dirty="0"/>
              <a:t>compared to 63 by SCILEAD. However, our method yields higher recall and F1 score, reflecting</a:t>
            </a:r>
          </a:p>
          <a:p>
            <a:r>
              <a:rPr lang="en-US" dirty="0"/>
              <a:t>better overall coverage and extraction consistency. These classification-based findings align with</a:t>
            </a:r>
          </a:p>
          <a:p>
            <a:r>
              <a:rPr lang="en-US" dirty="0"/>
              <a:t>our regression analysis discussed below.</a:t>
            </a:r>
          </a:p>
        </p:txBody>
      </p:sp>
      <p:sp>
        <p:nvSpPr>
          <p:cNvPr id="4" name="Slide Number Placeholder 3">
            <a:extLst>
              <a:ext uri="{FF2B5EF4-FFF2-40B4-BE49-F238E27FC236}">
                <a16:creationId xmlns:a16="http://schemas.microsoft.com/office/drawing/2014/main" id="{2DDD6A55-4DFF-8F6D-6C50-F8C89ECF7D9D}"/>
              </a:ext>
            </a:extLst>
          </p:cNvPr>
          <p:cNvSpPr>
            <a:spLocks noGrp="1"/>
          </p:cNvSpPr>
          <p:nvPr>
            <p:ph type="sldNum" sz="quarter" idx="5"/>
          </p:nvPr>
        </p:nvSpPr>
        <p:spPr/>
        <p:txBody>
          <a:bodyPr/>
          <a:lstStyle/>
          <a:p>
            <a:fld id="{AE9A3D56-BCD5-4929-BEBB-418C2128FE11}" type="slidenum">
              <a:rPr lang="en-US" smtClean="0"/>
              <a:t>20</a:t>
            </a:fld>
            <a:endParaRPr lang="en-US"/>
          </a:p>
        </p:txBody>
      </p:sp>
    </p:spTree>
    <p:extLst>
      <p:ext uri="{BB962C8B-B14F-4D97-AF65-F5344CB8AC3E}">
        <p14:creationId xmlns:p14="http://schemas.microsoft.com/office/powerpoint/2010/main" val="975883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latin typeface="Menlo" panose="020B0609030804020204" pitchFamily="49" charset="0"/>
              </a:rPr>
              <a:t>Next steps [minor]: what are the additional things you will do for the final report? These can include more experiments, enhancements to your method, another baseline, another dataset, etc.</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23</a:t>
            </a:fld>
            <a:endParaRPr lang="en-US"/>
          </a:p>
        </p:txBody>
      </p:sp>
    </p:spTree>
    <p:extLst>
      <p:ext uri="{BB962C8B-B14F-4D97-AF65-F5344CB8AC3E}">
        <p14:creationId xmlns:p14="http://schemas.microsoft.com/office/powerpoint/2010/main" val="700116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0" i="0" u="none" strike="noStrike" dirty="0">
                <a:solidFill>
                  <a:srgbClr val="000000"/>
                </a:solidFill>
                <a:effectLst/>
                <a:latin typeface="Arial" panose="020B0604020202020204" pitchFamily="34" charset="0"/>
              </a:rPr>
              <a:t>I hope this gives you a glance into the exciting advances we’re seeing in our work Extract and Verify. I’d be happy to take any questions or discuss further.</a:t>
            </a:r>
          </a:p>
          <a:p>
            <a:endParaRPr lang="en-CA" sz="1800" b="0" i="0" u="none" strike="noStrike" dirty="0">
              <a:solidFill>
                <a:srgbClr val="000000"/>
              </a:solidFill>
              <a:effectLst/>
              <a:latin typeface="Arial" panose="020B0604020202020204" pitchFamily="34" charset="0"/>
            </a:endParaRPr>
          </a:p>
          <a:p>
            <a:r>
              <a:rPr lang="en-US" dirty="0"/>
              <a:t>We introduced EXTRACT-AND-VERIFY, an end-to-end pipeline built on large language models</a:t>
            </a:r>
          </a:p>
          <a:p>
            <a:r>
              <a:rPr lang="en-US" dirty="0"/>
              <a:t>(LLMs) for automatically extracting Top-1 accuracy metrics from scientific papers. To support</a:t>
            </a:r>
          </a:p>
          <a:p>
            <a:r>
              <a:rPr lang="en-US" dirty="0"/>
              <a:t>this goal, we curated and publicly released a development set of 100 human-annotated computer</a:t>
            </a:r>
          </a:p>
          <a:p>
            <a:r>
              <a:rPr lang="en-US" dirty="0"/>
              <a:t>vision papers focused on ImageNet classification. The dataset is larger than the one used in prior</a:t>
            </a:r>
          </a:p>
          <a:p>
            <a:r>
              <a:rPr lang="en-US" dirty="0"/>
              <a:t>work ¸</a:t>
            </a:r>
            <a:r>
              <a:rPr lang="en-US" dirty="0" err="1"/>
              <a:t>Sahinuç</a:t>
            </a:r>
            <a:r>
              <a:rPr lang="en-US" dirty="0"/>
              <a:t> et al. [2024]. To our knowledge, we are the first to apply a self-verification loop to</a:t>
            </a:r>
          </a:p>
          <a:p>
            <a:r>
              <a:rPr lang="en-US" dirty="0"/>
              <a:t>scientific metric extraction.</a:t>
            </a:r>
          </a:p>
          <a:p>
            <a:r>
              <a:rPr lang="en-US" dirty="0"/>
              <a:t>Evaluated on the development set, EXTRACT-AND-VERIFY correctly retrieved the Top-1 accuracy</a:t>
            </a:r>
          </a:p>
          <a:p>
            <a:r>
              <a:rPr lang="en-US" dirty="0"/>
              <a:t>in 67 out of 100 papers, outperforming the SCILEAD ¸</a:t>
            </a:r>
            <a:r>
              <a:rPr lang="en-US" dirty="0" err="1"/>
              <a:t>Sahinuç</a:t>
            </a:r>
            <a:r>
              <a:rPr lang="en-US" dirty="0"/>
              <a:t> et al. [2024], which succeeded in 63</a:t>
            </a:r>
          </a:p>
          <a:p>
            <a:r>
              <a:rPr lang="en-US" dirty="0"/>
              <a:t>cases.</a:t>
            </a:r>
          </a:p>
          <a:p>
            <a:r>
              <a:rPr lang="en-US" dirty="0"/>
              <a:t>Increasing our dataset size and incorporating multiple human-curated metrics from diverse domains</a:t>
            </a:r>
          </a:p>
          <a:p>
            <a:r>
              <a:rPr lang="en-US" dirty="0"/>
              <a:t>would enable fine-</a:t>
            </a:r>
            <a:r>
              <a:rPr lang="en-US" dirty="0" err="1"/>
              <a:t>tunining</a:t>
            </a:r>
            <a:r>
              <a:rPr lang="en-US" dirty="0"/>
              <a:t> of metric extraction systems further.</a:t>
            </a:r>
          </a:p>
          <a:p>
            <a:r>
              <a:rPr lang="en-US" dirty="0"/>
              <a:t>By releasing both our annotated dataset and extraction pipeline, we aim to establish a reproducible</a:t>
            </a:r>
          </a:p>
          <a:p>
            <a:r>
              <a:rPr lang="en-US" dirty="0"/>
              <a:t>benchmark for future work on LLM-assisted metric extraction and support broader research into</a:t>
            </a:r>
          </a:p>
          <a:p>
            <a:r>
              <a:rPr lang="en-US" dirty="0"/>
              <a:t>automating scientific understanding from machine learning literature.</a:t>
            </a:r>
          </a:p>
        </p:txBody>
      </p:sp>
      <p:sp>
        <p:nvSpPr>
          <p:cNvPr id="4" name="Slide Number Placeholder 3"/>
          <p:cNvSpPr>
            <a:spLocks noGrp="1"/>
          </p:cNvSpPr>
          <p:nvPr>
            <p:ph type="sldNum" sz="quarter" idx="5"/>
          </p:nvPr>
        </p:nvSpPr>
        <p:spPr/>
        <p:txBody>
          <a:bodyPr/>
          <a:lstStyle/>
          <a:p>
            <a:fld id="{AE9A3D56-BCD5-4929-BEBB-418C2128FE11}" type="slidenum">
              <a:rPr lang="en-US" smtClean="0"/>
              <a:t>24</a:t>
            </a:fld>
            <a:endParaRPr lang="en-US"/>
          </a:p>
        </p:txBody>
      </p:sp>
    </p:spTree>
    <p:extLst>
      <p:ext uri="{BB962C8B-B14F-4D97-AF65-F5344CB8AC3E}">
        <p14:creationId xmlns:p14="http://schemas.microsoft.com/office/powerpoint/2010/main" val="538647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26</a:t>
            </a:fld>
            <a:endParaRPr lang="en-US"/>
          </a:p>
        </p:txBody>
      </p:sp>
    </p:spTree>
    <p:extLst>
      <p:ext uri="{BB962C8B-B14F-4D97-AF65-F5344CB8AC3E}">
        <p14:creationId xmlns:p14="http://schemas.microsoft.com/office/powerpoint/2010/main" val="219966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starts, lets think about a scenario where yourself, as a CV researcher trying submit a new work. You read a bit </a:t>
            </a:r>
          </a:p>
          <a:p>
            <a:r>
              <a:rPr lang="en-US" dirty="0"/>
              <a:t>This ties back nicely to our work. In our work, we look at the extraction of Top-1 Accuracy reported on ImageNet for Image Recognition tasks.</a:t>
            </a:r>
          </a:p>
        </p:txBody>
      </p:sp>
      <p:sp>
        <p:nvSpPr>
          <p:cNvPr id="4" name="Slide Number Placeholder 3"/>
          <p:cNvSpPr>
            <a:spLocks noGrp="1"/>
          </p:cNvSpPr>
          <p:nvPr>
            <p:ph type="sldNum" sz="quarter" idx="5"/>
          </p:nvPr>
        </p:nvSpPr>
        <p:spPr/>
        <p:txBody>
          <a:bodyPr/>
          <a:lstStyle/>
          <a:p>
            <a:fld id="{AE9A3D56-BCD5-4929-BEBB-418C2128FE11}" type="slidenum">
              <a:rPr lang="en-US" smtClean="0"/>
              <a:t>2</a:t>
            </a:fld>
            <a:endParaRPr lang="en-US"/>
          </a:p>
        </p:txBody>
      </p:sp>
    </p:spTree>
    <p:extLst>
      <p:ext uri="{BB962C8B-B14F-4D97-AF65-F5344CB8AC3E}">
        <p14:creationId xmlns:p14="http://schemas.microsoft.com/office/powerpoint/2010/main" val="3943954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27</a:t>
            </a:fld>
            <a:endParaRPr lang="en-US"/>
          </a:p>
        </p:txBody>
      </p:sp>
    </p:spTree>
    <p:extLst>
      <p:ext uri="{BB962C8B-B14F-4D97-AF65-F5344CB8AC3E}">
        <p14:creationId xmlns:p14="http://schemas.microsoft.com/office/powerpoint/2010/main" val="279666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State-of-the-art (SOTA) performance metrics reported in research publications play a central role in benchmarking model progress, comparing results, and conducting meta-analyses~\cite{mcgill_mcklin_kaylor_2019, bornmann2021growthratesmodernscience, barry2022understanding}. However, the task of extracting performance metrics from scientific papers remains largely manual, error-prone, and inconsistent. This is due to the wide variation in reporting styles, ambiguous metric descriptions, and the frequent use of error rates or qualitative statements in place of clearly labeled accuracy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3</a:t>
            </a:fld>
            <a:endParaRPr lang="en-US"/>
          </a:p>
        </p:txBody>
      </p:sp>
    </p:spTree>
    <p:extLst>
      <p:ext uri="{BB962C8B-B14F-4D97-AF65-F5344CB8AC3E}">
        <p14:creationId xmlns:p14="http://schemas.microsoft.com/office/powerpoint/2010/main" val="190694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describe the construction of our development set. We begin with the automated</a:t>
            </a:r>
          </a:p>
          <a:p>
            <a:r>
              <a:rPr lang="en-US" dirty="0"/>
              <a:t>crawling pipeline that fetched candidate PDFs, then describe the manual annotation protocol and</a:t>
            </a:r>
          </a:p>
          <a:p>
            <a:r>
              <a:rPr lang="en-US" dirty="0"/>
              <a:t>finally discuss how metric selection and dataset-subset alignment were </a:t>
            </a:r>
            <a:r>
              <a:rPr lang="en-US" dirty="0" err="1"/>
              <a:t>intersting</a:t>
            </a:r>
            <a:r>
              <a:rPr lang="en-US" dirty="0"/>
              <a:t> across all papers. A </a:t>
            </a:r>
            <a:r>
              <a:rPr lang="en-US" dirty="0" err="1"/>
              <a:t>preshawing</a:t>
            </a:r>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7</a:t>
            </a:fld>
            <a:endParaRPr lang="en-US"/>
          </a:p>
        </p:txBody>
      </p:sp>
    </p:spTree>
    <p:extLst>
      <p:ext uri="{BB962C8B-B14F-4D97-AF65-F5344CB8AC3E}">
        <p14:creationId xmlns:p14="http://schemas.microsoft.com/office/powerpoint/2010/main" val="296721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i="0" u="none" strike="noStrike" dirty="0">
                <a:solidFill>
                  <a:srgbClr val="2D3B45"/>
                </a:solidFill>
                <a:effectLst/>
                <a:latin typeface="Lato Extended"/>
              </a:rPr>
              <a:t>Methodology [major part of presentation]:</a:t>
            </a:r>
            <a:r>
              <a:rPr lang="en-CA" b="0" i="0" u="none" strike="noStrike" dirty="0">
                <a:solidFill>
                  <a:srgbClr val="2D3B45"/>
                </a:solidFill>
                <a:effectLst/>
                <a:latin typeface="Lato Extended"/>
              </a:rPr>
              <a:t> describe the main elements of your solution; briefly describe any relevant implementation aspects (e.g., reusing existing codebases or software, implementing something new from scratch, etc.);</a:t>
            </a:r>
          </a:p>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8</a:t>
            </a:fld>
            <a:endParaRPr lang="en-US"/>
          </a:p>
        </p:txBody>
      </p:sp>
    </p:spTree>
    <p:extLst>
      <p:ext uri="{BB962C8B-B14F-4D97-AF65-F5344CB8AC3E}">
        <p14:creationId xmlns:p14="http://schemas.microsoft.com/office/powerpoint/2010/main" val="13604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10</a:t>
            </a:fld>
            <a:endParaRPr lang="en-US"/>
          </a:p>
        </p:txBody>
      </p:sp>
    </p:spTree>
    <p:extLst>
      <p:ext uri="{BB962C8B-B14F-4D97-AF65-F5344CB8AC3E}">
        <p14:creationId xmlns:p14="http://schemas.microsoft.com/office/powerpoint/2010/main" val="229891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A3D56-BCD5-4929-BEBB-418C2128FE11}" type="slidenum">
              <a:rPr lang="en-US" smtClean="0"/>
              <a:t>11</a:t>
            </a:fld>
            <a:endParaRPr lang="en-US"/>
          </a:p>
        </p:txBody>
      </p:sp>
    </p:spTree>
    <p:extLst>
      <p:ext uri="{BB962C8B-B14F-4D97-AF65-F5344CB8AC3E}">
        <p14:creationId xmlns:p14="http://schemas.microsoft.com/office/powerpoint/2010/main" val="225458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experiments were conducted on a 10-core Apple M1 Pro CPU clocked @ 3.20GHz and GPU NVIDIA GeForce RTX 4080 with 16GB of memory. </a:t>
            </a:r>
          </a:p>
        </p:txBody>
      </p:sp>
      <p:sp>
        <p:nvSpPr>
          <p:cNvPr id="4" name="Slide Number Placeholder 3"/>
          <p:cNvSpPr>
            <a:spLocks noGrp="1"/>
          </p:cNvSpPr>
          <p:nvPr>
            <p:ph type="sldNum" sz="quarter" idx="5"/>
          </p:nvPr>
        </p:nvSpPr>
        <p:spPr/>
        <p:txBody>
          <a:bodyPr/>
          <a:lstStyle/>
          <a:p>
            <a:fld id="{AE9A3D56-BCD5-4929-BEBB-418C2128FE11}" type="slidenum">
              <a:rPr lang="en-US" smtClean="0"/>
              <a:t>12</a:t>
            </a:fld>
            <a:endParaRPr lang="en-US"/>
          </a:p>
        </p:txBody>
      </p:sp>
    </p:spTree>
    <p:extLst>
      <p:ext uri="{BB962C8B-B14F-4D97-AF65-F5344CB8AC3E}">
        <p14:creationId xmlns:p14="http://schemas.microsoft.com/office/powerpoint/2010/main" val="296711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our proposed EXTRACT-AND-VERIFY system against SCILEAD on our 100-paper</a:t>
            </a:r>
          </a:p>
          <a:p>
            <a:r>
              <a:rPr lang="en-US" dirty="0"/>
              <a:t>development set. Two types of evaluation are conducted: (</a:t>
            </a:r>
            <a:r>
              <a:rPr lang="en-US" dirty="0" err="1"/>
              <a:t>i</a:t>
            </a:r>
            <a:r>
              <a:rPr lang="en-US" dirty="0"/>
              <a:t>) classification accuracy—assessing</a:t>
            </a:r>
          </a:p>
          <a:p>
            <a:r>
              <a:rPr lang="en-US" dirty="0"/>
              <a:t>whether the predicted Top-1 value exactly matches the annotated ground-truth, and (ii) regression-</a:t>
            </a:r>
          </a:p>
          <a:p>
            <a:r>
              <a:rPr lang="en-US" dirty="0"/>
              <a:t>based metrics—quantifying how close the extracted values are numerically.</a:t>
            </a:r>
          </a:p>
        </p:txBody>
      </p:sp>
      <p:sp>
        <p:nvSpPr>
          <p:cNvPr id="4" name="Slide Number Placeholder 3"/>
          <p:cNvSpPr>
            <a:spLocks noGrp="1"/>
          </p:cNvSpPr>
          <p:nvPr>
            <p:ph type="sldNum" sz="quarter" idx="5"/>
          </p:nvPr>
        </p:nvSpPr>
        <p:spPr/>
        <p:txBody>
          <a:bodyPr/>
          <a:lstStyle/>
          <a:p>
            <a:fld id="{AE9A3D56-BCD5-4929-BEBB-418C2128FE11}" type="slidenum">
              <a:rPr lang="en-US" smtClean="0"/>
              <a:t>13</a:t>
            </a:fld>
            <a:endParaRPr lang="en-US"/>
          </a:p>
        </p:txBody>
      </p:sp>
    </p:spTree>
    <p:extLst>
      <p:ext uri="{BB962C8B-B14F-4D97-AF65-F5344CB8AC3E}">
        <p14:creationId xmlns:p14="http://schemas.microsoft.com/office/powerpoint/2010/main" val="15880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0" name="Straight Connector 9"/>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5" name="Title Placeholder 1">
            <a:extLst>
              <a:ext uri="{FF2B5EF4-FFF2-40B4-BE49-F238E27FC236}">
                <a16:creationId xmlns:a16="http://schemas.microsoft.com/office/drawing/2014/main" id="{56954FCF-3B5A-67A5-2905-7A40B2CB89ED}"/>
              </a:ext>
            </a:extLst>
          </p:cNvPr>
          <p:cNvSpPr>
            <a:spLocks noGrp="1"/>
          </p:cNvSpPr>
          <p:nvPr>
            <p:ph type="title"/>
          </p:nvPr>
        </p:nvSpPr>
        <p:spPr>
          <a:xfrm>
            <a:off x="0" y="0"/>
            <a:ext cx="12192000" cy="872711"/>
          </a:xfrm>
          <a:prstGeom prst="rect">
            <a:avLst/>
          </a:prstGeom>
          <a:solidFill>
            <a:schemeClr val="accent1"/>
          </a:solidFill>
        </p:spPr>
        <p:txBody>
          <a:bodyPr vert="horz" lIns="228600" tIns="228600" rIns="228600" bIns="228600" rtlCol="0" anchor="ctr">
            <a:normAutofit/>
          </a:bodyPr>
          <a:lstStyle>
            <a:lvl1pPr algn="l">
              <a:defRPr b="1">
                <a:solidFill>
                  <a:schemeClr val="bg1"/>
                </a:solidFill>
              </a:defRPr>
            </a:lvl1pPr>
          </a:lstStyle>
          <a:p>
            <a:r>
              <a:rPr lang="en-US"/>
              <a:t>Click to edit Master title style</a:t>
            </a:r>
          </a:p>
        </p:txBody>
      </p:sp>
      <p:sp>
        <p:nvSpPr>
          <p:cNvPr id="6" name="Slide Number Placeholder 6">
            <a:extLst>
              <a:ext uri="{FF2B5EF4-FFF2-40B4-BE49-F238E27FC236}">
                <a16:creationId xmlns:a16="http://schemas.microsoft.com/office/drawing/2014/main" id="{F8CDE53D-74F5-4FDB-6DBD-FC782DAC37B7}"/>
              </a:ext>
            </a:extLst>
          </p:cNvPr>
          <p:cNvSpPr>
            <a:spLocks noGrp="1"/>
          </p:cNvSpPr>
          <p:nvPr>
            <p:ph type="sldNum" sz="quarter" idx="12"/>
          </p:nvPr>
        </p:nvSpPr>
        <p:spPr>
          <a:xfrm>
            <a:off x="11352584" y="217442"/>
            <a:ext cx="504056" cy="403245"/>
          </a:xfrm>
          <a:ln w="28575">
            <a:solidFill>
              <a:srgbClr val="FFFFFF"/>
            </a:solidFill>
            <a:prstDash val="solid"/>
          </a:ln>
        </p:spPr>
        <p:txBody>
          <a:bodyPr/>
          <a:lstStyle>
            <a:lvl1pPr algn="ctr">
              <a:defRPr>
                <a:solidFill>
                  <a:schemeClr val="bg1"/>
                </a:solidFill>
              </a:defRPr>
            </a:lvl1pPr>
          </a:lstStyle>
          <a:p>
            <a:fld id="{28A20DC8-05B5-E441-B8A9-00824EBEDB18}" type="slidenum">
              <a:rPr lang="en-US" smtClean="0"/>
              <a:pPr/>
              <a:t>‹#›</a:t>
            </a:fld>
            <a:endParaRPr lang="en-US"/>
          </a:p>
        </p:txBody>
      </p:sp>
      <p:sp>
        <p:nvSpPr>
          <p:cNvPr id="13" name="TextBox 12">
            <a:extLst>
              <a:ext uri="{FF2B5EF4-FFF2-40B4-BE49-F238E27FC236}">
                <a16:creationId xmlns:a16="http://schemas.microsoft.com/office/drawing/2014/main" id="{BEC56859-44A6-0356-33AA-36E5EF326C99}"/>
              </a:ext>
            </a:extLst>
          </p:cNvPr>
          <p:cNvSpPr txBox="1"/>
          <p:nvPr userDrawn="1"/>
        </p:nvSpPr>
        <p:spPr>
          <a:xfrm>
            <a:off x="2952161" y="1952920"/>
            <a:ext cx="184731" cy="369332"/>
          </a:xfrm>
          <a:prstGeom prst="rect">
            <a:avLst/>
          </a:prstGeom>
          <a:noFill/>
        </p:spPr>
        <p:txBody>
          <a:bodyPr wrap="none" rtlCol="0">
            <a:spAutoFit/>
          </a:bodyPr>
          <a:lstStyle/>
          <a:p>
            <a:endParaRPr lang="en-US"/>
          </a:p>
        </p:txBody>
      </p:sp>
      <p:sp>
        <p:nvSpPr>
          <p:cNvPr id="15" name="TextBox 14">
            <a:extLst>
              <a:ext uri="{FF2B5EF4-FFF2-40B4-BE49-F238E27FC236}">
                <a16:creationId xmlns:a16="http://schemas.microsoft.com/office/drawing/2014/main" id="{C9D41500-EF8D-4961-C218-ADE11F8A31F2}"/>
              </a:ext>
            </a:extLst>
          </p:cNvPr>
          <p:cNvSpPr txBox="1"/>
          <p:nvPr userDrawn="1"/>
        </p:nvSpPr>
        <p:spPr>
          <a:xfrm>
            <a:off x="3104561" y="2105320"/>
            <a:ext cx="184731" cy="369332"/>
          </a:xfrm>
          <a:prstGeom prst="rect">
            <a:avLst/>
          </a:prstGeom>
          <a:noFill/>
        </p:spPr>
        <p:txBody>
          <a:bodyPr wrap="none" rtlCol="0">
            <a:spAutoFit/>
          </a:bodyPr>
          <a:lstStyle/>
          <a:p>
            <a:endParaRPr lang="en-US"/>
          </a:p>
        </p:txBody>
      </p:sp>
      <p:sp>
        <p:nvSpPr>
          <p:cNvPr id="19" name="Text Placeholder 18">
            <a:extLst>
              <a:ext uri="{FF2B5EF4-FFF2-40B4-BE49-F238E27FC236}">
                <a16:creationId xmlns:a16="http://schemas.microsoft.com/office/drawing/2014/main" id="{9D4AB926-4D6A-485F-1A8F-D036FB9134FD}"/>
              </a:ext>
            </a:extLst>
          </p:cNvPr>
          <p:cNvSpPr>
            <a:spLocks noGrp="1"/>
          </p:cNvSpPr>
          <p:nvPr>
            <p:ph type="body" sz="quarter" idx="13"/>
          </p:nvPr>
        </p:nvSpPr>
        <p:spPr>
          <a:xfrm>
            <a:off x="119336" y="940516"/>
            <a:ext cx="11953328" cy="482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90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intr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5615947" y="836713"/>
            <a:ext cx="4657264" cy="4464496"/>
          </a:xfrm>
          <a:prstGeom prst="rect">
            <a:avLst/>
          </a:prstGeom>
        </p:spPr>
      </p:pic>
      <p:sp>
        <p:nvSpPr>
          <p:cNvPr id="8" name="Text Placeholder 7"/>
          <p:cNvSpPr>
            <a:spLocks noGrp="1"/>
          </p:cNvSpPr>
          <p:nvPr>
            <p:ph type="body" sz="quarter" idx="24" hasCustomPrompt="1"/>
          </p:nvPr>
        </p:nvSpPr>
        <p:spPr>
          <a:xfrm>
            <a:off x="5615949" y="3501008"/>
            <a:ext cx="5642959" cy="720080"/>
          </a:xfrm>
          <a:solidFill>
            <a:schemeClr val="bg1"/>
          </a:solidFill>
        </p:spPr>
        <p:txBody>
          <a:bodyPr anchor="ctr">
            <a:noAutofit/>
          </a:bodyPr>
          <a:lstStyle>
            <a:lvl1pPr marL="0" indent="0" algn="l">
              <a:buNone/>
              <a:defRPr sz="1900" b="1" baseline="0">
                <a:solidFill>
                  <a:srgbClr val="007FA3"/>
                </a:solidFill>
              </a:defRPr>
            </a:lvl1pPr>
          </a:lstStyle>
          <a:p>
            <a:pPr lvl="0"/>
            <a:r>
              <a:rPr lang="en-US"/>
              <a:t>Click to edit contact info</a:t>
            </a:r>
          </a:p>
        </p:txBody>
      </p:sp>
      <p:sp>
        <p:nvSpPr>
          <p:cNvPr id="9" name="Picture Placeholder 3"/>
          <p:cNvSpPr>
            <a:spLocks noGrp="1"/>
          </p:cNvSpPr>
          <p:nvPr>
            <p:ph type="pic" sz="quarter" idx="21" hasCustomPrompt="1"/>
          </p:nvPr>
        </p:nvSpPr>
        <p:spPr>
          <a:xfrm>
            <a:off x="695400" y="1484785"/>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0" name="Text Placeholder 5"/>
          <p:cNvSpPr>
            <a:spLocks noGrp="1"/>
          </p:cNvSpPr>
          <p:nvPr>
            <p:ph type="body" sz="quarter" idx="23" hasCustomPrompt="1"/>
          </p:nvPr>
        </p:nvSpPr>
        <p:spPr>
          <a:xfrm>
            <a:off x="5615947" y="2247516"/>
            <a:ext cx="5642959" cy="1253492"/>
          </a:xfrm>
          <a:solidFill>
            <a:schemeClr val="bg1"/>
          </a:solidFill>
        </p:spPr>
        <p:txBody>
          <a:bodyPr anchor="ctr">
            <a:noAutofit/>
          </a:bodyPr>
          <a:lstStyle>
            <a:lvl1pPr marL="0" marR="0" indent="0" algn="l" defTabSz="457200" rtl="0" eaLnBrk="1" fontAlgn="auto" latinLnBrk="0" hangingPunct="1">
              <a:lnSpc>
                <a:spcPts val="2500"/>
              </a:lnSpc>
              <a:spcBef>
                <a:spcPct val="20000"/>
              </a:spcBef>
              <a:spcAft>
                <a:spcPts val="0"/>
              </a:spcAft>
              <a:buClr>
                <a:srgbClr val="007FA3"/>
              </a:buClr>
              <a:buSzPct val="80000"/>
              <a:buFont typeface="Arial"/>
              <a:buNone/>
              <a:tabLst/>
              <a:defRPr sz="2900" b="1" i="0" baseline="0">
                <a:solidFill>
                  <a:srgbClr val="25355A"/>
                </a:solidFill>
                <a:latin typeface="Helvetica" charset="0"/>
                <a:ea typeface="Helvetica" charset="0"/>
                <a:cs typeface="Helvetica" charset="0"/>
              </a:defRPr>
            </a:lvl1pPr>
          </a:lstStyle>
          <a:p>
            <a:pPr lvl="0"/>
            <a:r>
              <a:rPr lang="en-US"/>
              <a:t>CLICK TO EDIT NAME</a:t>
            </a:r>
          </a:p>
          <a:p>
            <a:pPr lvl="0"/>
            <a:r>
              <a:rPr lang="en-US"/>
              <a:t>CLICK TO EDIT NAME</a:t>
            </a:r>
          </a:p>
        </p:txBody>
      </p:sp>
      <p:sp>
        <p:nvSpPr>
          <p:cNvPr id="17"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8" name="Straight Connector 17"/>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resenter intro">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stretch>
            <a:fillRect/>
          </a:stretch>
        </p:blipFill>
        <p:spPr>
          <a:xfrm>
            <a:off x="1391477" y="2486099"/>
            <a:ext cx="3263867" cy="3128771"/>
          </a:xfrm>
          <a:prstGeom prst="rect">
            <a:avLst/>
          </a:prstGeom>
        </p:spPr>
      </p:pic>
      <p:sp>
        <p:nvSpPr>
          <p:cNvPr id="6" name="Text Placeholder 5"/>
          <p:cNvSpPr>
            <a:spLocks noGrp="1"/>
          </p:cNvSpPr>
          <p:nvPr>
            <p:ph type="body" sz="quarter" idx="23" hasCustomPrompt="1"/>
          </p:nvPr>
        </p:nvSpPr>
        <p:spPr>
          <a:xfrm>
            <a:off x="609601" y="3638548"/>
            <a:ext cx="4718315" cy="988920"/>
          </a:xfrm>
          <a:solidFill>
            <a:schemeClr val="bg1"/>
          </a:solidFill>
        </p:spPr>
        <p:txBody>
          <a:bodyPr>
            <a:normAutofit/>
          </a:bodyPr>
          <a:lstStyle>
            <a:lvl1pPr marL="0" marR="0" indent="0" algn="ctr" defTabSz="457200" rtl="0" eaLnBrk="1" fontAlgn="auto" latinLnBrk="0" hangingPunct="1">
              <a:lnSpc>
                <a:spcPct val="100000"/>
              </a:lnSpc>
              <a:spcBef>
                <a:spcPct val="20000"/>
              </a:spcBef>
              <a:spcAft>
                <a:spcPts val="0"/>
              </a:spcAft>
              <a:buClr>
                <a:srgbClr val="007FA3"/>
              </a:buClr>
              <a:buSzPct val="80000"/>
              <a:buFont typeface="Arial"/>
              <a:buNone/>
              <a:tabLst/>
              <a:defRPr sz="2500" b="1" i="0" baseline="0">
                <a:solidFill>
                  <a:srgbClr val="25355A"/>
                </a:solidFill>
                <a:latin typeface="Helvetica" charset="0"/>
                <a:ea typeface="Helvetica" charset="0"/>
                <a:cs typeface="Helvetica" charset="0"/>
              </a:defRPr>
            </a:lvl1pPr>
          </a:lstStyle>
          <a:p>
            <a:pPr lvl="0"/>
            <a:r>
              <a:rPr lang="en-US"/>
              <a:t>CLICK TO EDIT NAME</a:t>
            </a:r>
          </a:p>
          <a:p>
            <a:pPr marL="0" marR="0" lvl="0" indent="0" algn="ctr" defTabSz="457200" rtl="0" eaLnBrk="1" fontAlgn="auto" latinLnBrk="0" hangingPunct="1">
              <a:lnSpc>
                <a:spcPct val="100000"/>
              </a:lnSpc>
              <a:spcBef>
                <a:spcPct val="20000"/>
              </a:spcBef>
              <a:spcAft>
                <a:spcPts val="0"/>
              </a:spcAft>
              <a:buClr>
                <a:srgbClr val="007FA3"/>
              </a:buClr>
              <a:buSzPct val="80000"/>
              <a:buFont typeface="Arial"/>
              <a:buNone/>
              <a:tabLst/>
              <a:defRPr/>
            </a:pPr>
            <a:r>
              <a:rPr lang="en-US"/>
              <a:t>CLICK TO EDIT NAME</a:t>
            </a:r>
          </a:p>
        </p:txBody>
      </p:sp>
      <p:sp>
        <p:nvSpPr>
          <p:cNvPr id="8" name="Text Placeholder 7"/>
          <p:cNvSpPr>
            <a:spLocks noGrp="1"/>
          </p:cNvSpPr>
          <p:nvPr>
            <p:ph type="body" sz="quarter" idx="24" hasCustomPrompt="1"/>
          </p:nvPr>
        </p:nvSpPr>
        <p:spPr>
          <a:xfrm>
            <a:off x="609600" y="4627562"/>
            <a:ext cx="4718051" cy="379413"/>
          </a:xfrm>
          <a:solidFill>
            <a:schemeClr val="bg1"/>
          </a:solidFill>
        </p:spPr>
        <p:txBody>
          <a:bodyPr>
            <a:noAutofit/>
          </a:bodyPr>
          <a:lstStyle>
            <a:lvl1pPr marL="0" indent="0" algn="ctr">
              <a:buNone/>
              <a:defRPr sz="1900" b="1" baseline="0">
                <a:solidFill>
                  <a:srgbClr val="007FA3"/>
                </a:solidFill>
              </a:defRPr>
            </a:lvl1pPr>
          </a:lstStyle>
          <a:p>
            <a:pPr lvl="0"/>
            <a:r>
              <a:rPr lang="en-US"/>
              <a:t>Click to edit contact info</a:t>
            </a:r>
          </a:p>
        </p:txBody>
      </p:sp>
      <p:pic>
        <p:nvPicPr>
          <p:cNvPr id="23" name="Picture 22"/>
          <p:cNvPicPr>
            <a:picLocks noChangeAspect="1"/>
          </p:cNvPicPr>
          <p:nvPr userDrawn="1"/>
        </p:nvPicPr>
        <p:blipFill>
          <a:blip r:embed="rId2"/>
          <a:stretch>
            <a:fillRect/>
          </a:stretch>
        </p:blipFill>
        <p:spPr>
          <a:xfrm>
            <a:off x="7692912" y="2486099"/>
            <a:ext cx="3263867" cy="3128771"/>
          </a:xfrm>
          <a:prstGeom prst="rect">
            <a:avLst/>
          </a:prstGeom>
        </p:spPr>
      </p:pic>
      <p:sp>
        <p:nvSpPr>
          <p:cNvPr id="25" name="Text Placeholder 5"/>
          <p:cNvSpPr>
            <a:spLocks noGrp="1"/>
          </p:cNvSpPr>
          <p:nvPr>
            <p:ph type="body" sz="quarter" idx="26" hasCustomPrompt="1"/>
          </p:nvPr>
        </p:nvSpPr>
        <p:spPr>
          <a:xfrm>
            <a:off x="6911036" y="3638548"/>
            <a:ext cx="4718315" cy="988920"/>
          </a:xfrm>
          <a:solidFill>
            <a:schemeClr val="bg1"/>
          </a:solidFill>
        </p:spPr>
        <p:txBody>
          <a:bodyPr>
            <a:normAutofit/>
          </a:bodyPr>
          <a:lstStyle>
            <a:lvl1pPr marL="0" marR="0" indent="0" algn="ctr" defTabSz="457200" rtl="0" eaLnBrk="1" fontAlgn="auto" latinLnBrk="0" hangingPunct="1">
              <a:lnSpc>
                <a:spcPct val="100000"/>
              </a:lnSpc>
              <a:spcBef>
                <a:spcPct val="20000"/>
              </a:spcBef>
              <a:spcAft>
                <a:spcPts val="0"/>
              </a:spcAft>
              <a:buClr>
                <a:srgbClr val="007FA3"/>
              </a:buClr>
              <a:buSzPct val="80000"/>
              <a:buFont typeface="Arial"/>
              <a:buNone/>
              <a:tabLst/>
              <a:defRPr sz="2500" b="1" i="0" baseline="0">
                <a:solidFill>
                  <a:srgbClr val="25355A"/>
                </a:solidFill>
                <a:latin typeface="Helvetica" charset="0"/>
                <a:ea typeface="Helvetica" charset="0"/>
                <a:cs typeface="Helvetica" charset="0"/>
              </a:defRPr>
            </a:lvl1pPr>
          </a:lstStyle>
          <a:p>
            <a:pPr lvl="0"/>
            <a:r>
              <a:rPr lang="en-US"/>
              <a:t>CLICK TO EDIT NAME</a:t>
            </a:r>
          </a:p>
          <a:p>
            <a:pPr marL="0" marR="0" lvl="0" indent="0" algn="ctr" defTabSz="457200" rtl="0" eaLnBrk="1" fontAlgn="auto" latinLnBrk="0" hangingPunct="1">
              <a:lnSpc>
                <a:spcPct val="100000"/>
              </a:lnSpc>
              <a:spcBef>
                <a:spcPct val="20000"/>
              </a:spcBef>
              <a:spcAft>
                <a:spcPts val="0"/>
              </a:spcAft>
              <a:buClr>
                <a:srgbClr val="007FA3"/>
              </a:buClr>
              <a:buSzPct val="80000"/>
              <a:buFont typeface="Arial"/>
              <a:buNone/>
              <a:tabLst/>
              <a:defRPr/>
            </a:pPr>
            <a:r>
              <a:rPr lang="en-US"/>
              <a:t>CLICK TO EDIT NAME</a:t>
            </a:r>
          </a:p>
        </p:txBody>
      </p:sp>
      <p:sp>
        <p:nvSpPr>
          <p:cNvPr id="26" name="Text Placeholder 7"/>
          <p:cNvSpPr>
            <a:spLocks noGrp="1"/>
          </p:cNvSpPr>
          <p:nvPr>
            <p:ph type="body" sz="quarter" idx="27" hasCustomPrompt="1"/>
          </p:nvPr>
        </p:nvSpPr>
        <p:spPr>
          <a:xfrm>
            <a:off x="6911035" y="4627562"/>
            <a:ext cx="4718051" cy="379413"/>
          </a:xfrm>
          <a:solidFill>
            <a:schemeClr val="bg1"/>
          </a:solidFill>
        </p:spPr>
        <p:txBody>
          <a:bodyPr>
            <a:noAutofit/>
          </a:bodyPr>
          <a:lstStyle>
            <a:lvl1pPr marL="0" indent="0" algn="ctr">
              <a:buNone/>
              <a:defRPr sz="1900" b="1" baseline="0">
                <a:solidFill>
                  <a:srgbClr val="007FA3"/>
                </a:solidFill>
              </a:defRPr>
            </a:lvl1pPr>
          </a:lstStyle>
          <a:p>
            <a:pPr lvl="0"/>
            <a:r>
              <a:rPr lang="en-US"/>
              <a:t>Click to edit contact info</a:t>
            </a:r>
          </a:p>
        </p:txBody>
      </p:sp>
      <p:sp>
        <p:nvSpPr>
          <p:cNvPr id="14" name="Picture Placeholder 3"/>
          <p:cNvSpPr>
            <a:spLocks noGrp="1"/>
          </p:cNvSpPr>
          <p:nvPr>
            <p:ph type="pic" sz="quarter" idx="21" hasCustomPrompt="1"/>
          </p:nvPr>
        </p:nvSpPr>
        <p:spPr>
          <a:xfrm>
            <a:off x="1163690" y="404664"/>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5" name="Picture Placeholder 3"/>
          <p:cNvSpPr>
            <a:spLocks noGrp="1"/>
          </p:cNvSpPr>
          <p:nvPr>
            <p:ph type="pic" sz="quarter" idx="28" hasCustomPrompt="1"/>
          </p:nvPr>
        </p:nvSpPr>
        <p:spPr>
          <a:xfrm>
            <a:off x="7464152" y="404664"/>
            <a:ext cx="3140025" cy="3024336"/>
          </a:xfrm>
          <a:prstGeom prst="ellipse">
            <a:avLst/>
          </a:prstGeom>
          <a:ln w="101600">
            <a:solidFill>
              <a:schemeClr val="bg1">
                <a:lumMod val="85000"/>
              </a:schemeClr>
            </a:solidFill>
          </a:ln>
        </p:spPr>
        <p:txBody>
          <a:bodyPr/>
          <a:lstStyle>
            <a:lvl1pPr marL="0" indent="0" algn="ctr">
              <a:buNone/>
              <a:defRPr/>
            </a:lvl1pPr>
          </a:lstStyle>
          <a:p>
            <a:r>
              <a:rPr lang="en-US"/>
              <a:t>Insert</a:t>
            </a:r>
            <a:br>
              <a:rPr lang="en-US"/>
            </a:br>
            <a:r>
              <a:rPr lang="en-US"/>
              <a:t>Picture</a:t>
            </a:r>
          </a:p>
        </p:txBody>
      </p:sp>
      <p:sp>
        <p:nvSpPr>
          <p:cNvPr id="13"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8" name="Straight Connector 17"/>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44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22"/>
          </p:nvPr>
        </p:nvSpPr>
        <p:spPr>
          <a:xfrm>
            <a:off x="8140701" y="2205040"/>
            <a:ext cx="3441700" cy="3456680"/>
          </a:xfrm>
        </p:spPr>
        <p:txBody>
          <a:bodyPr anchor="ctr">
            <a:normAutofit/>
          </a:bodyPr>
          <a:lstStyle>
            <a:lvl1pPr>
              <a:defRPr sz="2000"/>
            </a:lvl1pPr>
          </a:lstStyle>
          <a:p>
            <a:endParaRPr lang="en-US"/>
          </a:p>
        </p:txBody>
      </p:sp>
      <p:sp>
        <p:nvSpPr>
          <p:cNvPr id="9" name="Picture Placeholder 8"/>
          <p:cNvSpPr>
            <a:spLocks noGrp="1"/>
          </p:cNvSpPr>
          <p:nvPr>
            <p:ph type="pic" sz="quarter" idx="23"/>
          </p:nvPr>
        </p:nvSpPr>
        <p:spPr>
          <a:xfrm>
            <a:off x="8140701" y="0"/>
            <a:ext cx="3441700" cy="1989138"/>
          </a:xfrm>
        </p:spPr>
        <p:txBody>
          <a:bodyPr anchor="ctr">
            <a:normAutofit/>
          </a:bodyPr>
          <a:lstStyle>
            <a:lvl1pPr>
              <a:defRPr sz="2000"/>
            </a:lvl1pPr>
          </a:lstStyle>
          <a:p>
            <a:endParaRPr lang="en-US"/>
          </a:p>
        </p:txBody>
      </p:sp>
      <p:sp>
        <p:nvSpPr>
          <p:cNvPr id="5" name="Picture Placeholder 4"/>
          <p:cNvSpPr>
            <a:spLocks noGrp="1"/>
          </p:cNvSpPr>
          <p:nvPr>
            <p:ph type="pic" sz="quarter" idx="24"/>
          </p:nvPr>
        </p:nvSpPr>
        <p:spPr>
          <a:xfrm>
            <a:off x="4351449" y="0"/>
            <a:ext cx="3459052" cy="3213100"/>
          </a:xfrm>
        </p:spPr>
        <p:txBody>
          <a:bodyPr anchor="ctr">
            <a:normAutofit/>
          </a:bodyPr>
          <a:lstStyle>
            <a:lvl1pPr>
              <a:defRPr sz="2000"/>
            </a:lvl1pPr>
          </a:lstStyle>
          <a:p>
            <a:endParaRPr lang="en-US"/>
          </a:p>
        </p:txBody>
      </p:sp>
      <p:sp>
        <p:nvSpPr>
          <p:cNvPr id="8" name="Picture Placeholder 7"/>
          <p:cNvSpPr>
            <a:spLocks noGrp="1"/>
          </p:cNvSpPr>
          <p:nvPr>
            <p:ph type="pic" sz="quarter" idx="25"/>
          </p:nvPr>
        </p:nvSpPr>
        <p:spPr>
          <a:xfrm>
            <a:off x="4351868" y="3429002"/>
            <a:ext cx="3458633" cy="2232718"/>
          </a:xfrm>
        </p:spPr>
        <p:txBody>
          <a:bodyPr anchor="ctr">
            <a:normAutofit/>
          </a:bodyPr>
          <a:lstStyle>
            <a:lvl1pPr>
              <a:defRPr sz="2000"/>
            </a:lvl1pPr>
          </a:lstStyle>
          <a:p>
            <a:endParaRPr lang="en-US"/>
          </a:p>
        </p:txBody>
      </p:sp>
      <p:sp>
        <p:nvSpPr>
          <p:cNvPr id="12" name="Picture Placeholder 11"/>
          <p:cNvSpPr>
            <a:spLocks noGrp="1"/>
          </p:cNvSpPr>
          <p:nvPr>
            <p:ph type="pic" sz="quarter" idx="26"/>
          </p:nvPr>
        </p:nvSpPr>
        <p:spPr>
          <a:xfrm>
            <a:off x="623391" y="3918852"/>
            <a:ext cx="3398276" cy="1742867"/>
          </a:xfrm>
        </p:spPr>
        <p:txBody>
          <a:bodyPr anchor="ctr">
            <a:normAutofit/>
          </a:bodyPr>
          <a:lstStyle>
            <a:lvl1pPr>
              <a:defRPr sz="2000"/>
            </a:lvl1pPr>
          </a:lstStyle>
          <a:p>
            <a:endParaRPr lang="en-US"/>
          </a:p>
        </p:txBody>
      </p:sp>
      <p:sp>
        <p:nvSpPr>
          <p:cNvPr id="16" name="Picture Placeholder 15"/>
          <p:cNvSpPr>
            <a:spLocks noGrp="1"/>
          </p:cNvSpPr>
          <p:nvPr>
            <p:ph type="pic" sz="quarter" idx="27"/>
          </p:nvPr>
        </p:nvSpPr>
        <p:spPr>
          <a:xfrm>
            <a:off x="623391" y="0"/>
            <a:ext cx="3397857" cy="3703300"/>
          </a:xfrm>
        </p:spPr>
        <p:txBody>
          <a:bodyPr anchor="ctr">
            <a:normAutofit/>
          </a:bodyPr>
          <a:lstStyle>
            <a:lvl1pPr>
              <a:defRPr sz="2000"/>
            </a:lvl1pPr>
          </a:lstStyle>
          <a:p>
            <a:endParaRPr lang="en-US"/>
          </a:p>
        </p:txBody>
      </p:sp>
      <p:sp>
        <p:nvSpPr>
          <p:cNvPr id="14"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5" name="Straight Connector 14"/>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371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a:bodyPr>
          <a:lstStyle>
            <a:lvl1pPr algn="l">
              <a:defRPr sz="3500" b="1" i="0">
                <a:solidFill>
                  <a:srgbClr val="25355A"/>
                </a:solidFill>
                <a:latin typeface="Helvetica"/>
                <a:cs typeface="Helvetica"/>
              </a:defRPr>
            </a:lvl1pPr>
          </a:lstStyle>
          <a:p>
            <a:r>
              <a:rPr lang="en-CA"/>
              <a:t>Click to edit Master title style</a:t>
            </a:r>
            <a:endParaRPr lang="en-US"/>
          </a:p>
        </p:txBody>
      </p:sp>
      <p:sp>
        <p:nvSpPr>
          <p:cNvPr id="11" name="Text Placeholder 2"/>
          <p:cNvSpPr>
            <a:spLocks noGrp="1"/>
          </p:cNvSpPr>
          <p:nvPr>
            <p:ph type="body" idx="1"/>
          </p:nvPr>
        </p:nvSpPr>
        <p:spPr>
          <a:xfrm>
            <a:off x="609600" y="1052736"/>
            <a:ext cx="10972800" cy="524699"/>
          </a:xfrm>
        </p:spPr>
        <p:txBody>
          <a:bodyPr anchor="t">
            <a:normAutofit/>
          </a:bodyPr>
          <a:lstStyle>
            <a:lvl1pPr marL="0" indent="0">
              <a:buNone/>
              <a:defRPr sz="2300" b="1">
                <a:solidFill>
                  <a:srgbClr val="007FA3"/>
                </a:solidFill>
                <a:latin typeface="Helvetica"/>
                <a:cs typeface="Helvetic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12" name="Content Placeholder 3"/>
          <p:cNvSpPr>
            <a:spLocks noGrp="1"/>
          </p:cNvSpPr>
          <p:nvPr>
            <p:ph sz="half" idx="2"/>
          </p:nvPr>
        </p:nvSpPr>
        <p:spPr>
          <a:xfrm>
            <a:off x="610306" y="1692499"/>
            <a:ext cx="5386917" cy="3935884"/>
          </a:xfrm>
        </p:spPr>
        <p:txBody>
          <a:bodyPr/>
          <a:lstStyle>
            <a:lvl1pPr>
              <a:buClr>
                <a:srgbClr val="007FA3"/>
              </a:buClr>
              <a:buSzPct val="80000"/>
              <a:defRPr sz="2300" spc="0" baseline="0">
                <a:solidFill>
                  <a:schemeClr val="tx1">
                    <a:lumMod val="85000"/>
                    <a:lumOff val="15000"/>
                  </a:schemeClr>
                </a:solidFill>
                <a:latin typeface="Helvetica 55 Roman"/>
              </a:defRPr>
            </a:lvl1pPr>
            <a:lvl2pPr>
              <a:buClr>
                <a:srgbClr val="007FA3"/>
              </a:buClr>
              <a:buSzPct val="80000"/>
              <a:defRPr sz="2000" spc="0" baseline="0">
                <a:solidFill>
                  <a:schemeClr val="tx1">
                    <a:lumMod val="85000"/>
                    <a:lumOff val="15000"/>
                  </a:schemeClr>
                </a:solidFill>
                <a:latin typeface="Helvetica 55 Roman"/>
              </a:defRPr>
            </a:lvl2pPr>
            <a:lvl3pPr>
              <a:buClr>
                <a:srgbClr val="007FA3"/>
              </a:buClr>
              <a:buSzPct val="80000"/>
              <a:defRPr sz="1800" spc="0" baseline="0">
                <a:solidFill>
                  <a:schemeClr val="tx1">
                    <a:lumMod val="85000"/>
                    <a:lumOff val="15000"/>
                  </a:schemeClr>
                </a:solidFill>
                <a:latin typeface="Helvetica 55 Roman"/>
              </a:defRPr>
            </a:lvl3pPr>
            <a:lvl4pPr>
              <a:buClr>
                <a:srgbClr val="007FA3"/>
              </a:buClr>
              <a:buSzPct val="80000"/>
              <a:defRPr sz="1600" spc="0" baseline="0">
                <a:solidFill>
                  <a:schemeClr val="tx1">
                    <a:lumMod val="85000"/>
                    <a:lumOff val="15000"/>
                  </a:schemeClr>
                </a:solidFill>
                <a:latin typeface="Helvetica 55 Roman"/>
              </a:defRPr>
            </a:lvl4pPr>
            <a:lvl5pPr>
              <a:buClr>
                <a:srgbClr val="007FA3"/>
              </a:buClr>
              <a:buSzPct val="80000"/>
              <a:defRPr sz="1600" spc="0" baseline="0">
                <a:solidFill>
                  <a:schemeClr val="tx1">
                    <a:lumMod val="85000"/>
                    <a:lumOff val="15000"/>
                  </a:schemeClr>
                </a:solidFill>
                <a:latin typeface="Helvetica 55 Roman"/>
              </a:defRPr>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14" name="Content Placeholder 3"/>
          <p:cNvSpPr>
            <a:spLocks noGrp="1"/>
          </p:cNvSpPr>
          <p:nvPr>
            <p:ph sz="half" idx="13"/>
          </p:nvPr>
        </p:nvSpPr>
        <p:spPr>
          <a:xfrm>
            <a:off x="6195483" y="1692499"/>
            <a:ext cx="5386917" cy="3935884"/>
          </a:xfrm>
        </p:spPr>
        <p:txBody>
          <a:bodyPr/>
          <a:lstStyle>
            <a:lvl1pPr>
              <a:buClr>
                <a:srgbClr val="007FA3"/>
              </a:buClr>
              <a:buSzPct val="80000"/>
              <a:defRPr sz="2300" spc="0" baseline="0">
                <a:solidFill>
                  <a:schemeClr val="tx1">
                    <a:lumMod val="85000"/>
                    <a:lumOff val="15000"/>
                  </a:schemeClr>
                </a:solidFill>
                <a:latin typeface="Helvetica 55 Roman"/>
              </a:defRPr>
            </a:lvl1pPr>
            <a:lvl2pPr>
              <a:buClr>
                <a:srgbClr val="007FA3"/>
              </a:buClr>
              <a:buSzPct val="80000"/>
              <a:defRPr sz="2000" spc="0" baseline="0">
                <a:solidFill>
                  <a:schemeClr val="tx1">
                    <a:lumMod val="85000"/>
                    <a:lumOff val="15000"/>
                  </a:schemeClr>
                </a:solidFill>
                <a:latin typeface="Helvetica 55 Roman"/>
              </a:defRPr>
            </a:lvl2pPr>
            <a:lvl3pPr>
              <a:buClr>
                <a:srgbClr val="007FA3"/>
              </a:buClr>
              <a:buSzPct val="80000"/>
              <a:defRPr sz="1800" spc="0" baseline="0">
                <a:solidFill>
                  <a:schemeClr val="tx1">
                    <a:lumMod val="85000"/>
                    <a:lumOff val="15000"/>
                  </a:schemeClr>
                </a:solidFill>
                <a:latin typeface="Helvetica 55 Roman"/>
              </a:defRPr>
            </a:lvl3pPr>
            <a:lvl4pPr>
              <a:buClr>
                <a:srgbClr val="007FA3"/>
              </a:buClr>
              <a:buSzPct val="80000"/>
              <a:defRPr sz="1600" spc="0" baseline="0">
                <a:solidFill>
                  <a:schemeClr val="tx1">
                    <a:lumMod val="85000"/>
                    <a:lumOff val="15000"/>
                  </a:schemeClr>
                </a:solidFill>
                <a:latin typeface="Helvetica 55 Roman"/>
              </a:defRPr>
            </a:lvl4pPr>
            <a:lvl5pPr>
              <a:buClr>
                <a:srgbClr val="007FA3"/>
              </a:buClr>
              <a:buSzPct val="80000"/>
              <a:defRPr sz="1600" spc="0" baseline="0">
                <a:solidFill>
                  <a:schemeClr val="tx1">
                    <a:lumMod val="85000"/>
                    <a:lumOff val="15000"/>
                  </a:schemeClr>
                </a:solidFill>
                <a:latin typeface="Helvetica 55 Roman"/>
              </a:defRPr>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13" name="Footer Placeholder 5"/>
          <p:cNvSpPr>
            <a:spLocks noGrp="1"/>
          </p:cNvSpPr>
          <p:nvPr>
            <p:ph type="ftr" sz="quarter" idx="11"/>
          </p:nvPr>
        </p:nvSpPr>
        <p:spPr>
          <a:xfrm>
            <a:off x="9944339" y="5992336"/>
            <a:ext cx="1638061" cy="648221"/>
          </a:xfrm>
          <a:prstGeom prst="rect">
            <a:avLst/>
          </a:prstGeom>
        </p:spPr>
        <p:txBody>
          <a:bodyPr/>
          <a:lstStyle>
            <a:lvl1pPr algn="r">
              <a:defRPr sz="1000">
                <a:latin typeface="Helvetica"/>
                <a:cs typeface="Helvetica"/>
              </a:defRPr>
            </a:lvl1pPr>
          </a:lstStyle>
          <a:p>
            <a:endParaRPr lang="en-US"/>
          </a:p>
        </p:txBody>
      </p:sp>
      <p:cxnSp>
        <p:nvCxnSpPr>
          <p:cNvPr id="15" name="Straight Connector 14"/>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436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636912"/>
            <a:ext cx="10972800" cy="1224136"/>
          </a:xfrm>
        </p:spPr>
        <p:txBody>
          <a:bodyPr anchor="b">
            <a:normAutofit/>
          </a:bodyPr>
          <a:lstStyle>
            <a:lvl1pPr algn="ctr">
              <a:defRPr sz="6600">
                <a:solidFill>
                  <a:srgbClr val="25355A"/>
                </a:solidFill>
                <a:latin typeface="+mj-lt"/>
              </a:defRPr>
            </a:lvl1pPr>
          </a:lstStyle>
          <a:p>
            <a:r>
              <a:rPr lang="en-CA"/>
              <a:t>Thank you!</a:t>
            </a:r>
            <a:endParaRPr lang="en-US"/>
          </a:p>
        </p:txBody>
      </p:sp>
      <p:sp>
        <p:nvSpPr>
          <p:cNvPr id="4" name="Content Placeholder 3"/>
          <p:cNvSpPr>
            <a:spLocks noGrp="1"/>
          </p:cNvSpPr>
          <p:nvPr>
            <p:ph sz="quarter" idx="13" hasCustomPrompt="1"/>
          </p:nvPr>
        </p:nvSpPr>
        <p:spPr>
          <a:xfrm>
            <a:off x="609600" y="4149080"/>
            <a:ext cx="10972800" cy="1296144"/>
          </a:xfrm>
        </p:spPr>
        <p:txBody>
          <a:bodyPr>
            <a:normAutofit/>
          </a:bodyPr>
          <a:lstStyle>
            <a:lvl1pPr marL="0" indent="0" algn="ctr">
              <a:buNone/>
              <a:defRPr sz="3200" b="1" baseline="0">
                <a:solidFill>
                  <a:srgbClr val="007FA3"/>
                </a:solidFill>
                <a:latin typeface="+mj-lt"/>
              </a:defRPr>
            </a:lvl1pPr>
          </a:lstStyle>
          <a:p>
            <a:pPr lvl="0"/>
            <a:r>
              <a:rPr lang="en-US"/>
              <a:t>Click to edit contact info</a:t>
            </a:r>
          </a:p>
        </p:txBody>
      </p:sp>
    </p:spTree>
    <p:extLst>
      <p:ext uri="{BB962C8B-B14F-4D97-AF65-F5344CB8AC3E}">
        <p14:creationId xmlns:p14="http://schemas.microsoft.com/office/powerpoint/2010/main" val="329042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A2EE514-0F66-AF41-A366-BDF92E50877A}" type="datetime1">
              <a:rPr lang="en-CA" smtClean="0"/>
              <a:t>2025-05-22</a:t>
            </a:fld>
            <a:endParaRPr lang="en-US"/>
          </a:p>
        </p:txBody>
      </p:sp>
      <p:sp>
        <p:nvSpPr>
          <p:cNvPr id="7" name="Footer Placeholder 4">
            <a:extLst>
              <a:ext uri="{FF2B5EF4-FFF2-40B4-BE49-F238E27FC236}">
                <a16:creationId xmlns:a16="http://schemas.microsoft.com/office/drawing/2014/main" id="{E057ED96-FDDF-09C3-2A92-3A0DED393E92}"/>
              </a:ext>
            </a:extLst>
          </p:cNvPr>
          <p:cNvSpPr>
            <a:spLocks noGrp="1"/>
          </p:cNvSpPr>
          <p:nvPr>
            <p:ph type="ftr" sz="quarter" idx="11"/>
          </p:nvPr>
        </p:nvSpPr>
        <p:spPr>
          <a:xfrm>
            <a:off x="804672" y="6227064"/>
            <a:ext cx="10588752" cy="320040"/>
          </a:xfrm>
        </p:spPr>
        <p:txBody>
          <a:bodyPr/>
          <a:lstStyle/>
          <a:p>
            <a:endParaRPr lang="en-US"/>
          </a:p>
        </p:txBody>
      </p:sp>
      <p:sp>
        <p:nvSpPr>
          <p:cNvPr id="5" name="Slide Number Placeholder 6">
            <a:extLst>
              <a:ext uri="{FF2B5EF4-FFF2-40B4-BE49-F238E27FC236}">
                <a16:creationId xmlns:a16="http://schemas.microsoft.com/office/drawing/2014/main" id="{139E2271-7045-1A51-37D4-FF374BB1D77E}"/>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201049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D3731-1F8F-CF46-AC31-04D95B5E4FF6}" type="datetime1">
              <a:rPr lang="en-CA" smtClean="0"/>
              <a:t>2025-05-22</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E0D207-8A75-6EAB-D93A-EC49640F4484}"/>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224662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FAF73595-9E4D-FA47-B8B5-412EFC5FC508}" type="datetime1">
              <a:rPr lang="en-CA" smtClean="0"/>
              <a:t>2025-05-22</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8" name="Slide Number Placeholder 6">
            <a:extLst>
              <a:ext uri="{FF2B5EF4-FFF2-40B4-BE49-F238E27FC236}">
                <a16:creationId xmlns:a16="http://schemas.microsoft.com/office/drawing/2014/main" id="{7FB0A333-97DC-5812-B00E-0F44A53918D3}"/>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364039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D49E1861-B185-1A41-9EEC-6108AD848A48}" type="datetime1">
              <a:rPr lang="en-CA" smtClean="0"/>
              <a:t>2025-05-22</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10" name="Slide Number Placeholder 6">
            <a:extLst>
              <a:ext uri="{FF2B5EF4-FFF2-40B4-BE49-F238E27FC236}">
                <a16:creationId xmlns:a16="http://schemas.microsoft.com/office/drawing/2014/main" id="{C2FC35F3-3680-1E6B-11C7-36E91E86558A}"/>
              </a:ext>
            </a:extLst>
          </p:cNvPr>
          <p:cNvSpPr txBox="1">
            <a:spLocks/>
          </p:cNvSpPr>
          <p:nvPr userDrawn="1"/>
        </p:nvSpPr>
        <p:spPr>
          <a:xfrm>
            <a:off x="11352584" y="217442"/>
            <a:ext cx="504056" cy="403245"/>
          </a:xfrm>
          <a:prstGeom prst="rect">
            <a:avLst/>
          </a:prstGeom>
          <a:ln w="28575">
            <a:solidFill>
              <a:schemeClr val="accent1"/>
            </a:solidFill>
            <a:prstDash val="solid"/>
          </a:ln>
        </p:spPr>
        <p:txBody>
          <a:bodyPr vert="horz" lIns="91440" tIns="45720" rIns="91440" bIns="45720" rtlCol="0" anchor="ctr"/>
          <a:lstStyle>
            <a:defPPr>
              <a:defRPr lang="en-US"/>
            </a:defPPr>
            <a:lvl1pPr marL="0" algn="ctr"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8A20DC8-05B5-E441-B8A9-00824EBEDB18}"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175508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2E772ED0-5641-684B-809F-664E8A48286A}" type="datetime1">
              <a:rPr lang="en-CA" smtClean="0"/>
              <a:t>2025-05-22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20DC8-05B5-E441-B8A9-00824EBEDB18}" type="slidenum">
              <a:rPr lang="en-US" smtClean="0"/>
              <a:t>‹#›</a:t>
            </a:fld>
            <a:endParaRPr lang="en-US"/>
          </a:p>
        </p:txBody>
      </p:sp>
    </p:spTree>
    <p:extLst>
      <p:ext uri="{BB962C8B-B14F-4D97-AF65-F5344CB8AC3E}">
        <p14:creationId xmlns:p14="http://schemas.microsoft.com/office/powerpoint/2010/main" val="359981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F6E91-407E-0746-AC2A-F0D932BAE1F5}" type="datetime1">
              <a:rPr lang="en-CA" smtClean="0"/>
              <a:t>2025-05-22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20DC8-05B5-E441-B8A9-00824EBEDB18}" type="slidenum">
              <a:rPr lang="en-US" smtClean="0"/>
              <a:t>‹#›</a:t>
            </a:fld>
            <a:endParaRPr lang="en-US"/>
          </a:p>
        </p:txBody>
      </p:sp>
    </p:spTree>
    <p:extLst>
      <p:ext uri="{BB962C8B-B14F-4D97-AF65-F5344CB8AC3E}">
        <p14:creationId xmlns:p14="http://schemas.microsoft.com/office/powerpoint/2010/main" val="114998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063E97DD-E4A4-B04A-AE35-DDC3171A6389}" type="datetime1">
              <a:rPr lang="en-CA" smtClean="0"/>
              <a:t>2025-05-22</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28A20DC8-05B5-E441-B8A9-00824EBEDB18}" type="slidenum">
              <a:rPr lang="en-US" smtClean="0"/>
              <a:t>‹#›</a:t>
            </a:fld>
            <a:endParaRPr lang="en-US"/>
          </a:p>
        </p:txBody>
      </p:sp>
      <p:pic>
        <p:nvPicPr>
          <p:cNvPr id="8" name="Picture 7">
            <a:extLst>
              <a:ext uri="{FF2B5EF4-FFF2-40B4-BE49-F238E27FC236}">
                <a16:creationId xmlns:a16="http://schemas.microsoft.com/office/drawing/2014/main" id="{49B9D506-1C78-7E4A-15B3-66678DB6C4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2372" y="5963682"/>
            <a:ext cx="3384376" cy="676875"/>
          </a:xfrm>
          <a:prstGeom prst="rect">
            <a:avLst/>
          </a:prstGeom>
        </p:spPr>
      </p:pic>
      <p:cxnSp>
        <p:nvCxnSpPr>
          <p:cNvPr id="9" name="Straight Connector 8">
            <a:extLst>
              <a:ext uri="{FF2B5EF4-FFF2-40B4-BE49-F238E27FC236}">
                <a16:creationId xmlns:a16="http://schemas.microsoft.com/office/drawing/2014/main" id="{D5BA3D89-ECC4-50AF-BDF9-3A5594B28866}"/>
              </a:ext>
            </a:extLst>
          </p:cNvPr>
          <p:cNvCxnSpPr/>
          <p:nvPr userDrawn="1"/>
        </p:nvCxnSpPr>
        <p:spPr>
          <a:xfrm>
            <a:off x="623392" y="5877272"/>
            <a:ext cx="10959008" cy="0"/>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295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10307" y="4869160"/>
            <a:ext cx="9806173" cy="1224938"/>
          </a:xfrm>
          <a:ln>
            <a:noFill/>
          </a:ln>
        </p:spPr>
        <p:txBody>
          <a:bodyPr anchor="t"/>
          <a:lstStyle>
            <a:lvl1pPr marL="0" indent="0">
              <a:buNone/>
              <a:defRPr sz="2000">
                <a:solidFill>
                  <a:srgbClr val="007FA3"/>
                </a:solidFill>
                <a:latin typeface="+mj-l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7" name="Text Placeholder 2"/>
          <p:cNvSpPr>
            <a:spLocks noGrp="1"/>
          </p:cNvSpPr>
          <p:nvPr>
            <p:ph type="body" idx="10" hasCustomPrompt="1"/>
          </p:nvPr>
        </p:nvSpPr>
        <p:spPr>
          <a:xfrm>
            <a:off x="610307" y="2399520"/>
            <a:ext cx="9806173" cy="1965584"/>
          </a:xfrm>
          <a:ln>
            <a:noFill/>
          </a:ln>
        </p:spPr>
        <p:txBody>
          <a:bodyPr anchor="t">
            <a:normAutofit/>
          </a:bodyPr>
          <a:lstStyle>
            <a:lvl1pPr marL="0" indent="0">
              <a:buNone/>
              <a:defRPr sz="4000" b="1">
                <a:solidFill>
                  <a:srgbClr val="25355A"/>
                </a:solidFill>
                <a:latin typeface="+mj-lt"/>
                <a:cs typeface="Helvetica"/>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a:t>
            </a:r>
            <a:br>
              <a:rPr lang="en-CA"/>
            </a:br>
            <a:r>
              <a:rPr lang="en-CA"/>
              <a:t>MASTER TEXT STYLES</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963" y="476672"/>
            <a:ext cx="6858000" cy="1371600"/>
          </a:xfrm>
          <a:prstGeom prst="rect">
            <a:avLst/>
          </a:prstGeom>
        </p:spPr>
      </p:pic>
    </p:spTree>
    <p:extLst>
      <p:ext uri="{BB962C8B-B14F-4D97-AF65-F5344CB8AC3E}">
        <p14:creationId xmlns:p14="http://schemas.microsoft.com/office/powerpoint/2010/main" val="30091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37BC127-A64D-1944-B7C1-4F4085220A1A}" type="datetime1">
              <a:rPr lang="en-CA" smtClean="0"/>
              <a:t>2025-05-22</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8A20DC8-05B5-E441-B8A9-00824EBEDB18}" type="slidenum">
              <a:rPr lang="en-US" smtClean="0"/>
              <a:t>‹#›</a:t>
            </a:fld>
            <a:endParaRPr lang="en-US"/>
          </a:p>
        </p:txBody>
      </p:sp>
      <p:pic>
        <p:nvPicPr>
          <p:cNvPr id="7" name="Picture 2" descr="MIE Home - Department of Mechanical &amp; Industrial Engineering">
            <a:extLst>
              <a:ext uri="{FF2B5EF4-FFF2-40B4-BE49-F238E27FC236}">
                <a16:creationId xmlns:a16="http://schemas.microsoft.com/office/drawing/2014/main" id="{CE46A4E3-998D-8D4C-4089-B21F0C56C036}"/>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34687" y="6026488"/>
            <a:ext cx="3024336" cy="69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491225"/>
      </p:ext>
    </p:extLst>
  </p:cSld>
  <p:clrMap bg1="lt1" tx1="dk1" bg2="lt2" tx2="dk2" accent1="accent1" accent2="accent2" accent3="accent3" accent4="accent4" accent5="accent5" accent6="accent6" hlink="hlink" folHlink="folHlink"/>
  <p:sldLayoutIdLst>
    <p:sldLayoutId id="2147483668" r:id="rId1"/>
    <p:sldLayoutId id="2147483954" r:id="rId2"/>
    <p:sldLayoutId id="2147483955" r:id="rId3"/>
    <p:sldLayoutId id="2147483957" r:id="rId4"/>
    <p:sldLayoutId id="2147483958" r:id="rId5"/>
    <p:sldLayoutId id="2147483959" r:id="rId6"/>
    <p:sldLayoutId id="2147483961" r:id="rId7"/>
    <p:sldLayoutId id="2147483962" r:id="rId8"/>
    <p:sldLayoutId id="2147483651" r:id="rId9"/>
    <p:sldLayoutId id="2147483662" r:id="rId10"/>
    <p:sldLayoutId id="2147483667" r:id="rId11"/>
    <p:sldLayoutId id="2147483663" r:id="rId12"/>
    <p:sldLayoutId id="2147483654" r:id="rId13"/>
    <p:sldLayoutId id="2147483669" r:id="rId14"/>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KPLab/emnlp2024-leaderboard-generation" TargetMode="External"/><Relationship Id="rId2" Type="http://schemas.openxmlformats.org/officeDocument/2006/relationships/hyperlink" Target="https://aclanthology.org/2024.emnlp-main.453.pdf"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CE11-052D-AE49-A321-832238A773C5}"/>
              </a:ext>
            </a:extLst>
          </p:cNvPr>
          <p:cNvSpPr>
            <a:spLocks noGrp="1"/>
          </p:cNvSpPr>
          <p:nvPr>
            <p:ph type="ctrTitle"/>
          </p:nvPr>
        </p:nvSpPr>
        <p:spPr/>
        <p:txBody>
          <a:bodyPr>
            <a:noAutofit/>
          </a:bodyPr>
          <a:lstStyle/>
          <a:p>
            <a:r>
              <a:rPr lang="en-US" sz="4400" dirty="0"/>
              <a:t>Automatic Extraction of Performance Metrics from the Scientific Literature with an Extract-and-Verify Loop</a:t>
            </a:r>
          </a:p>
        </p:txBody>
      </p:sp>
      <p:sp>
        <p:nvSpPr>
          <p:cNvPr id="3" name="Subtitle 2">
            <a:extLst>
              <a:ext uri="{FF2B5EF4-FFF2-40B4-BE49-F238E27FC236}">
                <a16:creationId xmlns:a16="http://schemas.microsoft.com/office/drawing/2014/main" id="{55487CAF-5A24-5DBD-241B-28A2B26EB2AC}"/>
              </a:ext>
            </a:extLst>
          </p:cNvPr>
          <p:cNvSpPr>
            <a:spLocks noGrp="1"/>
          </p:cNvSpPr>
          <p:nvPr>
            <p:ph type="subTitle" idx="1"/>
          </p:nvPr>
        </p:nvSpPr>
        <p:spPr/>
        <p:txBody>
          <a:bodyPr>
            <a:normAutofit/>
          </a:bodyPr>
          <a:lstStyle/>
          <a:p>
            <a:r>
              <a:rPr lang="en-US" dirty="0"/>
              <a:t>Dawn (</a:t>
            </a:r>
            <a:r>
              <a:rPr lang="en-US" dirty="0" err="1"/>
              <a:t>Mengli</a:t>
            </a:r>
            <a:r>
              <a:rPr lang="en-US" dirty="0"/>
              <a:t>) Duan</a:t>
            </a:r>
          </a:p>
          <a:p>
            <a:r>
              <a:rPr lang="en-US" dirty="0"/>
              <a:t>Michael </a:t>
            </a:r>
            <a:r>
              <a:rPr lang="en-US" dirty="0" err="1"/>
              <a:t>Guerzhoy</a:t>
            </a:r>
            <a:endParaRPr lang="en-US" dirty="0"/>
          </a:p>
          <a:p>
            <a:r>
              <a:rPr lang="en-US" dirty="0"/>
              <a:t>Canadian AI 2025 - LLM Workshop</a:t>
            </a:r>
          </a:p>
        </p:txBody>
      </p:sp>
    </p:spTree>
    <p:extLst>
      <p:ext uri="{BB962C8B-B14F-4D97-AF65-F5344CB8AC3E}">
        <p14:creationId xmlns:p14="http://schemas.microsoft.com/office/powerpoint/2010/main" val="350199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F111-201D-167F-0AB2-1D92F07704E8}"/>
              </a:ext>
            </a:extLst>
          </p:cNvPr>
          <p:cNvSpPr>
            <a:spLocks noGrp="1"/>
          </p:cNvSpPr>
          <p:nvPr>
            <p:ph type="title"/>
          </p:nvPr>
        </p:nvSpPr>
        <p:spPr>
          <a:xfrm>
            <a:off x="0" y="156827"/>
            <a:ext cx="12192000" cy="872711"/>
          </a:xfrm>
        </p:spPr>
        <p:txBody>
          <a:bodyPr>
            <a:normAutofit fontScale="90000"/>
          </a:bodyPr>
          <a:lstStyle/>
          <a:p>
            <a:r>
              <a:rPr lang="en-US" dirty="0"/>
              <a:t>Extract-and-verify</a:t>
            </a:r>
          </a:p>
        </p:txBody>
      </p:sp>
      <p:sp>
        <p:nvSpPr>
          <p:cNvPr id="3" name="Slide Number Placeholder 2">
            <a:extLst>
              <a:ext uri="{FF2B5EF4-FFF2-40B4-BE49-F238E27FC236}">
                <a16:creationId xmlns:a16="http://schemas.microsoft.com/office/drawing/2014/main" id="{99215B8C-D493-6933-F41E-58750AD42D88}"/>
              </a:ext>
            </a:extLst>
          </p:cNvPr>
          <p:cNvSpPr>
            <a:spLocks noGrp="1"/>
          </p:cNvSpPr>
          <p:nvPr>
            <p:ph type="sldNum" sz="quarter" idx="12"/>
          </p:nvPr>
        </p:nvSpPr>
        <p:spPr/>
        <p:txBody>
          <a:bodyPr/>
          <a:lstStyle/>
          <a:p>
            <a:fld id="{28A20DC8-05B5-E441-B8A9-00824EBEDB18}" type="slidenum">
              <a:rPr lang="en-US" smtClean="0"/>
              <a:pPr/>
              <a:t>10</a:t>
            </a:fld>
            <a:endParaRPr lang="en-US"/>
          </a:p>
        </p:txBody>
      </p:sp>
      <p:grpSp>
        <p:nvGrpSpPr>
          <p:cNvPr id="12" name="Group 11">
            <a:extLst>
              <a:ext uri="{FF2B5EF4-FFF2-40B4-BE49-F238E27FC236}">
                <a16:creationId xmlns:a16="http://schemas.microsoft.com/office/drawing/2014/main" id="{F459F74F-4AC4-256C-E81E-47CDF4D21C6E}"/>
              </a:ext>
            </a:extLst>
          </p:cNvPr>
          <p:cNvGrpSpPr/>
          <p:nvPr/>
        </p:nvGrpSpPr>
        <p:grpSpPr>
          <a:xfrm>
            <a:off x="335360" y="1292488"/>
            <a:ext cx="1053971" cy="2987948"/>
            <a:chOff x="1636735" y="987688"/>
            <a:chExt cx="1749467" cy="3041612"/>
          </a:xfrm>
        </p:grpSpPr>
        <p:sp>
          <p:nvSpPr>
            <p:cNvPr id="7" name="Rectangle 6">
              <a:extLst>
                <a:ext uri="{FF2B5EF4-FFF2-40B4-BE49-F238E27FC236}">
                  <a16:creationId xmlns:a16="http://schemas.microsoft.com/office/drawing/2014/main" id="{37E35938-D488-E138-1357-3DDC3A940625}"/>
                </a:ext>
              </a:extLst>
            </p:cNvPr>
            <p:cNvSpPr/>
            <p:nvPr/>
          </p:nvSpPr>
          <p:spPr>
            <a:xfrm>
              <a:off x="1636735" y="1369671"/>
              <a:ext cx="1749467" cy="26596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a:t>
              </a:r>
            </a:p>
          </p:txBody>
        </p:sp>
        <p:sp>
          <p:nvSpPr>
            <p:cNvPr id="5" name="Rectangle 4">
              <a:extLst>
                <a:ext uri="{FF2B5EF4-FFF2-40B4-BE49-F238E27FC236}">
                  <a16:creationId xmlns:a16="http://schemas.microsoft.com/office/drawing/2014/main" id="{F1301129-8F72-085A-3A6A-04F489740BD5}"/>
                </a:ext>
              </a:extLst>
            </p:cNvPr>
            <p:cNvSpPr/>
            <p:nvPr/>
          </p:nvSpPr>
          <p:spPr>
            <a:xfrm>
              <a:off x="1766171" y="1553229"/>
              <a:ext cx="1490596" cy="5219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1</a:t>
              </a:r>
            </a:p>
          </p:txBody>
        </p:sp>
        <p:sp>
          <p:nvSpPr>
            <p:cNvPr id="6" name="Rectangle 5">
              <a:extLst>
                <a:ext uri="{FF2B5EF4-FFF2-40B4-BE49-F238E27FC236}">
                  <a16:creationId xmlns:a16="http://schemas.microsoft.com/office/drawing/2014/main" id="{96861C42-C3DC-35CD-8DAC-642BBD1B55DD}"/>
                </a:ext>
              </a:extLst>
            </p:cNvPr>
            <p:cNvSpPr/>
            <p:nvPr/>
          </p:nvSpPr>
          <p:spPr>
            <a:xfrm>
              <a:off x="1766171" y="2177505"/>
              <a:ext cx="1490596" cy="521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2</a:t>
              </a:r>
            </a:p>
          </p:txBody>
        </p:sp>
        <p:sp>
          <p:nvSpPr>
            <p:cNvPr id="9" name="Rectangle 8">
              <a:extLst>
                <a:ext uri="{FF2B5EF4-FFF2-40B4-BE49-F238E27FC236}">
                  <a16:creationId xmlns:a16="http://schemas.microsoft.com/office/drawing/2014/main" id="{AC00D62E-F272-8C87-1611-6BDB53DD5805}"/>
                </a:ext>
              </a:extLst>
            </p:cNvPr>
            <p:cNvSpPr/>
            <p:nvPr/>
          </p:nvSpPr>
          <p:spPr>
            <a:xfrm>
              <a:off x="1766171" y="3225385"/>
              <a:ext cx="1490596" cy="521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Chunk n</a:t>
              </a:r>
            </a:p>
          </p:txBody>
        </p:sp>
        <p:sp>
          <p:nvSpPr>
            <p:cNvPr id="11" name="TextBox 10">
              <a:extLst>
                <a:ext uri="{FF2B5EF4-FFF2-40B4-BE49-F238E27FC236}">
                  <a16:creationId xmlns:a16="http://schemas.microsoft.com/office/drawing/2014/main" id="{FEB99D2E-43F3-E4DB-A694-ABF46AC59B63}"/>
                </a:ext>
              </a:extLst>
            </p:cNvPr>
            <p:cNvSpPr txBox="1"/>
            <p:nvPr/>
          </p:nvSpPr>
          <p:spPr>
            <a:xfrm>
              <a:off x="2044737" y="987688"/>
              <a:ext cx="933461" cy="369332"/>
            </a:xfrm>
            <a:prstGeom prst="rect">
              <a:avLst/>
            </a:prstGeom>
            <a:noFill/>
          </p:spPr>
          <p:txBody>
            <a:bodyPr wrap="none" rtlCol="0">
              <a:spAutoFit/>
            </a:bodyPr>
            <a:lstStyle/>
            <a:p>
              <a:r>
                <a:rPr lang="en-US" dirty="0"/>
                <a:t>Paper </a:t>
              </a:r>
              <a:r>
                <a:rPr lang="en-US" dirty="0" err="1"/>
                <a:t>i</a:t>
              </a:r>
              <a:endParaRPr lang="en-US" dirty="0"/>
            </a:p>
          </p:txBody>
        </p:sp>
      </p:grpSp>
      <p:sp>
        <p:nvSpPr>
          <p:cNvPr id="13" name="Rounded Rectangle 12">
            <a:extLst>
              <a:ext uri="{FF2B5EF4-FFF2-40B4-BE49-F238E27FC236}">
                <a16:creationId xmlns:a16="http://schemas.microsoft.com/office/drawing/2014/main" id="{3087D8BD-90B7-8DA7-F08A-62C312E84C90}"/>
              </a:ext>
            </a:extLst>
          </p:cNvPr>
          <p:cNvSpPr/>
          <p:nvPr/>
        </p:nvSpPr>
        <p:spPr>
          <a:xfrm>
            <a:off x="1401116" y="2915732"/>
            <a:ext cx="1398255" cy="5034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Extraction Prompt</a:t>
            </a:r>
          </a:p>
        </p:txBody>
      </p:sp>
      <p:cxnSp>
        <p:nvCxnSpPr>
          <p:cNvPr id="15" name="Straight Arrow Connector 14">
            <a:extLst>
              <a:ext uri="{FF2B5EF4-FFF2-40B4-BE49-F238E27FC236}">
                <a16:creationId xmlns:a16="http://schemas.microsoft.com/office/drawing/2014/main" id="{A6810953-0414-0E82-0C97-34B81163BEC4}"/>
              </a:ext>
            </a:extLst>
          </p:cNvPr>
          <p:cNvCxnSpPr/>
          <p:nvPr/>
        </p:nvCxnSpPr>
        <p:spPr>
          <a:xfrm>
            <a:off x="1401116" y="2915732"/>
            <a:ext cx="562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EB9AECD9-64DF-50FF-C094-05B1C35FCBC7}"/>
              </a:ext>
            </a:extLst>
          </p:cNvPr>
          <p:cNvGrpSpPr/>
          <p:nvPr/>
        </p:nvGrpSpPr>
        <p:grpSpPr>
          <a:xfrm>
            <a:off x="5813675" y="1343642"/>
            <a:ext cx="4389613" cy="4294126"/>
            <a:chOff x="7179535" y="1263935"/>
            <a:chExt cx="4389613" cy="4294126"/>
          </a:xfrm>
        </p:grpSpPr>
        <p:sp>
          <p:nvSpPr>
            <p:cNvPr id="21" name="Bevel 20">
              <a:extLst>
                <a:ext uri="{FF2B5EF4-FFF2-40B4-BE49-F238E27FC236}">
                  <a16:creationId xmlns:a16="http://schemas.microsoft.com/office/drawing/2014/main" id="{6B888888-06A9-F0F4-65F1-FE39695F67E2}"/>
                </a:ext>
              </a:extLst>
            </p:cNvPr>
            <p:cNvSpPr/>
            <p:nvPr/>
          </p:nvSpPr>
          <p:spPr>
            <a:xfrm>
              <a:off x="7179535" y="1263935"/>
              <a:ext cx="4389613" cy="4294126"/>
            </a:xfrm>
            <a:prstGeom prst="bevel">
              <a:avLst/>
            </a:prstGeom>
          </p:spPr>
          <p:style>
            <a:lnRef idx="2">
              <a:schemeClr val="accent1"/>
            </a:lnRef>
            <a:fillRef idx="1">
              <a:schemeClr val="lt1"/>
            </a:fillRef>
            <a:effectRef idx="0">
              <a:schemeClr val="accent1"/>
            </a:effectRef>
            <a:fontRef idx="minor">
              <a:schemeClr val="dk1"/>
            </a:fontRef>
          </p:style>
          <p:txBody>
            <a:bodyPr rtlCol="0" anchor="t"/>
            <a:lstStyle/>
            <a:p>
              <a:r>
                <a:rPr lang="en-US" dirty="0"/>
                <a:t>404</a:t>
              </a:r>
            </a:p>
            <a:p>
              <a:r>
                <a:rPr lang="en-US" sz="1600" dirty="0"/>
                <a:t>Expected Output:\</a:t>
              </a:r>
              <a:r>
                <a:rPr lang="en-US" sz="1600" dirty="0" err="1"/>
                <a:t>nSentence</a:t>
              </a:r>
              <a:r>
                <a:rPr lang="en-US" sz="1600" dirty="0"/>
                <a:t>: "We report top-5 accuracy on the ILSVRC 2010 dataset in Table 2</a:t>
              </a:r>
              <a:endParaRPr lang="en-US" dirty="0"/>
            </a:p>
            <a:p>
              <a:r>
                <a:rPr lang="en-US" dirty="0"/>
                <a:t>...</a:t>
              </a:r>
            </a:p>
            <a:p>
              <a:r>
                <a:rPr lang="en-US" dirty="0"/>
                <a:t>…</a:t>
              </a:r>
            </a:p>
            <a:p>
              <a:r>
                <a:rPr lang="en-US" dirty="0"/>
                <a:t>…</a:t>
              </a:r>
            </a:p>
            <a:p>
              <a:r>
                <a:rPr lang="en-US" dirty="0"/>
                <a:t>…</a:t>
              </a:r>
            </a:p>
            <a:p>
              <a:r>
                <a:rPr lang="en-US" dirty="0"/>
                <a:t>…</a:t>
              </a:r>
            </a:p>
            <a:p>
              <a:r>
                <a:rPr lang="en-US" dirty="0"/>
                <a:t>404</a:t>
              </a:r>
            </a:p>
            <a:p>
              <a:r>
                <a:rPr lang="en-CA" sz="1600" dirty="0"/>
                <a:t>Expected Output:\</a:t>
              </a:r>
              <a:r>
                <a:rPr lang="en-CA" sz="1600" dirty="0" err="1"/>
                <a:t>nSentence</a:t>
              </a:r>
              <a:r>
                <a:rPr lang="en-CA" sz="1600" dirty="0"/>
                <a:t>: "ImageNet </a:t>
              </a:r>
              <a:r>
                <a:rPr lang="en-CA" sz="1600" dirty="0" err="1"/>
                <a:t>AlexNet</a:t>
              </a:r>
              <a:r>
                <a:rPr lang="en-CA" sz="1600" dirty="0"/>
                <a:t> 42.6 19.6</a:t>
              </a:r>
              <a:endParaRPr lang="en-US" sz="1600" dirty="0"/>
            </a:p>
          </p:txBody>
        </p:sp>
        <p:sp>
          <p:nvSpPr>
            <p:cNvPr id="22" name="TextBox 21">
              <a:extLst>
                <a:ext uri="{FF2B5EF4-FFF2-40B4-BE49-F238E27FC236}">
                  <a16:creationId xmlns:a16="http://schemas.microsoft.com/office/drawing/2014/main" id="{9327C1EC-9F35-88E1-D783-113C6E4C6E75}"/>
                </a:ext>
              </a:extLst>
            </p:cNvPr>
            <p:cNvSpPr txBox="1"/>
            <p:nvPr/>
          </p:nvSpPr>
          <p:spPr>
            <a:xfrm>
              <a:off x="7466028" y="1373583"/>
              <a:ext cx="3816626" cy="369332"/>
            </a:xfrm>
            <a:prstGeom prst="rect">
              <a:avLst/>
            </a:prstGeom>
            <a:noFill/>
          </p:spPr>
          <p:txBody>
            <a:bodyPr wrap="square" rtlCol="0">
              <a:spAutoFit/>
            </a:bodyPr>
            <a:lstStyle/>
            <a:p>
              <a:r>
                <a:rPr lang="en-US" dirty="0"/>
                <a:t>Vote on most common extractions</a:t>
              </a:r>
            </a:p>
          </p:txBody>
        </p:sp>
      </p:grpSp>
      <p:grpSp>
        <p:nvGrpSpPr>
          <p:cNvPr id="31" name="Group 30">
            <a:extLst>
              <a:ext uri="{FF2B5EF4-FFF2-40B4-BE49-F238E27FC236}">
                <a16:creationId xmlns:a16="http://schemas.microsoft.com/office/drawing/2014/main" id="{F183D7A5-173C-73B6-4F65-908BDC8ADFF0}"/>
              </a:ext>
            </a:extLst>
          </p:cNvPr>
          <p:cNvGrpSpPr/>
          <p:nvPr/>
        </p:nvGrpSpPr>
        <p:grpSpPr>
          <a:xfrm>
            <a:off x="2799370" y="1039751"/>
            <a:ext cx="1611081" cy="4577400"/>
            <a:chOff x="3831695" y="980661"/>
            <a:chExt cx="1611081" cy="4577400"/>
          </a:xfrm>
        </p:grpSpPr>
        <p:sp>
          <p:nvSpPr>
            <p:cNvPr id="30" name="Snip Diagonal Corner Rectangle 29">
              <a:extLst>
                <a:ext uri="{FF2B5EF4-FFF2-40B4-BE49-F238E27FC236}">
                  <a16:creationId xmlns:a16="http://schemas.microsoft.com/office/drawing/2014/main" id="{AA9D4F27-267D-AA87-0C03-33F6FBA24E12}"/>
                </a:ext>
              </a:extLst>
            </p:cNvPr>
            <p:cNvSpPr/>
            <p:nvPr/>
          </p:nvSpPr>
          <p:spPr>
            <a:xfrm>
              <a:off x="3831695" y="980661"/>
              <a:ext cx="1600972" cy="4577400"/>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24" name="Snip Diagonal Corner Rectangle 23">
              <a:extLst>
                <a:ext uri="{FF2B5EF4-FFF2-40B4-BE49-F238E27FC236}">
                  <a16:creationId xmlns:a16="http://schemas.microsoft.com/office/drawing/2014/main" id="{D493F0D5-D8C0-5670-25F5-C63739416AC3}"/>
                </a:ext>
              </a:extLst>
            </p:cNvPr>
            <p:cNvSpPr/>
            <p:nvPr/>
          </p:nvSpPr>
          <p:spPr>
            <a:xfrm>
              <a:off x="3831695" y="1108310"/>
              <a:ext cx="1600972" cy="766915"/>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 Sentences/Accuracies</a:t>
              </a:r>
            </a:p>
          </p:txBody>
        </p:sp>
        <p:sp>
          <p:nvSpPr>
            <p:cNvPr id="26" name="Snip Diagonal Corner Rectangle 25">
              <a:extLst>
                <a:ext uri="{FF2B5EF4-FFF2-40B4-BE49-F238E27FC236}">
                  <a16:creationId xmlns:a16="http://schemas.microsoft.com/office/drawing/2014/main" id="{0F88DF27-6499-F89E-85F3-D5E052DD6184}"/>
                </a:ext>
              </a:extLst>
            </p:cNvPr>
            <p:cNvSpPr/>
            <p:nvPr/>
          </p:nvSpPr>
          <p:spPr>
            <a:xfrm>
              <a:off x="3831695" y="4546938"/>
              <a:ext cx="1611081" cy="871676"/>
            </a:xfrm>
            <a:prstGeom prst="snip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 Sentences/Accuracies</a:t>
              </a:r>
            </a:p>
          </p:txBody>
        </p:sp>
      </p:grpSp>
      <p:sp>
        <p:nvSpPr>
          <p:cNvPr id="27" name="Rounded Rectangle 26">
            <a:extLst>
              <a:ext uri="{FF2B5EF4-FFF2-40B4-BE49-F238E27FC236}">
                <a16:creationId xmlns:a16="http://schemas.microsoft.com/office/drawing/2014/main" id="{B1CE542A-A7FD-11DF-6B0D-8336E04911EF}"/>
              </a:ext>
            </a:extLst>
          </p:cNvPr>
          <p:cNvSpPr/>
          <p:nvPr/>
        </p:nvSpPr>
        <p:spPr>
          <a:xfrm>
            <a:off x="4412127" y="2731637"/>
            <a:ext cx="1398254" cy="8716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Verify:  Sentence/Prompt</a:t>
            </a:r>
          </a:p>
        </p:txBody>
      </p:sp>
      <p:sp>
        <p:nvSpPr>
          <p:cNvPr id="33" name="Parallelogram 32">
            <a:extLst>
              <a:ext uri="{FF2B5EF4-FFF2-40B4-BE49-F238E27FC236}">
                <a16:creationId xmlns:a16="http://schemas.microsoft.com/office/drawing/2014/main" id="{783D75EF-5457-1A86-F88D-D72BF4C8FA73}"/>
              </a:ext>
            </a:extLst>
          </p:cNvPr>
          <p:cNvSpPr/>
          <p:nvPr/>
        </p:nvSpPr>
        <p:spPr>
          <a:xfrm>
            <a:off x="346016" y="4941904"/>
            <a:ext cx="1053971" cy="322225"/>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Input</a:t>
            </a:r>
          </a:p>
        </p:txBody>
      </p:sp>
      <p:sp>
        <p:nvSpPr>
          <p:cNvPr id="34" name="Parallelogram 33">
            <a:extLst>
              <a:ext uri="{FF2B5EF4-FFF2-40B4-BE49-F238E27FC236}">
                <a16:creationId xmlns:a16="http://schemas.microsoft.com/office/drawing/2014/main" id="{C618B571-8A51-5191-ED1A-8C9308AFB90D}"/>
              </a:ext>
            </a:extLst>
          </p:cNvPr>
          <p:cNvSpPr/>
          <p:nvPr/>
        </p:nvSpPr>
        <p:spPr>
          <a:xfrm>
            <a:off x="10360564" y="5019344"/>
            <a:ext cx="1204055" cy="330361"/>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FF0000"/>
                </a:solidFill>
              </a:rPr>
              <a:t>Output</a:t>
            </a:r>
          </a:p>
        </p:txBody>
      </p:sp>
      <p:sp>
        <p:nvSpPr>
          <p:cNvPr id="37" name="Round Diagonal Corner Rectangle 36">
            <a:extLst>
              <a:ext uri="{FF2B5EF4-FFF2-40B4-BE49-F238E27FC236}">
                <a16:creationId xmlns:a16="http://schemas.microsoft.com/office/drawing/2014/main" id="{3184BEDA-AE3A-DCDE-3797-098769ECC01A}"/>
              </a:ext>
            </a:extLst>
          </p:cNvPr>
          <p:cNvSpPr/>
          <p:nvPr/>
        </p:nvSpPr>
        <p:spPr>
          <a:xfrm>
            <a:off x="10203288" y="2822713"/>
            <a:ext cx="1149296" cy="65744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92.4</a:t>
            </a:r>
          </a:p>
        </p:txBody>
      </p:sp>
    </p:spTree>
    <p:extLst>
      <p:ext uri="{BB962C8B-B14F-4D97-AF65-F5344CB8AC3E}">
        <p14:creationId xmlns:p14="http://schemas.microsoft.com/office/powerpoint/2010/main" val="81601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BD8A-0C87-F001-CF2E-21710C832B27}"/>
              </a:ext>
            </a:extLst>
          </p:cNvPr>
          <p:cNvSpPr>
            <a:spLocks noGrp="1"/>
          </p:cNvSpPr>
          <p:nvPr>
            <p:ph type="title"/>
          </p:nvPr>
        </p:nvSpPr>
        <p:spPr>
          <a:xfrm>
            <a:off x="793" y="0"/>
            <a:ext cx="12192000" cy="872711"/>
          </a:xfrm>
        </p:spPr>
        <p:txBody>
          <a:bodyPr>
            <a:normAutofit fontScale="90000"/>
          </a:bodyPr>
          <a:lstStyle/>
          <a:p>
            <a:r>
              <a:rPr lang="en-US" dirty="0">
                <a:ea typeface="+mj-lt"/>
                <a:cs typeface="+mj-lt"/>
              </a:rPr>
              <a:t>EXTRACT-AND-VERIFY: Prompt template</a:t>
            </a:r>
            <a:endParaRPr lang="en-US" dirty="0"/>
          </a:p>
        </p:txBody>
      </p:sp>
      <p:sp>
        <p:nvSpPr>
          <p:cNvPr id="3" name="Slide Number Placeholder 2">
            <a:extLst>
              <a:ext uri="{FF2B5EF4-FFF2-40B4-BE49-F238E27FC236}">
                <a16:creationId xmlns:a16="http://schemas.microsoft.com/office/drawing/2014/main" id="{F6237614-8476-ECAA-2F0A-F3B0580D525C}"/>
              </a:ext>
            </a:extLst>
          </p:cNvPr>
          <p:cNvSpPr>
            <a:spLocks noGrp="1"/>
          </p:cNvSpPr>
          <p:nvPr>
            <p:ph type="sldNum" sz="quarter" idx="12"/>
          </p:nvPr>
        </p:nvSpPr>
        <p:spPr/>
        <p:txBody>
          <a:bodyPr/>
          <a:lstStyle/>
          <a:p>
            <a:fld id="{28A20DC8-05B5-E441-B8A9-00824EBEDB18}" type="slidenum">
              <a:rPr lang="en-US" smtClean="0"/>
              <a:pPr/>
              <a:t>11</a:t>
            </a:fld>
            <a:endParaRPr lang="en-US"/>
          </a:p>
        </p:txBody>
      </p:sp>
      <p:pic>
        <p:nvPicPr>
          <p:cNvPr id="4" name="Picture 3">
            <a:extLst>
              <a:ext uri="{FF2B5EF4-FFF2-40B4-BE49-F238E27FC236}">
                <a16:creationId xmlns:a16="http://schemas.microsoft.com/office/drawing/2014/main" id="{D9BD041B-5FAD-B73F-1304-708CF5A51777}"/>
              </a:ext>
            </a:extLst>
          </p:cNvPr>
          <p:cNvPicPr>
            <a:picLocks noChangeAspect="1"/>
          </p:cNvPicPr>
          <p:nvPr/>
        </p:nvPicPr>
        <p:blipFill>
          <a:blip r:embed="rId3"/>
          <a:stretch>
            <a:fillRect/>
          </a:stretch>
        </p:blipFill>
        <p:spPr>
          <a:xfrm>
            <a:off x="3477453" y="872711"/>
            <a:ext cx="5237093" cy="4930273"/>
          </a:xfrm>
          <a:prstGeom prst="rect">
            <a:avLst/>
          </a:prstGeom>
        </p:spPr>
      </p:pic>
    </p:spTree>
    <p:extLst>
      <p:ext uri="{BB962C8B-B14F-4D97-AF65-F5344CB8AC3E}">
        <p14:creationId xmlns:p14="http://schemas.microsoft.com/office/powerpoint/2010/main" val="255144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2B86-2FF2-14EA-053C-D7C4FDD1610B}"/>
              </a:ext>
            </a:extLst>
          </p:cNvPr>
          <p:cNvSpPr>
            <a:spLocks noGrp="1"/>
          </p:cNvSpPr>
          <p:nvPr>
            <p:ph type="title"/>
          </p:nvPr>
        </p:nvSpPr>
        <p:spPr/>
        <p:txBody>
          <a:bodyPr/>
          <a:lstStyle/>
          <a:p>
            <a:r>
              <a:rPr lang="en-US" dirty="0"/>
              <a:t>Experimental Setup</a:t>
            </a:r>
          </a:p>
        </p:txBody>
      </p:sp>
      <p:sp>
        <p:nvSpPr>
          <p:cNvPr id="3" name="Text Placeholder 2">
            <a:extLst>
              <a:ext uri="{FF2B5EF4-FFF2-40B4-BE49-F238E27FC236}">
                <a16:creationId xmlns:a16="http://schemas.microsoft.com/office/drawing/2014/main" id="{5D816AEB-FC6C-DEE1-8DD7-37A1A996FAD9}"/>
              </a:ext>
            </a:extLst>
          </p:cNvPr>
          <p:cNvSpPr>
            <a:spLocks noGrp="1"/>
          </p:cNvSpPr>
          <p:nvPr>
            <p:ph type="body" idx="1"/>
          </p:nvPr>
        </p:nvSpPr>
        <p:spPr/>
        <p:txBody>
          <a:bodyPr/>
          <a:lstStyle/>
          <a:p>
            <a:r>
              <a:rPr lang="en-CA" b="1" i="0" u="none" strike="noStrike" dirty="0">
                <a:solidFill>
                  <a:srgbClr val="000000"/>
                </a:solidFill>
                <a:effectLst/>
              </a:rPr>
              <a:t>Hardware &amp; Environment</a:t>
            </a:r>
            <a:endParaRPr lang="en-CA" b="0" i="0" u="none" strike="noStrike" dirty="0">
              <a:solidFill>
                <a:srgbClr val="000000"/>
              </a:solidFill>
              <a:effectLst/>
            </a:endParaRPr>
          </a:p>
        </p:txBody>
      </p:sp>
      <p:sp>
        <p:nvSpPr>
          <p:cNvPr id="4" name="Content Placeholder 3">
            <a:extLst>
              <a:ext uri="{FF2B5EF4-FFF2-40B4-BE49-F238E27FC236}">
                <a16:creationId xmlns:a16="http://schemas.microsoft.com/office/drawing/2014/main" id="{4E44BDC1-3DF9-5A48-0077-FEF32732F9D5}"/>
              </a:ext>
            </a:extLst>
          </p:cNvPr>
          <p:cNvSpPr>
            <a:spLocks noGrp="1"/>
          </p:cNvSpPr>
          <p:nvPr>
            <p:ph sz="half" idx="2"/>
          </p:nvPr>
        </p:nvSpPr>
        <p:spPr/>
        <p:txBody>
          <a:bodyPr>
            <a:normAutofit fontScale="92500" lnSpcReduction="10000"/>
          </a:bodyPr>
          <a:lstStyle/>
          <a:p>
            <a:pPr algn="l">
              <a:buFont typeface="Arial" panose="020B0604020202020204" pitchFamily="34" charset="0"/>
              <a:buChar char="•"/>
            </a:pPr>
            <a:r>
              <a:rPr lang="en-CA" b="1" i="0" u="none" strike="noStrike" dirty="0">
                <a:solidFill>
                  <a:srgbClr val="000000"/>
                </a:solidFill>
                <a:effectLst/>
              </a:rPr>
              <a:t>CPU</a:t>
            </a:r>
            <a:r>
              <a:rPr lang="en-CA" b="0" i="0" u="none" strike="noStrike" dirty="0">
                <a:solidFill>
                  <a:srgbClr val="000000"/>
                </a:solidFill>
                <a:effectLst/>
              </a:rPr>
              <a:t>: 10‑core Apple M1 Pro, 3.20 GHz</a:t>
            </a:r>
          </a:p>
          <a:p>
            <a:pPr algn="l">
              <a:buFont typeface="Arial" panose="020B0604020202020204" pitchFamily="34" charset="0"/>
              <a:buChar char="•"/>
            </a:pPr>
            <a:r>
              <a:rPr lang="en-CA" b="1" i="0" u="none" strike="noStrike" dirty="0">
                <a:solidFill>
                  <a:srgbClr val="000000"/>
                </a:solidFill>
                <a:effectLst/>
              </a:rPr>
              <a:t>GPU</a:t>
            </a:r>
            <a:r>
              <a:rPr lang="en-CA" b="0" i="0" u="none" strike="noStrike" dirty="0">
                <a:solidFill>
                  <a:srgbClr val="000000"/>
                </a:solidFill>
                <a:effectLst/>
              </a:rPr>
              <a:t>: NVIDIA GeForce RTX 4080 (16 GB memory)</a:t>
            </a:r>
          </a:p>
          <a:p>
            <a:pPr algn="l">
              <a:buFont typeface="Arial" panose="020B0604020202020204" pitchFamily="34" charset="0"/>
              <a:buChar char="•"/>
            </a:pPr>
            <a:r>
              <a:rPr lang="en-CA" b="0" i="0" u="none" strike="noStrike" dirty="0">
                <a:solidFill>
                  <a:srgbClr val="000000"/>
                </a:solidFill>
                <a:effectLst/>
              </a:rPr>
              <a:t>Experiments run for </a:t>
            </a:r>
            <a:r>
              <a:rPr lang="en-CA" b="1" i="0" u="none" strike="noStrike" dirty="0">
                <a:solidFill>
                  <a:srgbClr val="000000"/>
                </a:solidFill>
                <a:effectLst/>
              </a:rPr>
              <a:t>100 training epochs</a:t>
            </a:r>
            <a:r>
              <a:rPr lang="en-CA" b="0" i="0" u="none" strike="noStrike" dirty="0">
                <a:solidFill>
                  <a:srgbClr val="000000"/>
                </a:solidFill>
                <a:effectLst/>
              </a:rPr>
              <a:t>.</a:t>
            </a:r>
          </a:p>
          <a:p>
            <a:endParaRPr lang="en-US" dirty="0"/>
          </a:p>
        </p:txBody>
      </p:sp>
      <p:sp>
        <p:nvSpPr>
          <p:cNvPr id="5" name="Text Placeholder 4">
            <a:extLst>
              <a:ext uri="{FF2B5EF4-FFF2-40B4-BE49-F238E27FC236}">
                <a16:creationId xmlns:a16="http://schemas.microsoft.com/office/drawing/2014/main" id="{12723739-95EA-030B-9304-27A6C384DA43}"/>
              </a:ext>
            </a:extLst>
          </p:cNvPr>
          <p:cNvSpPr>
            <a:spLocks noGrp="1"/>
          </p:cNvSpPr>
          <p:nvPr>
            <p:ph type="body" sz="quarter" idx="3"/>
          </p:nvPr>
        </p:nvSpPr>
        <p:spPr/>
        <p:txBody>
          <a:bodyPr/>
          <a:lstStyle/>
          <a:p>
            <a:r>
              <a:rPr lang="en-CA" b="1" i="0" u="none" strike="noStrike" dirty="0">
                <a:solidFill>
                  <a:srgbClr val="000000"/>
                </a:solidFill>
                <a:effectLst/>
              </a:rPr>
              <a:t>Model &amp; Training</a:t>
            </a:r>
            <a:endParaRPr lang="en-CA" b="0" i="0" u="none" strike="noStrike" dirty="0">
              <a:solidFill>
                <a:srgbClr val="000000"/>
              </a:solidFill>
              <a:effectLst/>
            </a:endParaRPr>
          </a:p>
        </p:txBody>
      </p:sp>
      <p:sp>
        <p:nvSpPr>
          <p:cNvPr id="6" name="Content Placeholder 5">
            <a:extLst>
              <a:ext uri="{FF2B5EF4-FFF2-40B4-BE49-F238E27FC236}">
                <a16:creationId xmlns:a16="http://schemas.microsoft.com/office/drawing/2014/main" id="{120D29ED-63D5-473E-95C3-2034419B6529}"/>
              </a:ext>
            </a:extLst>
          </p:cNvPr>
          <p:cNvSpPr>
            <a:spLocks noGrp="1"/>
          </p:cNvSpPr>
          <p:nvPr>
            <p:ph sz="quarter" idx="4"/>
          </p:nvPr>
        </p:nvSpPr>
        <p:spPr/>
        <p:txBody>
          <a:bodyPr>
            <a:normAutofit fontScale="92500" lnSpcReduction="10000"/>
          </a:bodyPr>
          <a:lstStyle/>
          <a:p>
            <a:pPr algn="l">
              <a:buFont typeface="Arial" panose="020B0604020202020204" pitchFamily="34" charset="0"/>
              <a:buChar char="•"/>
            </a:pPr>
            <a:r>
              <a:rPr lang="en-CA" b="1" i="0" u="none" strike="noStrike" dirty="0">
                <a:solidFill>
                  <a:srgbClr val="000000"/>
                </a:solidFill>
                <a:effectLst/>
              </a:rPr>
              <a:t>Optimizer</a:t>
            </a:r>
            <a:r>
              <a:rPr lang="en-CA" b="0" i="0" u="none" strike="noStrike" dirty="0">
                <a:solidFill>
                  <a:srgbClr val="000000"/>
                </a:solidFill>
                <a:effectLst/>
              </a:rPr>
              <a:t>: Adam with learning rate 0.001</a:t>
            </a:r>
          </a:p>
          <a:p>
            <a:pPr algn="l">
              <a:buFont typeface="Arial" panose="020B0604020202020204" pitchFamily="34" charset="0"/>
              <a:buChar char="•"/>
            </a:pPr>
            <a:r>
              <a:rPr lang="en-CA" b="1" i="0" u="none" strike="noStrike" dirty="0">
                <a:solidFill>
                  <a:srgbClr val="000000"/>
                </a:solidFill>
                <a:effectLst/>
              </a:rPr>
              <a:t>Regularization</a:t>
            </a:r>
            <a:r>
              <a:rPr lang="en-CA" b="0" i="0" u="none" strike="noStrike" dirty="0">
                <a:solidFill>
                  <a:srgbClr val="000000"/>
                </a:solidFill>
                <a:effectLst/>
              </a:rPr>
              <a:t>: L2 penalty of 0.0001</a:t>
            </a:r>
          </a:p>
          <a:p>
            <a:pPr algn="l">
              <a:buFont typeface="Arial" panose="020B0604020202020204" pitchFamily="34" charset="0"/>
              <a:buChar char="•"/>
            </a:pPr>
            <a:r>
              <a:rPr lang="en-CA" b="1" i="0" u="none" strike="noStrike" dirty="0">
                <a:solidFill>
                  <a:srgbClr val="000000"/>
                </a:solidFill>
                <a:effectLst/>
              </a:rPr>
              <a:t>Gradient Clipping</a:t>
            </a:r>
            <a:r>
              <a:rPr lang="en-CA" b="0" i="0" u="none" strike="noStrike" dirty="0">
                <a:solidFill>
                  <a:srgbClr val="000000"/>
                </a:solidFill>
                <a:effectLst/>
              </a:rPr>
              <a:t>: 5</a:t>
            </a:r>
          </a:p>
          <a:p>
            <a:pPr algn="l">
              <a:buFont typeface="Arial" panose="020B0604020202020204" pitchFamily="34" charset="0"/>
              <a:buChar char="•"/>
            </a:pPr>
            <a:r>
              <a:rPr lang="en-CA" b="1" i="0" u="none" strike="noStrike" dirty="0">
                <a:solidFill>
                  <a:srgbClr val="000000"/>
                </a:solidFill>
                <a:effectLst/>
              </a:rPr>
              <a:t>Batch Size</a:t>
            </a:r>
            <a:r>
              <a:rPr lang="en-CA" b="0" i="0" u="none" strike="noStrike" dirty="0">
                <a:solidFill>
                  <a:srgbClr val="000000"/>
                </a:solidFill>
                <a:effectLst/>
              </a:rPr>
              <a:t>: 64</a:t>
            </a:r>
          </a:p>
          <a:p>
            <a:endParaRPr lang="en-US" dirty="0"/>
          </a:p>
        </p:txBody>
      </p:sp>
    </p:spTree>
    <p:extLst>
      <p:ext uri="{BB962C8B-B14F-4D97-AF65-F5344CB8AC3E}">
        <p14:creationId xmlns:p14="http://schemas.microsoft.com/office/powerpoint/2010/main" val="213996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E6E1-5D76-CDF1-8BDD-8D7FE907BEF3}"/>
              </a:ext>
            </a:extLst>
          </p:cNvPr>
          <p:cNvSpPr>
            <a:spLocks noGrp="1"/>
          </p:cNvSpPr>
          <p:nvPr>
            <p:ph type="ctrTitle"/>
          </p:nvPr>
        </p:nvSpPr>
        <p:spPr/>
        <p:txBody>
          <a:bodyPr/>
          <a:lstStyle/>
          <a:p>
            <a:r>
              <a:rPr lang="en-US" dirty="0"/>
              <a:t>Experimental Results</a:t>
            </a:r>
          </a:p>
        </p:txBody>
      </p:sp>
      <p:sp>
        <p:nvSpPr>
          <p:cNvPr id="3" name="Subtitle 2">
            <a:extLst>
              <a:ext uri="{FF2B5EF4-FFF2-40B4-BE49-F238E27FC236}">
                <a16:creationId xmlns:a16="http://schemas.microsoft.com/office/drawing/2014/main" id="{D79F878E-8B91-0111-56B6-BAB512185F93}"/>
              </a:ext>
            </a:extLst>
          </p:cNvPr>
          <p:cNvSpPr>
            <a:spLocks noGrp="1"/>
          </p:cNvSpPr>
          <p:nvPr>
            <p:ph type="subTitle" idx="1"/>
          </p:nvPr>
        </p:nvSpPr>
        <p:spPr/>
        <p:txBody>
          <a:bodyPr/>
          <a:lstStyle/>
          <a:p>
            <a:r>
              <a:rPr lang="en-US" dirty="0"/>
              <a:t>EXTRACT-AND-VERIFY vs. SCILEAD</a:t>
            </a:r>
          </a:p>
          <a:p>
            <a:r>
              <a:rPr lang="en-US" dirty="0"/>
              <a:t>Classification Metrics</a:t>
            </a:r>
          </a:p>
          <a:p>
            <a:r>
              <a:rPr lang="en-US" dirty="0"/>
              <a:t>Regression Metrics</a:t>
            </a:r>
          </a:p>
        </p:txBody>
      </p:sp>
    </p:spTree>
    <p:extLst>
      <p:ext uri="{BB962C8B-B14F-4D97-AF65-F5344CB8AC3E}">
        <p14:creationId xmlns:p14="http://schemas.microsoft.com/office/powerpoint/2010/main" val="73130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917D0-6B66-30B3-FAD8-D73870EBE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19B50-1E78-7614-E0F7-DE0C6F9FDB73}"/>
              </a:ext>
            </a:extLst>
          </p:cNvPr>
          <p:cNvSpPr>
            <a:spLocks noGrp="1"/>
          </p:cNvSpPr>
          <p:nvPr>
            <p:ph type="title"/>
          </p:nvPr>
        </p:nvSpPr>
        <p:spPr/>
        <p:txBody>
          <a:bodyPr>
            <a:normAutofit fontScale="90000"/>
          </a:bodyPr>
          <a:lstStyle/>
          <a:p>
            <a:r>
              <a:rPr lang="en-US" dirty="0"/>
              <a:t>Evaluation Results on Development Set: Classification Metrics</a:t>
            </a:r>
          </a:p>
        </p:txBody>
      </p:sp>
      <p:sp>
        <p:nvSpPr>
          <p:cNvPr id="3" name="Slide Number Placeholder 2">
            <a:extLst>
              <a:ext uri="{FF2B5EF4-FFF2-40B4-BE49-F238E27FC236}">
                <a16:creationId xmlns:a16="http://schemas.microsoft.com/office/drawing/2014/main" id="{7E865A8C-87B9-13E4-13F8-43C8A8FC205D}"/>
              </a:ext>
            </a:extLst>
          </p:cNvPr>
          <p:cNvSpPr>
            <a:spLocks noGrp="1"/>
          </p:cNvSpPr>
          <p:nvPr>
            <p:ph type="sldNum" sz="quarter" idx="12"/>
          </p:nvPr>
        </p:nvSpPr>
        <p:spPr/>
        <p:txBody>
          <a:bodyPr/>
          <a:lstStyle/>
          <a:p>
            <a:fld id="{28A20DC8-05B5-E441-B8A9-00824EBEDB18}" type="slidenum">
              <a:rPr lang="en-US" smtClean="0"/>
              <a:pPr/>
              <a:t>14</a:t>
            </a:fld>
            <a:endParaRPr lang="en-US"/>
          </a:p>
        </p:txBody>
      </p:sp>
      <p:pic>
        <p:nvPicPr>
          <p:cNvPr id="4" name="Picture 3">
            <a:extLst>
              <a:ext uri="{FF2B5EF4-FFF2-40B4-BE49-F238E27FC236}">
                <a16:creationId xmlns:a16="http://schemas.microsoft.com/office/drawing/2014/main" id="{4D27D32A-D9A2-4CF5-BDF6-3C4FAE0F8F07}"/>
              </a:ext>
            </a:extLst>
          </p:cNvPr>
          <p:cNvPicPr>
            <a:picLocks noChangeAspect="1"/>
          </p:cNvPicPr>
          <p:nvPr/>
        </p:nvPicPr>
        <p:blipFill>
          <a:blip r:embed="rId3"/>
          <a:stretch>
            <a:fillRect/>
          </a:stretch>
        </p:blipFill>
        <p:spPr>
          <a:xfrm>
            <a:off x="92909" y="2702490"/>
            <a:ext cx="12099091" cy="2052251"/>
          </a:xfrm>
          <a:prstGeom prst="rect">
            <a:avLst/>
          </a:prstGeom>
        </p:spPr>
      </p:pic>
      <p:sp>
        <p:nvSpPr>
          <p:cNvPr id="5" name="Bevel 4">
            <a:extLst>
              <a:ext uri="{FF2B5EF4-FFF2-40B4-BE49-F238E27FC236}">
                <a16:creationId xmlns:a16="http://schemas.microsoft.com/office/drawing/2014/main" id="{D9BC22F7-A0AE-7CB6-9726-C681A06B54D5}"/>
              </a:ext>
            </a:extLst>
          </p:cNvPr>
          <p:cNvSpPr/>
          <p:nvPr/>
        </p:nvSpPr>
        <p:spPr>
          <a:xfrm>
            <a:off x="3573658" y="1289205"/>
            <a:ext cx="3044803" cy="1288712"/>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dirty="0"/>
              <a:t>Number of times where extracted values match with ground-truth</a:t>
            </a:r>
          </a:p>
        </p:txBody>
      </p:sp>
    </p:spTree>
    <p:extLst>
      <p:ext uri="{BB962C8B-B14F-4D97-AF65-F5344CB8AC3E}">
        <p14:creationId xmlns:p14="http://schemas.microsoft.com/office/powerpoint/2010/main" val="342385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8499-CA97-BA09-83FA-FE6BF0996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9F5A2-E8C4-84D4-E544-08420572A28D}"/>
              </a:ext>
            </a:extLst>
          </p:cNvPr>
          <p:cNvSpPr>
            <a:spLocks noGrp="1"/>
          </p:cNvSpPr>
          <p:nvPr>
            <p:ph type="title"/>
          </p:nvPr>
        </p:nvSpPr>
        <p:spPr/>
        <p:txBody>
          <a:bodyPr>
            <a:normAutofit fontScale="90000"/>
          </a:bodyPr>
          <a:lstStyle/>
          <a:p>
            <a:r>
              <a:rPr lang="en-US" dirty="0"/>
              <a:t>Evaluation Results on Development Set: Regression Metrics</a:t>
            </a:r>
          </a:p>
        </p:txBody>
      </p:sp>
      <p:sp>
        <p:nvSpPr>
          <p:cNvPr id="3" name="Slide Number Placeholder 2">
            <a:extLst>
              <a:ext uri="{FF2B5EF4-FFF2-40B4-BE49-F238E27FC236}">
                <a16:creationId xmlns:a16="http://schemas.microsoft.com/office/drawing/2014/main" id="{06B2D72D-B5AB-64B4-E6F6-92600A61673E}"/>
              </a:ext>
            </a:extLst>
          </p:cNvPr>
          <p:cNvSpPr>
            <a:spLocks noGrp="1"/>
          </p:cNvSpPr>
          <p:nvPr>
            <p:ph type="sldNum" sz="quarter" idx="12"/>
          </p:nvPr>
        </p:nvSpPr>
        <p:spPr/>
        <p:txBody>
          <a:bodyPr/>
          <a:lstStyle/>
          <a:p>
            <a:fld id="{28A20DC8-05B5-E441-B8A9-00824EBEDB18}" type="slidenum">
              <a:rPr lang="en-US" smtClean="0"/>
              <a:pPr/>
              <a:t>15</a:t>
            </a:fld>
            <a:endParaRPr lang="en-US"/>
          </a:p>
        </p:txBody>
      </p:sp>
      <p:pic>
        <p:nvPicPr>
          <p:cNvPr id="5" name="Picture 4">
            <a:extLst>
              <a:ext uri="{FF2B5EF4-FFF2-40B4-BE49-F238E27FC236}">
                <a16:creationId xmlns:a16="http://schemas.microsoft.com/office/drawing/2014/main" id="{AC672F31-5AEE-A9CD-A888-D471F1A14640}"/>
              </a:ext>
            </a:extLst>
          </p:cNvPr>
          <p:cNvPicPr>
            <a:picLocks noChangeAspect="1"/>
          </p:cNvPicPr>
          <p:nvPr/>
        </p:nvPicPr>
        <p:blipFill>
          <a:blip r:embed="rId3"/>
          <a:stretch>
            <a:fillRect/>
          </a:stretch>
        </p:blipFill>
        <p:spPr>
          <a:xfrm>
            <a:off x="1" y="2290903"/>
            <a:ext cx="12191999" cy="1825991"/>
          </a:xfrm>
          <a:prstGeom prst="rect">
            <a:avLst/>
          </a:prstGeom>
        </p:spPr>
      </p:pic>
      <p:sp>
        <p:nvSpPr>
          <p:cNvPr id="6" name="Rectangle 5">
            <a:extLst>
              <a:ext uri="{FF2B5EF4-FFF2-40B4-BE49-F238E27FC236}">
                <a16:creationId xmlns:a16="http://schemas.microsoft.com/office/drawing/2014/main" id="{ECD3B733-FEA5-BD58-F5DA-3975AC1E3E5F}"/>
              </a:ext>
            </a:extLst>
          </p:cNvPr>
          <p:cNvSpPr/>
          <p:nvPr/>
        </p:nvSpPr>
        <p:spPr>
          <a:xfrm>
            <a:off x="4666592" y="2469931"/>
            <a:ext cx="1744717" cy="33633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Bevel 7">
            <a:extLst>
              <a:ext uri="{FF2B5EF4-FFF2-40B4-BE49-F238E27FC236}">
                <a16:creationId xmlns:a16="http://schemas.microsoft.com/office/drawing/2014/main" id="{A1769F16-FCB1-8A26-29EE-7987638B873A}"/>
              </a:ext>
            </a:extLst>
          </p:cNvPr>
          <p:cNvSpPr/>
          <p:nvPr/>
        </p:nvSpPr>
        <p:spPr>
          <a:xfrm>
            <a:off x="3594970" y="1159299"/>
            <a:ext cx="3131420" cy="1189588"/>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No. samples</a:t>
            </a:r>
            <a:r>
              <a:rPr lang="en-US" dirty="0"/>
              <a:t> report an extracted value y*</a:t>
            </a:r>
          </a:p>
        </p:txBody>
      </p:sp>
      <p:sp>
        <p:nvSpPr>
          <p:cNvPr id="9" name="Bevel 8">
            <a:extLst>
              <a:ext uri="{FF2B5EF4-FFF2-40B4-BE49-F238E27FC236}">
                <a16:creationId xmlns:a16="http://schemas.microsoft.com/office/drawing/2014/main" id="{DD53B4C2-841F-5F83-A9E2-BACFE6A35A52}"/>
              </a:ext>
            </a:extLst>
          </p:cNvPr>
          <p:cNvSpPr/>
          <p:nvPr/>
        </p:nvSpPr>
        <p:spPr>
          <a:xfrm>
            <a:off x="6851737" y="872711"/>
            <a:ext cx="4999188" cy="1418192"/>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(y* - y) where y -&gt; ground-truth</a:t>
            </a:r>
          </a:p>
          <a:p>
            <a:pPr marL="285750" indent="-285750">
              <a:buFont typeface="Arial" panose="020B0604020202020204" pitchFamily="34" charset="0"/>
              <a:buChar char="•"/>
            </a:pPr>
            <a:r>
              <a:rPr lang="en-US" b="1" dirty="0"/>
              <a:t>MAE</a:t>
            </a:r>
            <a:r>
              <a:rPr lang="en-US" dirty="0"/>
              <a:t>: avg </a:t>
            </a:r>
            <a:r>
              <a:rPr lang="en-CA" dirty="0"/>
              <a:t>magnitude of abs error </a:t>
            </a:r>
            <a:endParaRPr lang="en-US" dirty="0"/>
          </a:p>
          <a:p>
            <a:pPr marL="285750" indent="-285750">
              <a:buFont typeface="Arial" panose="020B0604020202020204" pitchFamily="34" charset="0"/>
              <a:buChar char="•"/>
            </a:pPr>
            <a:r>
              <a:rPr lang="en-US" b="1" dirty="0"/>
              <a:t>RMSE</a:t>
            </a:r>
            <a:r>
              <a:rPr lang="en-US" dirty="0"/>
              <a:t>: Squared error before avg</a:t>
            </a:r>
          </a:p>
        </p:txBody>
      </p:sp>
      <p:sp>
        <p:nvSpPr>
          <p:cNvPr id="10" name="Bevel 9">
            <a:extLst>
              <a:ext uri="{FF2B5EF4-FFF2-40B4-BE49-F238E27FC236}">
                <a16:creationId xmlns:a16="http://schemas.microsoft.com/office/drawing/2014/main" id="{E8128BB7-24FE-221F-BF4A-6438EAC78A5E}"/>
              </a:ext>
            </a:extLst>
          </p:cNvPr>
          <p:cNvSpPr/>
          <p:nvPr/>
        </p:nvSpPr>
        <p:spPr>
          <a:xfrm>
            <a:off x="5799465" y="4197686"/>
            <a:ext cx="6101477" cy="1184139"/>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Pearson correlation: </a:t>
            </a:r>
            <a:r>
              <a:rPr lang="en-CA" dirty="0"/>
              <a:t>the strength and direction of the linear relationship between y* and y</a:t>
            </a:r>
          </a:p>
          <a:p>
            <a:endParaRPr lang="en-US" dirty="0"/>
          </a:p>
        </p:txBody>
      </p:sp>
    </p:spTree>
    <p:extLst>
      <p:ext uri="{BB962C8B-B14F-4D97-AF65-F5344CB8AC3E}">
        <p14:creationId xmlns:p14="http://schemas.microsoft.com/office/powerpoint/2010/main" val="302254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2FD61-E66E-6AD6-4B08-A79A05F8F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2F074-6716-1FE6-719E-1B453BDED616}"/>
              </a:ext>
            </a:extLst>
          </p:cNvPr>
          <p:cNvSpPr>
            <a:spLocks noGrp="1"/>
          </p:cNvSpPr>
          <p:nvPr>
            <p:ph type="ctrTitle"/>
          </p:nvPr>
        </p:nvSpPr>
        <p:spPr/>
        <p:txBody>
          <a:bodyPr/>
          <a:lstStyle/>
          <a:p>
            <a:r>
              <a:rPr lang="en-US" dirty="0"/>
              <a:t>Qualitative Analysis</a:t>
            </a:r>
          </a:p>
        </p:txBody>
      </p:sp>
      <p:sp>
        <p:nvSpPr>
          <p:cNvPr id="3" name="Subtitle 2">
            <a:extLst>
              <a:ext uri="{FF2B5EF4-FFF2-40B4-BE49-F238E27FC236}">
                <a16:creationId xmlns:a16="http://schemas.microsoft.com/office/drawing/2014/main" id="{00B622C4-7F8B-2EAD-F172-9FBD180A8126}"/>
              </a:ext>
            </a:extLst>
          </p:cNvPr>
          <p:cNvSpPr>
            <a:spLocks noGrp="1"/>
          </p:cNvSpPr>
          <p:nvPr>
            <p:ph type="subTitle" idx="1"/>
          </p:nvPr>
        </p:nvSpPr>
        <p:spPr/>
        <p:txBody>
          <a:bodyPr/>
          <a:lstStyle/>
          <a:p>
            <a:r>
              <a:rPr lang="en-US" dirty="0"/>
              <a:t>Straightforward (“Easy”) Examples</a:t>
            </a:r>
          </a:p>
          <a:p>
            <a:r>
              <a:rPr lang="en-US" dirty="0"/>
              <a:t>Difficult (“Challenging”) Examples</a:t>
            </a:r>
          </a:p>
        </p:txBody>
      </p:sp>
    </p:spTree>
    <p:extLst>
      <p:ext uri="{BB962C8B-B14F-4D97-AF65-F5344CB8AC3E}">
        <p14:creationId xmlns:p14="http://schemas.microsoft.com/office/powerpoint/2010/main" val="152083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4098-02BC-8979-F5A9-F1426DA3D89F}"/>
              </a:ext>
            </a:extLst>
          </p:cNvPr>
          <p:cNvSpPr>
            <a:spLocks noGrp="1"/>
          </p:cNvSpPr>
          <p:nvPr>
            <p:ph type="title"/>
          </p:nvPr>
        </p:nvSpPr>
        <p:spPr/>
        <p:txBody>
          <a:bodyPr/>
          <a:lstStyle/>
          <a:p>
            <a:r>
              <a:rPr lang="en-US" dirty="0"/>
              <a:t>Straightforward (“Easy”) Examples</a:t>
            </a:r>
          </a:p>
        </p:txBody>
      </p:sp>
      <p:pic>
        <p:nvPicPr>
          <p:cNvPr id="5" name="Content Placeholder 4">
            <a:extLst>
              <a:ext uri="{FF2B5EF4-FFF2-40B4-BE49-F238E27FC236}">
                <a16:creationId xmlns:a16="http://schemas.microsoft.com/office/drawing/2014/main" id="{36A47303-12B3-EDC0-C757-53DB9CA92C9B}"/>
              </a:ext>
            </a:extLst>
          </p:cNvPr>
          <p:cNvPicPr>
            <a:picLocks noGrp="1" noChangeAspect="1"/>
          </p:cNvPicPr>
          <p:nvPr>
            <p:ph sz="half" idx="1"/>
          </p:nvPr>
        </p:nvPicPr>
        <p:blipFill>
          <a:blip r:embed="rId3"/>
          <a:stretch>
            <a:fillRect/>
          </a:stretch>
        </p:blipFill>
        <p:spPr>
          <a:xfrm>
            <a:off x="5231858" y="802252"/>
            <a:ext cx="6045200" cy="584200"/>
          </a:xfrm>
          <a:prstGeom prst="rect">
            <a:avLst/>
          </a:prstGeom>
        </p:spPr>
      </p:pic>
      <p:sp>
        <p:nvSpPr>
          <p:cNvPr id="4" name="Content Placeholder 3">
            <a:extLst>
              <a:ext uri="{FF2B5EF4-FFF2-40B4-BE49-F238E27FC236}">
                <a16:creationId xmlns:a16="http://schemas.microsoft.com/office/drawing/2014/main" id="{D5C01FCC-1A8E-9819-7C60-CD4BAE4C72F9}"/>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095FA621-A2B6-6E37-F4E0-43712C358083}"/>
              </a:ext>
            </a:extLst>
          </p:cNvPr>
          <p:cNvPicPr>
            <a:picLocks noChangeAspect="1"/>
          </p:cNvPicPr>
          <p:nvPr/>
        </p:nvPicPr>
        <p:blipFill>
          <a:blip r:embed="rId4"/>
          <a:stretch>
            <a:fillRect/>
          </a:stretch>
        </p:blipFill>
        <p:spPr>
          <a:xfrm>
            <a:off x="5118447" y="1457068"/>
            <a:ext cx="6272022" cy="4598680"/>
          </a:xfrm>
          <a:prstGeom prst="rect">
            <a:avLst/>
          </a:prstGeom>
        </p:spPr>
      </p:pic>
    </p:spTree>
    <p:extLst>
      <p:ext uri="{BB962C8B-B14F-4D97-AF65-F5344CB8AC3E}">
        <p14:creationId xmlns:p14="http://schemas.microsoft.com/office/powerpoint/2010/main" val="20688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B2869-74A4-1FE6-B622-32B1627D3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1BF41-2669-1CFF-B921-F2180F4CA067}"/>
              </a:ext>
            </a:extLst>
          </p:cNvPr>
          <p:cNvSpPr>
            <a:spLocks noGrp="1"/>
          </p:cNvSpPr>
          <p:nvPr>
            <p:ph type="title"/>
          </p:nvPr>
        </p:nvSpPr>
        <p:spPr/>
        <p:txBody>
          <a:bodyPr>
            <a:normAutofit fontScale="90000"/>
          </a:bodyPr>
          <a:lstStyle/>
          <a:p>
            <a:r>
              <a:rPr lang="en-US" dirty="0"/>
              <a:t>Straightforward (“Easy”) Example 1</a:t>
            </a:r>
          </a:p>
        </p:txBody>
      </p:sp>
      <p:sp>
        <p:nvSpPr>
          <p:cNvPr id="3" name="Slide Number Placeholder 2">
            <a:extLst>
              <a:ext uri="{FF2B5EF4-FFF2-40B4-BE49-F238E27FC236}">
                <a16:creationId xmlns:a16="http://schemas.microsoft.com/office/drawing/2014/main" id="{5B456091-0901-8C66-D7A6-179E2CBEEF1E}"/>
              </a:ext>
            </a:extLst>
          </p:cNvPr>
          <p:cNvSpPr>
            <a:spLocks noGrp="1"/>
          </p:cNvSpPr>
          <p:nvPr>
            <p:ph type="sldNum" sz="quarter" idx="12"/>
          </p:nvPr>
        </p:nvSpPr>
        <p:spPr/>
        <p:txBody>
          <a:bodyPr/>
          <a:lstStyle/>
          <a:p>
            <a:fld id="{28A20DC8-05B5-E441-B8A9-00824EBEDB18}" type="slidenum">
              <a:rPr lang="en-US" smtClean="0"/>
              <a:pPr/>
              <a:t>18</a:t>
            </a:fld>
            <a:endParaRPr lang="en-US"/>
          </a:p>
        </p:txBody>
      </p:sp>
      <p:pic>
        <p:nvPicPr>
          <p:cNvPr id="5" name="Picture 4">
            <a:extLst>
              <a:ext uri="{FF2B5EF4-FFF2-40B4-BE49-F238E27FC236}">
                <a16:creationId xmlns:a16="http://schemas.microsoft.com/office/drawing/2014/main" id="{A37956F8-6726-8393-7E20-3DC1022F57B7}"/>
              </a:ext>
            </a:extLst>
          </p:cNvPr>
          <p:cNvPicPr>
            <a:picLocks noChangeAspect="1"/>
          </p:cNvPicPr>
          <p:nvPr/>
        </p:nvPicPr>
        <p:blipFill>
          <a:blip r:embed="rId3"/>
          <a:stretch>
            <a:fillRect/>
          </a:stretch>
        </p:blipFill>
        <p:spPr>
          <a:xfrm>
            <a:off x="167680" y="1200135"/>
            <a:ext cx="11856640" cy="1082249"/>
          </a:xfrm>
          <a:prstGeom prst="rect">
            <a:avLst/>
          </a:prstGeom>
        </p:spPr>
      </p:pic>
    </p:spTree>
    <p:extLst>
      <p:ext uri="{BB962C8B-B14F-4D97-AF65-F5344CB8AC3E}">
        <p14:creationId xmlns:p14="http://schemas.microsoft.com/office/powerpoint/2010/main" val="396626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3B8-5CAF-48A5-86AF-006E2D498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6B37B-9C77-F160-6AAA-392877B3A965}"/>
              </a:ext>
            </a:extLst>
          </p:cNvPr>
          <p:cNvSpPr>
            <a:spLocks noGrp="1"/>
          </p:cNvSpPr>
          <p:nvPr>
            <p:ph type="title"/>
          </p:nvPr>
        </p:nvSpPr>
        <p:spPr/>
        <p:txBody>
          <a:bodyPr>
            <a:normAutofit fontScale="90000"/>
          </a:bodyPr>
          <a:lstStyle/>
          <a:p>
            <a:r>
              <a:rPr lang="en-US" dirty="0"/>
              <a:t>Straightforward (“Easy”) Example 1 cont’d</a:t>
            </a:r>
          </a:p>
        </p:txBody>
      </p:sp>
      <p:sp>
        <p:nvSpPr>
          <p:cNvPr id="3" name="Slide Number Placeholder 2">
            <a:extLst>
              <a:ext uri="{FF2B5EF4-FFF2-40B4-BE49-F238E27FC236}">
                <a16:creationId xmlns:a16="http://schemas.microsoft.com/office/drawing/2014/main" id="{BCD568B2-6C08-C2EC-4870-B9B8EF92E99B}"/>
              </a:ext>
            </a:extLst>
          </p:cNvPr>
          <p:cNvSpPr>
            <a:spLocks noGrp="1"/>
          </p:cNvSpPr>
          <p:nvPr>
            <p:ph type="sldNum" sz="quarter" idx="12"/>
          </p:nvPr>
        </p:nvSpPr>
        <p:spPr/>
        <p:txBody>
          <a:bodyPr/>
          <a:lstStyle/>
          <a:p>
            <a:fld id="{28A20DC8-05B5-E441-B8A9-00824EBEDB18}" type="slidenum">
              <a:rPr lang="en-US" smtClean="0"/>
              <a:pPr/>
              <a:t>19</a:t>
            </a:fld>
            <a:endParaRPr lang="en-US"/>
          </a:p>
        </p:txBody>
      </p:sp>
      <p:pic>
        <p:nvPicPr>
          <p:cNvPr id="4" name="Picture 3">
            <a:extLst>
              <a:ext uri="{FF2B5EF4-FFF2-40B4-BE49-F238E27FC236}">
                <a16:creationId xmlns:a16="http://schemas.microsoft.com/office/drawing/2014/main" id="{AC597CF7-3895-33F6-C1E0-6F6C6C8330E5}"/>
              </a:ext>
            </a:extLst>
          </p:cNvPr>
          <p:cNvPicPr>
            <a:picLocks noChangeAspect="1"/>
          </p:cNvPicPr>
          <p:nvPr/>
        </p:nvPicPr>
        <p:blipFill>
          <a:blip r:embed="rId3"/>
          <a:stretch>
            <a:fillRect/>
          </a:stretch>
        </p:blipFill>
        <p:spPr>
          <a:xfrm>
            <a:off x="2712416" y="872711"/>
            <a:ext cx="6767167" cy="4961723"/>
          </a:xfrm>
          <a:prstGeom prst="rect">
            <a:avLst/>
          </a:prstGeom>
        </p:spPr>
      </p:pic>
    </p:spTree>
    <p:extLst>
      <p:ext uri="{BB962C8B-B14F-4D97-AF65-F5344CB8AC3E}">
        <p14:creationId xmlns:p14="http://schemas.microsoft.com/office/powerpoint/2010/main" val="208024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195D-E173-CBD9-3EEA-5D111358A73B}"/>
              </a:ext>
            </a:extLst>
          </p:cNvPr>
          <p:cNvSpPr>
            <a:spLocks noGrp="1"/>
          </p:cNvSpPr>
          <p:nvPr>
            <p:ph type="title"/>
          </p:nvPr>
        </p:nvSpPr>
        <p:spPr/>
        <p:txBody>
          <a:bodyPr>
            <a:normAutofit fontScale="90000"/>
          </a:bodyPr>
          <a:lstStyle/>
          <a:p>
            <a:r>
              <a:rPr lang="en-US" dirty="0"/>
              <a:t>An Motivating Example: Image Classification on ImageNet</a:t>
            </a:r>
          </a:p>
        </p:txBody>
      </p:sp>
      <p:sp>
        <p:nvSpPr>
          <p:cNvPr id="3" name="Slide Number Placeholder 2">
            <a:extLst>
              <a:ext uri="{FF2B5EF4-FFF2-40B4-BE49-F238E27FC236}">
                <a16:creationId xmlns:a16="http://schemas.microsoft.com/office/drawing/2014/main" id="{507BD23C-A87B-6439-4922-45C500225013}"/>
              </a:ext>
            </a:extLst>
          </p:cNvPr>
          <p:cNvSpPr>
            <a:spLocks noGrp="1"/>
          </p:cNvSpPr>
          <p:nvPr>
            <p:ph type="sldNum" sz="quarter" idx="12"/>
          </p:nvPr>
        </p:nvSpPr>
        <p:spPr/>
        <p:txBody>
          <a:bodyPr/>
          <a:lstStyle/>
          <a:p>
            <a:fld id="{28A20DC8-05B5-E441-B8A9-00824EBEDB18}" type="slidenum">
              <a:rPr lang="en-US" smtClean="0"/>
              <a:pPr/>
              <a:t>2</a:t>
            </a:fld>
            <a:endParaRPr lang="en-US"/>
          </a:p>
        </p:txBody>
      </p:sp>
      <p:sp>
        <p:nvSpPr>
          <p:cNvPr id="4" name="Text Placeholder 3">
            <a:extLst>
              <a:ext uri="{FF2B5EF4-FFF2-40B4-BE49-F238E27FC236}">
                <a16:creationId xmlns:a16="http://schemas.microsoft.com/office/drawing/2014/main" id="{70EDA0AE-786B-DF16-12A3-DFFC08B1242D}"/>
              </a:ext>
            </a:extLst>
          </p:cNvPr>
          <p:cNvSpPr>
            <a:spLocks noGrp="1"/>
          </p:cNvSpPr>
          <p:nvPr>
            <p:ph type="body" sz="quarter" idx="13"/>
          </p:nvPr>
        </p:nvSpPr>
        <p:spPr>
          <a:xfrm>
            <a:off x="7640876" y="940516"/>
            <a:ext cx="4431787" cy="4821585"/>
          </a:xfrm>
        </p:spPr>
        <p:txBody>
          <a:bodyPr>
            <a:normAutofit lnSpcReduction="10000"/>
          </a:bodyPr>
          <a:lstStyle/>
          <a:p>
            <a:pPr marL="0" indent="0">
              <a:buNone/>
            </a:pPr>
            <a:r>
              <a:rPr lang="en-US" dirty="0"/>
              <a:t>You are Computer Vision (CV) researcher trying to submitting your work to top journey</a:t>
            </a:r>
          </a:p>
          <a:p>
            <a:endParaRPr lang="en-US" dirty="0"/>
          </a:p>
          <a:p>
            <a:r>
              <a:rPr lang="en-US" dirty="0"/>
              <a:t>State-of-the-art (SOTA) performances in leaderboard</a:t>
            </a:r>
          </a:p>
          <a:p>
            <a:r>
              <a:rPr lang="en-US" dirty="0"/>
              <a:t>Submitting your new results</a:t>
            </a:r>
          </a:p>
          <a:p>
            <a:pPr marL="0" indent="0">
              <a:buNone/>
            </a:pPr>
            <a:endParaRPr lang="en-US" dirty="0"/>
          </a:p>
          <a:p>
            <a:pPr marL="0" indent="0">
              <a:buNone/>
            </a:pPr>
            <a:r>
              <a:rPr lang="en-US" dirty="0"/>
              <a:t>Non-trivial task for SOTA performances extraction!</a:t>
            </a:r>
          </a:p>
          <a:p>
            <a:r>
              <a:rPr lang="en-US" dirty="0"/>
              <a:t>Manual annotations</a:t>
            </a:r>
          </a:p>
          <a:p>
            <a:r>
              <a:rPr lang="en-US" dirty="0"/>
              <a:t>Human interpretations</a:t>
            </a:r>
          </a:p>
          <a:p>
            <a:pPr marL="0" indent="0">
              <a:buNone/>
            </a:pPr>
            <a:endParaRPr lang="en-US" dirty="0"/>
          </a:p>
        </p:txBody>
      </p:sp>
      <p:pic>
        <p:nvPicPr>
          <p:cNvPr id="7" name="Picture 6">
            <a:extLst>
              <a:ext uri="{FF2B5EF4-FFF2-40B4-BE49-F238E27FC236}">
                <a16:creationId xmlns:a16="http://schemas.microsoft.com/office/drawing/2014/main" id="{3DA5829D-7213-7704-226B-EDAF46B14CA4}"/>
              </a:ext>
            </a:extLst>
          </p:cNvPr>
          <p:cNvPicPr>
            <a:picLocks noChangeAspect="1"/>
          </p:cNvPicPr>
          <p:nvPr/>
        </p:nvPicPr>
        <p:blipFill>
          <a:blip r:embed="rId3"/>
          <a:stretch>
            <a:fillRect/>
          </a:stretch>
        </p:blipFill>
        <p:spPr>
          <a:xfrm>
            <a:off x="0" y="1688414"/>
            <a:ext cx="7416411" cy="3481172"/>
          </a:xfrm>
          <a:prstGeom prst="rect">
            <a:avLst/>
          </a:prstGeom>
        </p:spPr>
      </p:pic>
      <p:sp>
        <p:nvSpPr>
          <p:cNvPr id="8" name="Rectangle 7">
            <a:extLst>
              <a:ext uri="{FF2B5EF4-FFF2-40B4-BE49-F238E27FC236}">
                <a16:creationId xmlns:a16="http://schemas.microsoft.com/office/drawing/2014/main" id="{8692C477-E21F-2B3A-B940-C4B0C67880E1}"/>
              </a:ext>
            </a:extLst>
          </p:cNvPr>
          <p:cNvSpPr/>
          <p:nvPr/>
        </p:nvSpPr>
        <p:spPr>
          <a:xfrm>
            <a:off x="2304789" y="2580362"/>
            <a:ext cx="1415441" cy="3131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1EBB64F1-426A-BADF-910B-E7D03CC37BFD}"/>
              </a:ext>
            </a:extLst>
          </p:cNvPr>
          <p:cNvSpPr/>
          <p:nvPr/>
        </p:nvSpPr>
        <p:spPr>
          <a:xfrm>
            <a:off x="357809" y="3429000"/>
            <a:ext cx="556591" cy="5068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FAE5ABBE-FE68-9DAC-0864-87940D74F3A2}"/>
              </a:ext>
            </a:extLst>
          </p:cNvPr>
          <p:cNvSpPr/>
          <p:nvPr/>
        </p:nvSpPr>
        <p:spPr>
          <a:xfrm>
            <a:off x="1596888" y="3149048"/>
            <a:ext cx="556591" cy="50689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4203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B5536-7A07-7F5E-6A9F-CCBD1DF5E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CB174-B462-04C0-C637-C3A7403E7F10}"/>
              </a:ext>
            </a:extLst>
          </p:cNvPr>
          <p:cNvSpPr>
            <a:spLocks noGrp="1"/>
          </p:cNvSpPr>
          <p:nvPr>
            <p:ph type="title"/>
          </p:nvPr>
        </p:nvSpPr>
        <p:spPr/>
        <p:txBody>
          <a:bodyPr>
            <a:normAutofit fontScale="90000"/>
          </a:bodyPr>
          <a:lstStyle/>
          <a:p>
            <a:r>
              <a:rPr lang="en-US" dirty="0"/>
              <a:t>Straightforward (“Easy”) Example 2</a:t>
            </a:r>
          </a:p>
        </p:txBody>
      </p:sp>
      <p:sp>
        <p:nvSpPr>
          <p:cNvPr id="3" name="Slide Number Placeholder 2">
            <a:extLst>
              <a:ext uri="{FF2B5EF4-FFF2-40B4-BE49-F238E27FC236}">
                <a16:creationId xmlns:a16="http://schemas.microsoft.com/office/drawing/2014/main" id="{11753F11-E994-559A-0D9D-D5578A4EB5AF}"/>
              </a:ext>
            </a:extLst>
          </p:cNvPr>
          <p:cNvSpPr>
            <a:spLocks noGrp="1"/>
          </p:cNvSpPr>
          <p:nvPr>
            <p:ph type="sldNum" sz="quarter" idx="12"/>
          </p:nvPr>
        </p:nvSpPr>
        <p:spPr/>
        <p:txBody>
          <a:bodyPr/>
          <a:lstStyle/>
          <a:p>
            <a:fld id="{28A20DC8-05B5-E441-B8A9-00824EBEDB18}" type="slidenum">
              <a:rPr lang="en-US" smtClean="0"/>
              <a:pPr/>
              <a:t>20</a:t>
            </a:fld>
            <a:endParaRPr lang="en-US"/>
          </a:p>
        </p:txBody>
      </p:sp>
      <p:pic>
        <p:nvPicPr>
          <p:cNvPr id="4" name="Picture 3">
            <a:extLst>
              <a:ext uri="{FF2B5EF4-FFF2-40B4-BE49-F238E27FC236}">
                <a16:creationId xmlns:a16="http://schemas.microsoft.com/office/drawing/2014/main" id="{A88239EB-71D6-3008-EEAA-4FFA2278A416}"/>
              </a:ext>
            </a:extLst>
          </p:cNvPr>
          <p:cNvPicPr>
            <a:picLocks noChangeAspect="1"/>
          </p:cNvPicPr>
          <p:nvPr/>
        </p:nvPicPr>
        <p:blipFill>
          <a:blip r:embed="rId3"/>
          <a:stretch>
            <a:fillRect/>
          </a:stretch>
        </p:blipFill>
        <p:spPr>
          <a:xfrm>
            <a:off x="164155" y="1090153"/>
            <a:ext cx="11863690" cy="776356"/>
          </a:xfrm>
          <a:prstGeom prst="rect">
            <a:avLst/>
          </a:prstGeom>
        </p:spPr>
      </p:pic>
      <p:pic>
        <p:nvPicPr>
          <p:cNvPr id="7" name="Picture 6">
            <a:extLst>
              <a:ext uri="{FF2B5EF4-FFF2-40B4-BE49-F238E27FC236}">
                <a16:creationId xmlns:a16="http://schemas.microsoft.com/office/drawing/2014/main" id="{B1DA2E42-E22A-C2B7-1346-81BDA5B3DA33}"/>
              </a:ext>
            </a:extLst>
          </p:cNvPr>
          <p:cNvPicPr>
            <a:picLocks noChangeAspect="1"/>
          </p:cNvPicPr>
          <p:nvPr/>
        </p:nvPicPr>
        <p:blipFill>
          <a:blip r:embed="rId4"/>
          <a:stretch>
            <a:fillRect/>
          </a:stretch>
        </p:blipFill>
        <p:spPr>
          <a:xfrm>
            <a:off x="249757" y="2377232"/>
            <a:ext cx="11692485" cy="3390615"/>
          </a:xfrm>
          <a:prstGeom prst="rect">
            <a:avLst/>
          </a:prstGeom>
        </p:spPr>
      </p:pic>
    </p:spTree>
    <p:extLst>
      <p:ext uri="{BB962C8B-B14F-4D97-AF65-F5344CB8AC3E}">
        <p14:creationId xmlns:p14="http://schemas.microsoft.com/office/powerpoint/2010/main" val="38770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D6F3-E1A7-E9E0-FBFD-0EAF1B83F0DA}"/>
              </a:ext>
            </a:extLst>
          </p:cNvPr>
          <p:cNvSpPr>
            <a:spLocks noGrp="1"/>
          </p:cNvSpPr>
          <p:nvPr>
            <p:ph type="title"/>
          </p:nvPr>
        </p:nvSpPr>
        <p:spPr/>
        <p:txBody>
          <a:bodyPr>
            <a:normAutofit fontScale="90000"/>
          </a:bodyPr>
          <a:lstStyle/>
          <a:p>
            <a:r>
              <a:rPr lang="en-US" dirty="0"/>
              <a:t>Difficult (“Challenging”) Examples: Top-1 omitted, Top-5 present</a:t>
            </a:r>
          </a:p>
        </p:txBody>
      </p:sp>
      <p:sp>
        <p:nvSpPr>
          <p:cNvPr id="3" name="Slide Number Placeholder 2">
            <a:extLst>
              <a:ext uri="{FF2B5EF4-FFF2-40B4-BE49-F238E27FC236}">
                <a16:creationId xmlns:a16="http://schemas.microsoft.com/office/drawing/2014/main" id="{C9A6E3D2-C420-98A8-51B8-BE93F820712E}"/>
              </a:ext>
            </a:extLst>
          </p:cNvPr>
          <p:cNvSpPr>
            <a:spLocks noGrp="1"/>
          </p:cNvSpPr>
          <p:nvPr>
            <p:ph type="sldNum" sz="quarter" idx="12"/>
          </p:nvPr>
        </p:nvSpPr>
        <p:spPr/>
        <p:txBody>
          <a:bodyPr/>
          <a:lstStyle/>
          <a:p>
            <a:fld id="{28A20DC8-05B5-E441-B8A9-00824EBEDB18}" type="slidenum">
              <a:rPr lang="en-US" smtClean="0"/>
              <a:pPr/>
              <a:t>21</a:t>
            </a:fld>
            <a:endParaRPr lang="en-US"/>
          </a:p>
        </p:txBody>
      </p:sp>
      <p:pic>
        <p:nvPicPr>
          <p:cNvPr id="5" name="Picture 4">
            <a:extLst>
              <a:ext uri="{FF2B5EF4-FFF2-40B4-BE49-F238E27FC236}">
                <a16:creationId xmlns:a16="http://schemas.microsoft.com/office/drawing/2014/main" id="{123CBD19-DE97-6A3D-C8CB-000B8E9CD500}"/>
              </a:ext>
            </a:extLst>
          </p:cNvPr>
          <p:cNvPicPr>
            <a:picLocks noChangeAspect="1"/>
          </p:cNvPicPr>
          <p:nvPr/>
        </p:nvPicPr>
        <p:blipFill>
          <a:blip r:embed="rId2"/>
          <a:stretch>
            <a:fillRect/>
          </a:stretch>
        </p:blipFill>
        <p:spPr>
          <a:xfrm>
            <a:off x="167680" y="1090153"/>
            <a:ext cx="11856640" cy="1053379"/>
          </a:xfrm>
          <a:prstGeom prst="rect">
            <a:avLst/>
          </a:prstGeom>
        </p:spPr>
      </p:pic>
      <p:pic>
        <p:nvPicPr>
          <p:cNvPr id="6" name="Picture 5">
            <a:extLst>
              <a:ext uri="{FF2B5EF4-FFF2-40B4-BE49-F238E27FC236}">
                <a16:creationId xmlns:a16="http://schemas.microsoft.com/office/drawing/2014/main" id="{5D0F223D-8A94-391F-D072-FED539B2AE5C}"/>
              </a:ext>
            </a:extLst>
          </p:cNvPr>
          <p:cNvPicPr>
            <a:picLocks noChangeAspect="1"/>
          </p:cNvPicPr>
          <p:nvPr/>
        </p:nvPicPr>
        <p:blipFill>
          <a:blip r:embed="rId3"/>
          <a:stretch>
            <a:fillRect/>
          </a:stretch>
        </p:blipFill>
        <p:spPr>
          <a:xfrm>
            <a:off x="251520" y="2906090"/>
            <a:ext cx="11688960" cy="2705983"/>
          </a:xfrm>
          <a:prstGeom prst="rect">
            <a:avLst/>
          </a:prstGeom>
        </p:spPr>
      </p:pic>
    </p:spTree>
    <p:extLst>
      <p:ext uri="{BB962C8B-B14F-4D97-AF65-F5344CB8AC3E}">
        <p14:creationId xmlns:p14="http://schemas.microsoft.com/office/powerpoint/2010/main" val="4064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BE7D5-6CDE-D9FE-A72A-B43C05FDE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66226-1902-EC69-C758-191415D27459}"/>
              </a:ext>
            </a:extLst>
          </p:cNvPr>
          <p:cNvSpPr>
            <a:spLocks noGrp="1"/>
          </p:cNvSpPr>
          <p:nvPr>
            <p:ph type="title"/>
          </p:nvPr>
        </p:nvSpPr>
        <p:spPr/>
        <p:txBody>
          <a:bodyPr>
            <a:normAutofit fontScale="90000"/>
          </a:bodyPr>
          <a:lstStyle/>
          <a:p>
            <a:r>
              <a:rPr lang="en-US" dirty="0"/>
              <a:t>Difficult (“Challenging”) Examples: Alternate dataset variant</a:t>
            </a:r>
          </a:p>
        </p:txBody>
      </p:sp>
      <p:sp>
        <p:nvSpPr>
          <p:cNvPr id="3" name="Slide Number Placeholder 2">
            <a:extLst>
              <a:ext uri="{FF2B5EF4-FFF2-40B4-BE49-F238E27FC236}">
                <a16:creationId xmlns:a16="http://schemas.microsoft.com/office/drawing/2014/main" id="{57BE1C09-E092-2D0C-1B07-8379BEE77DED}"/>
              </a:ext>
            </a:extLst>
          </p:cNvPr>
          <p:cNvSpPr>
            <a:spLocks noGrp="1"/>
          </p:cNvSpPr>
          <p:nvPr>
            <p:ph type="sldNum" sz="quarter" idx="12"/>
          </p:nvPr>
        </p:nvSpPr>
        <p:spPr/>
        <p:txBody>
          <a:bodyPr/>
          <a:lstStyle/>
          <a:p>
            <a:fld id="{28A20DC8-05B5-E441-B8A9-00824EBEDB18}" type="slidenum">
              <a:rPr lang="en-US" smtClean="0"/>
              <a:pPr/>
              <a:t>22</a:t>
            </a:fld>
            <a:endParaRPr lang="en-US"/>
          </a:p>
        </p:txBody>
      </p:sp>
      <p:pic>
        <p:nvPicPr>
          <p:cNvPr id="4" name="Picture 3">
            <a:extLst>
              <a:ext uri="{FF2B5EF4-FFF2-40B4-BE49-F238E27FC236}">
                <a16:creationId xmlns:a16="http://schemas.microsoft.com/office/drawing/2014/main" id="{ACFC4041-FBA9-E1DC-EEBF-353DC977990D}"/>
              </a:ext>
            </a:extLst>
          </p:cNvPr>
          <p:cNvPicPr>
            <a:picLocks noChangeAspect="1"/>
          </p:cNvPicPr>
          <p:nvPr/>
        </p:nvPicPr>
        <p:blipFill>
          <a:blip r:embed="rId2"/>
          <a:stretch>
            <a:fillRect/>
          </a:stretch>
        </p:blipFill>
        <p:spPr>
          <a:xfrm>
            <a:off x="251520" y="984939"/>
            <a:ext cx="11688960" cy="1053922"/>
          </a:xfrm>
          <a:prstGeom prst="rect">
            <a:avLst/>
          </a:prstGeom>
        </p:spPr>
      </p:pic>
      <p:pic>
        <p:nvPicPr>
          <p:cNvPr id="7" name="Picture 6">
            <a:extLst>
              <a:ext uri="{FF2B5EF4-FFF2-40B4-BE49-F238E27FC236}">
                <a16:creationId xmlns:a16="http://schemas.microsoft.com/office/drawing/2014/main" id="{A1FED6E0-D3ED-9204-F279-0B794D2C6F48}"/>
              </a:ext>
            </a:extLst>
          </p:cNvPr>
          <p:cNvPicPr>
            <a:picLocks noChangeAspect="1"/>
          </p:cNvPicPr>
          <p:nvPr/>
        </p:nvPicPr>
        <p:blipFill>
          <a:blip r:embed="rId3"/>
          <a:stretch>
            <a:fillRect/>
          </a:stretch>
        </p:blipFill>
        <p:spPr>
          <a:xfrm>
            <a:off x="422209" y="2441960"/>
            <a:ext cx="11347581" cy="2945174"/>
          </a:xfrm>
          <a:prstGeom prst="rect">
            <a:avLst/>
          </a:prstGeom>
        </p:spPr>
      </p:pic>
    </p:spTree>
    <p:extLst>
      <p:ext uri="{BB962C8B-B14F-4D97-AF65-F5344CB8AC3E}">
        <p14:creationId xmlns:p14="http://schemas.microsoft.com/office/powerpoint/2010/main" val="82172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ED1A-1DC5-DA66-7620-4642652C2C8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A93CB14-6089-69CC-D5CD-059A9E2FC9F2}"/>
              </a:ext>
            </a:extLst>
          </p:cNvPr>
          <p:cNvSpPr>
            <a:spLocks noGrp="1"/>
          </p:cNvSpPr>
          <p:nvPr>
            <p:ph idx="1"/>
          </p:nvPr>
        </p:nvSpPr>
        <p:spPr/>
        <p:txBody>
          <a:bodyPr>
            <a:normAutofit/>
          </a:bodyPr>
          <a:lstStyle/>
          <a:p>
            <a:r>
              <a:rPr lang="en-US" sz="2800" dirty="0"/>
              <a:t>Increasing dataset size and incorporating multiple human-curated metrics from diverse domains</a:t>
            </a:r>
          </a:p>
          <a:p>
            <a:r>
              <a:rPr lang="en-US" sz="2800" dirty="0"/>
              <a:t>Fine-Tune our systems further for </a:t>
            </a:r>
            <a:r>
              <a:rPr lang="en-US" sz="2800" dirty="0" err="1"/>
              <a:t>roboustness</a:t>
            </a:r>
            <a:endParaRPr lang="en-US" sz="2800" dirty="0"/>
          </a:p>
          <a:p>
            <a:endParaRPr lang="en-US" sz="2400" dirty="0"/>
          </a:p>
        </p:txBody>
      </p:sp>
    </p:spTree>
    <p:extLst>
      <p:ext uri="{BB962C8B-B14F-4D97-AF65-F5344CB8AC3E}">
        <p14:creationId xmlns:p14="http://schemas.microsoft.com/office/powerpoint/2010/main" val="3696559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31C2-50C3-CBCC-7627-BEF00A3E6D89}"/>
              </a:ext>
            </a:extLst>
          </p:cNvPr>
          <p:cNvSpPr>
            <a:spLocks noGrp="1"/>
          </p:cNvSpPr>
          <p:nvPr>
            <p:ph type="title"/>
          </p:nvPr>
        </p:nvSpPr>
        <p:spPr/>
        <p:txBody>
          <a:bodyPr/>
          <a:lstStyle/>
          <a:p>
            <a:r>
              <a:rPr lang="en-US" sz="2800" dirty="0"/>
              <a:t>EXTRACT-AND-VERIFY</a:t>
            </a:r>
          </a:p>
        </p:txBody>
      </p:sp>
      <p:sp>
        <p:nvSpPr>
          <p:cNvPr id="3" name="Content Placeholder 2">
            <a:extLst>
              <a:ext uri="{FF2B5EF4-FFF2-40B4-BE49-F238E27FC236}">
                <a16:creationId xmlns:a16="http://schemas.microsoft.com/office/drawing/2014/main" id="{A9458E85-518B-AAF5-4712-1670D2752BA9}"/>
              </a:ext>
            </a:extLst>
          </p:cNvPr>
          <p:cNvSpPr>
            <a:spLocks noGrp="1"/>
          </p:cNvSpPr>
          <p:nvPr>
            <p:ph idx="1"/>
          </p:nvPr>
        </p:nvSpPr>
        <p:spPr/>
        <p:txBody>
          <a:bodyPr>
            <a:normAutofit/>
          </a:bodyPr>
          <a:lstStyle/>
          <a:p>
            <a:r>
              <a:rPr lang="en-US" sz="2400" dirty="0"/>
              <a:t>An</a:t>
            </a:r>
            <a:r>
              <a:rPr lang="en-US" sz="2400" b="1" dirty="0"/>
              <a:t> end-to-end</a:t>
            </a:r>
            <a:r>
              <a:rPr lang="en-US" sz="2400" dirty="0"/>
              <a:t> pipeline built on LLMs for automatically extracting Top-1 accuracy metrics from scientific papers.</a:t>
            </a:r>
            <a:endParaRPr lang="en-CA" sz="2800" b="1" dirty="0">
              <a:solidFill>
                <a:srgbClr val="FF0000"/>
              </a:solidFill>
              <a:latin typeface="Arial" panose="020B0604020202020204" pitchFamily="34" charset="0"/>
              <a:cs typeface="Arial" panose="020B0604020202020204" pitchFamily="34" charset="0"/>
            </a:endParaRPr>
          </a:p>
          <a:p>
            <a:pPr lvl="1"/>
            <a:r>
              <a:rPr lang="en-CA" sz="2400" dirty="0">
                <a:solidFill>
                  <a:srgbClr val="FF0000"/>
                </a:solidFill>
              </a:rPr>
              <a:t>100</a:t>
            </a:r>
            <a:r>
              <a:rPr lang="en-CA" sz="2400" dirty="0"/>
              <a:t>-paper development set that report Top-1 Accuracy on the ImageNet dataset and manually annotate it</a:t>
            </a:r>
          </a:p>
          <a:p>
            <a:pPr lvl="1"/>
            <a:r>
              <a:rPr lang="en-CA" sz="2400" dirty="0"/>
              <a:t>Correctly extracts the Top-1 accuracy of 67% on the development set, better than prior work</a:t>
            </a:r>
          </a:p>
        </p:txBody>
      </p:sp>
      <p:sp>
        <p:nvSpPr>
          <p:cNvPr id="4" name="Text Placeholder 3">
            <a:extLst>
              <a:ext uri="{FF2B5EF4-FFF2-40B4-BE49-F238E27FC236}">
                <a16:creationId xmlns:a16="http://schemas.microsoft.com/office/drawing/2014/main" id="{B8B31D70-75C7-2F28-1790-65240240039B}"/>
              </a:ext>
            </a:extLst>
          </p:cNvPr>
          <p:cNvSpPr>
            <a:spLocks noGrp="1"/>
          </p:cNvSpPr>
          <p:nvPr>
            <p:ph type="body" sz="half" idx="2"/>
          </p:nvPr>
        </p:nvSpPr>
        <p:spPr/>
        <p:txBody>
          <a:bodyPr/>
          <a:lstStyle/>
          <a:p>
            <a:r>
              <a:rPr lang="en-US" dirty="0"/>
              <a:t>Conclusion</a:t>
            </a:r>
          </a:p>
        </p:txBody>
      </p:sp>
      <p:sp>
        <p:nvSpPr>
          <p:cNvPr id="5" name="Slide Number Placeholder 4">
            <a:extLst>
              <a:ext uri="{FF2B5EF4-FFF2-40B4-BE49-F238E27FC236}">
                <a16:creationId xmlns:a16="http://schemas.microsoft.com/office/drawing/2014/main" id="{5456C01A-A109-3D1D-44C1-0A86D9EC21A1}"/>
              </a:ext>
            </a:extLst>
          </p:cNvPr>
          <p:cNvSpPr>
            <a:spLocks noGrp="1"/>
          </p:cNvSpPr>
          <p:nvPr>
            <p:ph type="sldNum" sz="quarter" idx="12"/>
          </p:nvPr>
        </p:nvSpPr>
        <p:spPr/>
        <p:txBody>
          <a:bodyPr/>
          <a:lstStyle/>
          <a:p>
            <a:fld id="{28A20DC8-05B5-E441-B8A9-00824EBEDB18}" type="slidenum">
              <a:rPr lang="en-US" smtClean="0"/>
              <a:t>24</a:t>
            </a:fld>
            <a:endParaRPr lang="en-US"/>
          </a:p>
        </p:txBody>
      </p:sp>
      <p:sp>
        <p:nvSpPr>
          <p:cNvPr id="6" name="Smiley Face 5">
            <a:extLst>
              <a:ext uri="{FF2B5EF4-FFF2-40B4-BE49-F238E27FC236}">
                <a16:creationId xmlns:a16="http://schemas.microsoft.com/office/drawing/2014/main" id="{81E0DA7F-91F1-C2FB-B28C-BB47CF096E5A}"/>
              </a:ext>
            </a:extLst>
          </p:cNvPr>
          <p:cNvSpPr/>
          <p:nvPr/>
        </p:nvSpPr>
        <p:spPr>
          <a:xfrm>
            <a:off x="8247500" y="5098093"/>
            <a:ext cx="413359" cy="413359"/>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920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EB7A1E-C976-B880-14E3-AB8FF96A9C74}"/>
              </a:ext>
            </a:extLst>
          </p:cNvPr>
          <p:cNvSpPr>
            <a:spLocks noGrp="1"/>
          </p:cNvSpPr>
          <p:nvPr>
            <p:ph type="body" idx="1"/>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4BAC249C-E254-10D2-B413-47C203C0EF61}"/>
              </a:ext>
            </a:extLst>
          </p:cNvPr>
          <p:cNvSpPr>
            <a:spLocks noGrp="1"/>
          </p:cNvSpPr>
          <p:nvPr>
            <p:ph type="body" idx="10"/>
          </p:nvPr>
        </p:nvSpPr>
        <p:spPr/>
        <p:txBody>
          <a:bodyPr/>
          <a:lstStyle/>
          <a:p>
            <a:pPr algn="ctr"/>
            <a:r>
              <a:rPr lang="en-US" dirty="0"/>
              <a:t>Thank you!</a:t>
            </a:r>
          </a:p>
        </p:txBody>
      </p:sp>
    </p:spTree>
    <p:extLst>
      <p:ext uri="{BB962C8B-B14F-4D97-AF65-F5344CB8AC3E}">
        <p14:creationId xmlns:p14="http://schemas.microsoft.com/office/powerpoint/2010/main" val="283101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49F2-0048-8140-3B4C-FCFF76FC7371}"/>
              </a:ext>
            </a:extLst>
          </p:cNvPr>
          <p:cNvSpPr>
            <a:spLocks noGrp="1"/>
          </p:cNvSpPr>
          <p:nvPr>
            <p:ph type="title"/>
          </p:nvPr>
        </p:nvSpPr>
        <p:spPr/>
        <p:txBody>
          <a:bodyPr>
            <a:normAutofit fontScale="90000"/>
          </a:bodyPr>
          <a:lstStyle/>
          <a:p>
            <a:r>
              <a:rPr lang="en-US" dirty="0"/>
              <a:t>Appendices</a:t>
            </a:r>
          </a:p>
        </p:txBody>
      </p:sp>
      <p:sp>
        <p:nvSpPr>
          <p:cNvPr id="3" name="Content Placeholder 2">
            <a:extLst>
              <a:ext uri="{FF2B5EF4-FFF2-40B4-BE49-F238E27FC236}">
                <a16:creationId xmlns:a16="http://schemas.microsoft.com/office/drawing/2014/main" id="{1BD67ED6-F086-B7D1-7F67-AED749AEE0A0}"/>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150465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79987-A03A-D805-82C6-2C3776683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C9EE8-1F3D-E3E1-0E8B-C659319823B7}"/>
              </a:ext>
            </a:extLst>
          </p:cNvPr>
          <p:cNvSpPr>
            <a:spLocks noGrp="1"/>
          </p:cNvSpPr>
          <p:nvPr>
            <p:ph type="title"/>
          </p:nvPr>
        </p:nvSpPr>
        <p:spPr/>
        <p:txBody>
          <a:bodyPr>
            <a:normAutofit fontScale="90000"/>
          </a:bodyPr>
          <a:lstStyle/>
          <a:p>
            <a:r>
              <a:rPr lang="en-US" dirty="0"/>
              <a:t>Difficult (“Challenging”) Examples: Table-only reporting</a:t>
            </a:r>
          </a:p>
        </p:txBody>
      </p:sp>
      <p:sp>
        <p:nvSpPr>
          <p:cNvPr id="3" name="Slide Number Placeholder 2">
            <a:extLst>
              <a:ext uri="{FF2B5EF4-FFF2-40B4-BE49-F238E27FC236}">
                <a16:creationId xmlns:a16="http://schemas.microsoft.com/office/drawing/2014/main" id="{2C8C03F0-D167-9AEE-9704-7A3849B59235}"/>
              </a:ext>
            </a:extLst>
          </p:cNvPr>
          <p:cNvSpPr>
            <a:spLocks noGrp="1"/>
          </p:cNvSpPr>
          <p:nvPr>
            <p:ph type="sldNum" sz="quarter" idx="12"/>
          </p:nvPr>
        </p:nvSpPr>
        <p:spPr/>
        <p:txBody>
          <a:bodyPr/>
          <a:lstStyle/>
          <a:p>
            <a:fld id="{28A20DC8-05B5-E441-B8A9-00824EBEDB18}" type="slidenum">
              <a:rPr lang="en-US" smtClean="0"/>
              <a:pPr/>
              <a:t>27</a:t>
            </a:fld>
            <a:endParaRPr lang="en-US"/>
          </a:p>
        </p:txBody>
      </p:sp>
      <p:pic>
        <p:nvPicPr>
          <p:cNvPr id="5" name="Picture 4">
            <a:extLst>
              <a:ext uri="{FF2B5EF4-FFF2-40B4-BE49-F238E27FC236}">
                <a16:creationId xmlns:a16="http://schemas.microsoft.com/office/drawing/2014/main" id="{085F73F8-7126-4068-C7AB-82693EDC3A54}"/>
              </a:ext>
            </a:extLst>
          </p:cNvPr>
          <p:cNvPicPr>
            <a:picLocks noChangeAspect="1"/>
          </p:cNvPicPr>
          <p:nvPr/>
        </p:nvPicPr>
        <p:blipFill>
          <a:blip r:embed="rId3"/>
          <a:stretch>
            <a:fillRect/>
          </a:stretch>
        </p:blipFill>
        <p:spPr>
          <a:xfrm>
            <a:off x="-1" y="1022350"/>
            <a:ext cx="12191999" cy="1085416"/>
          </a:xfrm>
          <a:prstGeom prst="rect">
            <a:avLst/>
          </a:prstGeom>
        </p:spPr>
      </p:pic>
      <p:pic>
        <p:nvPicPr>
          <p:cNvPr id="8" name="Picture 7">
            <a:extLst>
              <a:ext uri="{FF2B5EF4-FFF2-40B4-BE49-F238E27FC236}">
                <a16:creationId xmlns:a16="http://schemas.microsoft.com/office/drawing/2014/main" id="{AF272CBB-7CE1-F019-7CA9-6D5A1EA07F19}"/>
              </a:ext>
            </a:extLst>
          </p:cNvPr>
          <p:cNvPicPr>
            <a:picLocks noChangeAspect="1"/>
          </p:cNvPicPr>
          <p:nvPr/>
        </p:nvPicPr>
        <p:blipFill>
          <a:blip r:embed="rId4"/>
          <a:stretch>
            <a:fillRect/>
          </a:stretch>
        </p:blipFill>
        <p:spPr>
          <a:xfrm>
            <a:off x="1515275" y="2107766"/>
            <a:ext cx="9161450" cy="3727884"/>
          </a:xfrm>
          <a:prstGeom prst="rect">
            <a:avLst/>
          </a:prstGeom>
        </p:spPr>
      </p:pic>
    </p:spTree>
    <p:extLst>
      <p:ext uri="{BB962C8B-B14F-4D97-AF65-F5344CB8AC3E}">
        <p14:creationId xmlns:p14="http://schemas.microsoft.com/office/powerpoint/2010/main" val="68827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D0166-2D1F-0C08-95DF-4A7D678D9B31}"/>
              </a:ext>
            </a:extLst>
          </p:cNvPr>
          <p:cNvSpPr>
            <a:spLocks noGrp="1"/>
          </p:cNvSpPr>
          <p:nvPr>
            <p:ph type="title"/>
          </p:nvPr>
        </p:nvSpPr>
        <p:spPr/>
        <p:txBody>
          <a:bodyPr>
            <a:normAutofit/>
          </a:bodyPr>
          <a:lstStyle/>
          <a:p>
            <a:r>
              <a:rPr lang="en-US" sz="4800" dirty="0"/>
              <a:t>Motivation</a:t>
            </a:r>
            <a:br>
              <a:rPr lang="en-US" sz="4800" dirty="0"/>
            </a:br>
            <a:r>
              <a:rPr lang="en-US" sz="4800" dirty="0"/>
              <a:t>&amp; </a:t>
            </a:r>
            <a:br>
              <a:rPr lang="en-US" sz="4800" dirty="0"/>
            </a:br>
            <a:r>
              <a:rPr lang="en-US" sz="4800" dirty="0"/>
              <a:t>Contributions</a:t>
            </a:r>
          </a:p>
        </p:txBody>
      </p:sp>
      <p:sp>
        <p:nvSpPr>
          <p:cNvPr id="3" name="Content Placeholder 2">
            <a:extLst>
              <a:ext uri="{FF2B5EF4-FFF2-40B4-BE49-F238E27FC236}">
                <a16:creationId xmlns:a16="http://schemas.microsoft.com/office/drawing/2014/main" id="{56A7D1B7-E92C-1453-43ED-0A4F82AFDB67}"/>
              </a:ext>
            </a:extLst>
          </p:cNvPr>
          <p:cNvSpPr>
            <a:spLocks noGrp="1"/>
          </p:cNvSpPr>
          <p:nvPr>
            <p:ph sz="half" idx="1"/>
          </p:nvPr>
        </p:nvSpPr>
        <p:spPr>
          <a:xfrm>
            <a:off x="5120878" y="803187"/>
            <a:ext cx="6269591" cy="1714545"/>
          </a:xfrm>
        </p:spPr>
        <p:txBody>
          <a:bodyPr>
            <a:normAutofit/>
          </a:bodyPr>
          <a:lstStyle/>
          <a:p>
            <a:r>
              <a:rPr lang="en-CA" sz="2400" b="1" dirty="0">
                <a:latin typeface="Arial" panose="020B0604020202020204" pitchFamily="34" charset="0"/>
                <a:cs typeface="Arial" panose="020B0604020202020204" pitchFamily="34" charset="0"/>
              </a:rPr>
              <a:t>Motivation: </a:t>
            </a:r>
            <a:r>
              <a:rPr lang="en-CA" sz="2400" dirty="0">
                <a:latin typeface="Arial" panose="020B0604020202020204" pitchFamily="34" charset="0"/>
                <a:cs typeface="Arial" panose="020B0604020202020204" pitchFamily="34" charset="0"/>
              </a:rPr>
              <a:t>extracting performance metrics from scientific literatures is </a:t>
            </a:r>
            <a:r>
              <a:rPr lang="en-CA" sz="2400" b="1" dirty="0">
                <a:latin typeface="Arial" panose="020B0604020202020204" pitchFamily="34" charset="0"/>
                <a:cs typeface="Arial" panose="020B0604020202020204" pitchFamily="34" charset="0"/>
              </a:rPr>
              <a:t>HARD</a:t>
            </a:r>
            <a:r>
              <a:rPr lang="en-CA" sz="2400" dirty="0">
                <a:latin typeface="Arial" panose="020B0604020202020204" pitchFamily="34" charset="0"/>
                <a:cs typeface="Arial" panose="020B0604020202020204" pitchFamily="34" charset="0"/>
              </a:rPr>
              <a:t>!</a:t>
            </a:r>
          </a:p>
          <a:p>
            <a:pPr lvl="1"/>
            <a:r>
              <a:rPr lang="en-CA" sz="2000" dirty="0">
                <a:latin typeface="Arial" panose="020B0604020202020204" pitchFamily="34" charset="0"/>
                <a:cs typeface="Arial" panose="020B0604020202020204" pitchFamily="34" charset="0"/>
              </a:rPr>
              <a:t>SOTA performance metrics in CS community</a:t>
            </a:r>
          </a:p>
        </p:txBody>
      </p:sp>
      <p:sp>
        <p:nvSpPr>
          <p:cNvPr id="4" name="Content Placeholder 3">
            <a:extLst>
              <a:ext uri="{FF2B5EF4-FFF2-40B4-BE49-F238E27FC236}">
                <a16:creationId xmlns:a16="http://schemas.microsoft.com/office/drawing/2014/main" id="{853C37AF-2749-E201-CC16-83AE8511FA75}"/>
              </a:ext>
            </a:extLst>
          </p:cNvPr>
          <p:cNvSpPr>
            <a:spLocks noGrp="1"/>
          </p:cNvSpPr>
          <p:nvPr>
            <p:ph sz="half" idx="2"/>
          </p:nvPr>
        </p:nvSpPr>
        <p:spPr>
          <a:xfrm>
            <a:off x="5118447" y="2517732"/>
            <a:ext cx="6272022" cy="3538016"/>
          </a:xfrm>
        </p:spPr>
        <p:txBody>
          <a:bodyPr>
            <a:normAutofit/>
          </a:bodyPr>
          <a:lstStyle/>
          <a:p>
            <a:r>
              <a:rPr lang="en-CA" sz="2400" i="1" dirty="0">
                <a:latin typeface="Arial" panose="020B0604020202020204" pitchFamily="34" charset="0"/>
                <a:cs typeface="Arial" panose="020B0604020202020204" pitchFamily="34" charset="0"/>
              </a:rPr>
              <a:t>Extract-and-verify</a:t>
            </a:r>
            <a:r>
              <a:rPr lang="en-CA" sz="2400" dirty="0">
                <a:latin typeface="Arial" panose="020B0604020202020204" pitchFamily="34" charset="0"/>
                <a:cs typeface="Arial" panose="020B0604020202020204" pitchFamily="34" charset="0"/>
              </a:rPr>
              <a:t> use </a:t>
            </a:r>
            <a:r>
              <a:rPr lang="en-CA" sz="2400" b="1" dirty="0">
                <a:latin typeface="Arial" panose="020B0604020202020204" pitchFamily="34" charset="0"/>
                <a:cs typeface="Arial" panose="020B0604020202020204" pitchFamily="34" charset="0"/>
              </a:rPr>
              <a:t>LLMs</a:t>
            </a:r>
            <a:r>
              <a:rPr lang="en-CA" sz="2400" dirty="0">
                <a:latin typeface="Arial" panose="020B0604020202020204" pitchFamily="34" charset="0"/>
                <a:cs typeface="Arial" panose="020B0604020202020204" pitchFamily="34" charset="0"/>
              </a:rPr>
              <a:t> to extract performance metrics </a:t>
            </a:r>
            <a:r>
              <a:rPr lang="en-CA" sz="2400" b="1" dirty="0">
                <a:latin typeface="Arial" panose="020B0604020202020204" pitchFamily="34" charset="0"/>
                <a:cs typeface="Arial" panose="020B0604020202020204" pitchFamily="34" charset="0"/>
              </a:rPr>
              <a:t>automatically</a:t>
            </a:r>
            <a:r>
              <a:rPr lang="en-CA" sz="2400" dirty="0">
                <a:latin typeface="Arial" panose="020B0604020202020204" pitchFamily="34" charset="0"/>
                <a:cs typeface="Arial" panose="020B0604020202020204" pitchFamily="34" charset="0"/>
              </a:rPr>
              <a:t> from scientific literatures</a:t>
            </a:r>
            <a:r>
              <a:rPr lang="en-US" sz="2400" dirty="0">
                <a:latin typeface="Arial" panose="020B0604020202020204" pitchFamily="34" charset="0"/>
                <a:cs typeface="Arial" panose="020B0604020202020204" pitchFamily="34" charset="0"/>
              </a:rPr>
              <a:t>.</a:t>
            </a:r>
          </a:p>
          <a:p>
            <a:r>
              <a:rPr lang="en-CA" sz="2400" b="1" dirty="0">
                <a:solidFill>
                  <a:srgbClr val="FF0000"/>
                </a:solidFill>
                <a:latin typeface="Arial" panose="020B0604020202020204" pitchFamily="34" charset="0"/>
                <a:cs typeface="Arial" panose="020B0604020202020204" pitchFamily="34" charset="0"/>
              </a:rPr>
              <a:t>Contributions:</a:t>
            </a:r>
          </a:p>
          <a:p>
            <a:pPr lvl="1"/>
            <a:r>
              <a:rPr lang="en-CA" sz="2000" dirty="0">
                <a:solidFill>
                  <a:srgbClr val="FF0000"/>
                </a:solidFill>
                <a:latin typeface="Arial" panose="020B0604020202020204" pitchFamily="34" charset="0"/>
                <a:cs typeface="Arial" panose="020B0604020202020204" pitchFamily="34" charset="0"/>
              </a:rPr>
              <a:t>100</a:t>
            </a:r>
            <a:r>
              <a:rPr lang="en-CA" sz="2000" dirty="0">
                <a:latin typeface="Arial" panose="020B0604020202020204" pitchFamily="34" charset="0"/>
                <a:cs typeface="Arial" panose="020B0604020202020204" pitchFamily="34" charset="0"/>
              </a:rPr>
              <a:t>-paper development with manual labelled Top-1 Accuracy on the ImageNet dataset</a:t>
            </a:r>
          </a:p>
          <a:p>
            <a:pPr lvl="1"/>
            <a:r>
              <a:rPr lang="en-CA" sz="2000" dirty="0">
                <a:latin typeface="Arial" panose="020B0604020202020204" pitchFamily="34" charset="0"/>
                <a:cs typeface="Arial" panose="020B0604020202020204" pitchFamily="34" charset="0"/>
              </a:rPr>
              <a:t>Correctly extracts the Top-1 accuracy of 67% on the </a:t>
            </a:r>
            <a:r>
              <a:rPr lang="en-CA" sz="2000" b="1" dirty="0">
                <a:latin typeface="Arial" panose="020B0604020202020204" pitchFamily="34" charset="0"/>
                <a:cs typeface="Arial" panose="020B0604020202020204" pitchFamily="34" charset="0"/>
              </a:rPr>
              <a:t>development</a:t>
            </a:r>
            <a:r>
              <a:rPr lang="en-CA" sz="2000" dirty="0">
                <a:latin typeface="Arial" panose="020B0604020202020204" pitchFamily="34" charset="0"/>
                <a:cs typeface="Arial" panose="020B0604020202020204" pitchFamily="34" charset="0"/>
              </a:rPr>
              <a:t> set</a:t>
            </a:r>
          </a:p>
        </p:txBody>
      </p:sp>
      <p:sp>
        <p:nvSpPr>
          <p:cNvPr id="5" name="Smiley Face 4">
            <a:extLst>
              <a:ext uri="{FF2B5EF4-FFF2-40B4-BE49-F238E27FC236}">
                <a16:creationId xmlns:a16="http://schemas.microsoft.com/office/drawing/2014/main" id="{882AECB3-C057-2AE4-539B-BEEDECD36704}"/>
              </a:ext>
            </a:extLst>
          </p:cNvPr>
          <p:cNvSpPr/>
          <p:nvPr/>
        </p:nvSpPr>
        <p:spPr>
          <a:xfrm>
            <a:off x="11390469" y="5110619"/>
            <a:ext cx="413359" cy="413359"/>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93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7BB9-5E11-3838-8903-BA789F7AE910}"/>
              </a:ext>
            </a:extLst>
          </p:cNvPr>
          <p:cNvSpPr>
            <a:spLocks noGrp="1"/>
          </p:cNvSpPr>
          <p:nvPr>
            <p:ph type="title"/>
          </p:nvPr>
        </p:nvSpPr>
        <p:spPr/>
        <p:txBody>
          <a:bodyPr/>
          <a:lstStyle/>
          <a:p>
            <a:r>
              <a:rPr lang="en-US" dirty="0"/>
              <a:t>SCILEAD </a:t>
            </a:r>
            <a:br>
              <a:rPr lang="en-US" dirty="0"/>
            </a:br>
            <a:r>
              <a:rPr lang="en-US" dirty="0"/>
              <a:t>[EMNLP 24]</a:t>
            </a:r>
          </a:p>
        </p:txBody>
      </p:sp>
      <p:sp>
        <p:nvSpPr>
          <p:cNvPr id="3" name="Content Placeholder 2">
            <a:extLst>
              <a:ext uri="{FF2B5EF4-FFF2-40B4-BE49-F238E27FC236}">
                <a16:creationId xmlns:a16="http://schemas.microsoft.com/office/drawing/2014/main" id="{B1EE2223-53DD-798F-39A3-70E2BA981B2E}"/>
              </a:ext>
            </a:extLst>
          </p:cNvPr>
          <p:cNvSpPr>
            <a:spLocks noGrp="1"/>
          </p:cNvSpPr>
          <p:nvPr>
            <p:ph sz="half" idx="1"/>
          </p:nvPr>
        </p:nvSpPr>
        <p:spPr/>
        <p:txBody>
          <a:bodyPr>
            <a:normAutofit/>
          </a:bodyPr>
          <a:lstStyle/>
          <a:p>
            <a:r>
              <a:rPr lang="en-CA" sz="2400" dirty="0"/>
              <a:t>A manually-curated Scientific Leaderboard dataset (~40 Papers)</a:t>
            </a:r>
          </a:p>
          <a:p>
            <a:r>
              <a:rPr lang="en-CA" sz="2400" dirty="0"/>
              <a:t>An LLM-based framework to construct scientific leaderboards automatically</a:t>
            </a:r>
          </a:p>
        </p:txBody>
      </p:sp>
      <p:pic>
        <p:nvPicPr>
          <p:cNvPr id="5" name="Content Placeholder 4">
            <a:extLst>
              <a:ext uri="{FF2B5EF4-FFF2-40B4-BE49-F238E27FC236}">
                <a16:creationId xmlns:a16="http://schemas.microsoft.com/office/drawing/2014/main" id="{9823DD81-471A-1F93-B2D3-C4631A202495}"/>
              </a:ext>
            </a:extLst>
          </p:cNvPr>
          <p:cNvPicPr>
            <a:picLocks noGrp="1" noChangeAspect="1"/>
          </p:cNvPicPr>
          <p:nvPr>
            <p:ph sz="half" idx="2"/>
          </p:nvPr>
        </p:nvPicPr>
        <p:blipFill>
          <a:blip r:embed="rId2"/>
          <a:stretch>
            <a:fillRect/>
          </a:stretch>
        </p:blipFill>
        <p:spPr>
          <a:xfrm>
            <a:off x="6096000" y="2903262"/>
            <a:ext cx="3988904" cy="3618298"/>
          </a:xfrm>
          <a:prstGeom prst="rect">
            <a:avLst/>
          </a:prstGeom>
        </p:spPr>
      </p:pic>
    </p:spTree>
    <p:extLst>
      <p:ext uri="{BB962C8B-B14F-4D97-AF65-F5344CB8AC3E}">
        <p14:creationId xmlns:p14="http://schemas.microsoft.com/office/powerpoint/2010/main" val="198481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CB4C-1711-066F-DB92-02BA2EB53039}"/>
              </a:ext>
            </a:extLst>
          </p:cNvPr>
          <p:cNvSpPr>
            <a:spLocks noGrp="1"/>
          </p:cNvSpPr>
          <p:nvPr>
            <p:ph type="title"/>
          </p:nvPr>
        </p:nvSpPr>
        <p:spPr/>
        <p:txBody>
          <a:bodyPr/>
          <a:lstStyle/>
          <a:p>
            <a:r>
              <a:rPr lang="en-US" dirty="0"/>
              <a:t>Related Work</a:t>
            </a:r>
          </a:p>
        </p:txBody>
      </p:sp>
      <p:sp>
        <p:nvSpPr>
          <p:cNvPr id="3" name="Text Placeholder 2">
            <a:extLst>
              <a:ext uri="{FF2B5EF4-FFF2-40B4-BE49-F238E27FC236}">
                <a16:creationId xmlns:a16="http://schemas.microsoft.com/office/drawing/2014/main" id="{2BCD22D9-EEDC-9318-695E-A51464E255DD}"/>
              </a:ext>
            </a:extLst>
          </p:cNvPr>
          <p:cNvSpPr>
            <a:spLocks noGrp="1"/>
          </p:cNvSpPr>
          <p:nvPr>
            <p:ph type="body" idx="1"/>
          </p:nvPr>
        </p:nvSpPr>
        <p:spPr/>
        <p:txBody>
          <a:bodyPr/>
          <a:lstStyle/>
          <a:p>
            <a:r>
              <a:rPr lang="en-US" dirty="0"/>
              <a:t>SCILEAD [EMNLP 24’]</a:t>
            </a:r>
          </a:p>
        </p:txBody>
      </p:sp>
      <p:sp>
        <p:nvSpPr>
          <p:cNvPr id="4" name="Content Placeholder 3">
            <a:extLst>
              <a:ext uri="{FF2B5EF4-FFF2-40B4-BE49-F238E27FC236}">
                <a16:creationId xmlns:a16="http://schemas.microsoft.com/office/drawing/2014/main" id="{ECDE7749-02AA-75F0-12B3-3E2E3672D70D}"/>
              </a:ext>
            </a:extLst>
          </p:cNvPr>
          <p:cNvSpPr>
            <a:spLocks noGrp="1"/>
          </p:cNvSpPr>
          <p:nvPr>
            <p:ph sz="half" idx="2"/>
          </p:nvPr>
        </p:nvSpPr>
        <p:spPr>
          <a:xfrm>
            <a:off x="5125305" y="1488984"/>
            <a:ext cx="6264350" cy="2460497"/>
          </a:xfrm>
        </p:spPr>
        <p:txBody>
          <a:bodyPr>
            <a:normAutofit fontScale="92500" lnSpcReduction="10000"/>
          </a:bodyPr>
          <a:lstStyle/>
          <a:p>
            <a:r>
              <a:rPr lang="en-US" i="1" dirty="0"/>
              <a:t>Efficient performance tracking: Leveraging large language models for automated construction of scientific leaderboards </a:t>
            </a:r>
            <a:r>
              <a:rPr lang="en-US" dirty="0"/>
              <a:t>[</a:t>
            </a:r>
            <a:r>
              <a:rPr lang="en-US" dirty="0">
                <a:hlinkClick r:id="rId2"/>
              </a:rPr>
              <a:t>Paper</a:t>
            </a:r>
            <a:r>
              <a:rPr lang="en-US" dirty="0"/>
              <a:t>][</a:t>
            </a:r>
            <a:r>
              <a:rPr lang="en-US" dirty="0">
                <a:hlinkClick r:id="rId3"/>
              </a:rPr>
              <a:t>Code</a:t>
            </a:r>
            <a:r>
              <a:rPr lang="en-US" dirty="0"/>
              <a:t>]</a:t>
            </a:r>
            <a:endParaRPr lang="en-CA" dirty="0"/>
          </a:p>
          <a:p>
            <a:r>
              <a:rPr lang="en-CA" dirty="0"/>
              <a:t>Manually-curated Scientific Leaderboard dataset (~40 Papers)</a:t>
            </a:r>
          </a:p>
          <a:p>
            <a:pPr lvl="1"/>
            <a:r>
              <a:rPr lang="en-CA" i="1" dirty="0"/>
              <a:t>[*OURS*] </a:t>
            </a:r>
            <a:r>
              <a:rPr lang="en-CA" dirty="0"/>
              <a:t>100-paper development set</a:t>
            </a:r>
          </a:p>
          <a:p>
            <a:r>
              <a:rPr lang="en-CA" dirty="0"/>
              <a:t>LLM-based framework to construct scientific leaderboards</a:t>
            </a:r>
          </a:p>
        </p:txBody>
      </p:sp>
      <p:sp>
        <p:nvSpPr>
          <p:cNvPr id="5" name="Text Placeholder 4">
            <a:extLst>
              <a:ext uri="{FF2B5EF4-FFF2-40B4-BE49-F238E27FC236}">
                <a16:creationId xmlns:a16="http://schemas.microsoft.com/office/drawing/2014/main" id="{2382B814-B2EE-BBEC-444F-D303E60F43B8}"/>
              </a:ext>
            </a:extLst>
          </p:cNvPr>
          <p:cNvSpPr>
            <a:spLocks noGrp="1"/>
          </p:cNvSpPr>
          <p:nvPr>
            <p:ph type="body" sz="quarter" idx="3"/>
          </p:nvPr>
        </p:nvSpPr>
        <p:spPr>
          <a:xfrm>
            <a:off x="5118447" y="3891355"/>
            <a:ext cx="6264414" cy="685800"/>
          </a:xfrm>
        </p:spPr>
        <p:txBody>
          <a:bodyPr/>
          <a:lstStyle/>
          <a:p>
            <a:r>
              <a:rPr lang="en-US" dirty="0"/>
              <a:t>Prompting techniques </a:t>
            </a:r>
          </a:p>
        </p:txBody>
      </p:sp>
      <p:sp>
        <p:nvSpPr>
          <p:cNvPr id="6" name="Content Placeholder 5">
            <a:extLst>
              <a:ext uri="{FF2B5EF4-FFF2-40B4-BE49-F238E27FC236}">
                <a16:creationId xmlns:a16="http://schemas.microsoft.com/office/drawing/2014/main" id="{E7C6CB80-BB45-A179-FF8A-A4FA431C934C}"/>
              </a:ext>
            </a:extLst>
          </p:cNvPr>
          <p:cNvSpPr>
            <a:spLocks noGrp="1"/>
          </p:cNvSpPr>
          <p:nvPr>
            <p:ph sz="quarter" idx="4"/>
          </p:nvPr>
        </p:nvSpPr>
        <p:spPr>
          <a:xfrm>
            <a:off x="5118447" y="4519028"/>
            <a:ext cx="6265588" cy="1217893"/>
          </a:xfrm>
        </p:spPr>
        <p:txBody>
          <a:bodyPr>
            <a:normAutofit fontScale="92500" lnSpcReduction="10000"/>
          </a:bodyPr>
          <a:lstStyle/>
          <a:p>
            <a:r>
              <a:rPr lang="en-US" sz="1600" dirty="0"/>
              <a:t>In-Context Learning (ICT)</a:t>
            </a:r>
          </a:p>
          <a:p>
            <a:r>
              <a:rPr lang="en-US" sz="1600" dirty="0"/>
              <a:t>Self-Critique</a:t>
            </a:r>
          </a:p>
          <a:p>
            <a:r>
              <a:rPr lang="en-US" sz="1600" dirty="0"/>
              <a:t>Self-Refine</a:t>
            </a:r>
          </a:p>
        </p:txBody>
      </p:sp>
    </p:spTree>
    <p:extLst>
      <p:ext uri="{BB962C8B-B14F-4D97-AF65-F5344CB8AC3E}">
        <p14:creationId xmlns:p14="http://schemas.microsoft.com/office/powerpoint/2010/main" val="150633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A030-8028-E1B1-01ED-C1EE09C95FEE}"/>
              </a:ext>
            </a:extLst>
          </p:cNvPr>
          <p:cNvSpPr>
            <a:spLocks noGrp="1"/>
          </p:cNvSpPr>
          <p:nvPr>
            <p:ph type="title"/>
          </p:nvPr>
        </p:nvSpPr>
        <p:spPr/>
        <p:txBody>
          <a:bodyPr/>
          <a:lstStyle/>
          <a:p>
            <a:r>
              <a:rPr lang="en-US" dirty="0"/>
              <a:t>Paper Collection</a:t>
            </a:r>
          </a:p>
        </p:txBody>
      </p:sp>
      <p:sp>
        <p:nvSpPr>
          <p:cNvPr id="3" name="Content Placeholder 2">
            <a:extLst>
              <a:ext uri="{FF2B5EF4-FFF2-40B4-BE49-F238E27FC236}">
                <a16:creationId xmlns:a16="http://schemas.microsoft.com/office/drawing/2014/main" id="{4C042276-D881-C2C3-0C04-7FAC3A13E98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7DB7A5B-CE01-2809-E63A-015C3BBE9CF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74057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9859-A1FB-BF94-6DA6-BEECC10B0D19}"/>
              </a:ext>
            </a:extLst>
          </p:cNvPr>
          <p:cNvSpPr>
            <a:spLocks noGrp="1"/>
          </p:cNvSpPr>
          <p:nvPr>
            <p:ph type="ctrTitle"/>
          </p:nvPr>
        </p:nvSpPr>
        <p:spPr/>
        <p:txBody>
          <a:bodyPr/>
          <a:lstStyle/>
          <a:p>
            <a:r>
              <a:rPr lang="en-US" dirty="0"/>
              <a:t>Annotated Development Set</a:t>
            </a:r>
          </a:p>
        </p:txBody>
      </p:sp>
      <p:sp>
        <p:nvSpPr>
          <p:cNvPr id="3" name="Subtitle 2">
            <a:extLst>
              <a:ext uri="{FF2B5EF4-FFF2-40B4-BE49-F238E27FC236}">
                <a16:creationId xmlns:a16="http://schemas.microsoft.com/office/drawing/2014/main" id="{BDD82FC0-6358-513A-20A3-2AFFB559DFB8}"/>
              </a:ext>
            </a:extLst>
          </p:cNvPr>
          <p:cNvSpPr>
            <a:spLocks noGrp="1"/>
          </p:cNvSpPr>
          <p:nvPr>
            <p:ph type="subTitle" idx="1"/>
          </p:nvPr>
        </p:nvSpPr>
        <p:spPr/>
        <p:txBody>
          <a:bodyPr/>
          <a:lstStyle/>
          <a:p>
            <a:r>
              <a:rPr lang="en-US" dirty="0"/>
              <a:t>Paper Collection</a:t>
            </a:r>
          </a:p>
          <a:p>
            <a:r>
              <a:rPr lang="en-US" dirty="0"/>
              <a:t>Label-Verification Protocol</a:t>
            </a:r>
          </a:p>
          <a:p>
            <a:r>
              <a:rPr lang="en-US" dirty="0"/>
              <a:t>Dataset Alignment on ImageNet</a:t>
            </a:r>
          </a:p>
        </p:txBody>
      </p:sp>
    </p:spTree>
    <p:extLst>
      <p:ext uri="{BB962C8B-B14F-4D97-AF65-F5344CB8AC3E}">
        <p14:creationId xmlns:p14="http://schemas.microsoft.com/office/powerpoint/2010/main" val="426324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28B6-6466-0337-51E4-7F4002A6C2E4}"/>
              </a:ext>
            </a:extLst>
          </p:cNvPr>
          <p:cNvSpPr>
            <a:spLocks noGrp="1"/>
          </p:cNvSpPr>
          <p:nvPr>
            <p:ph type="ctrTitle"/>
          </p:nvPr>
        </p:nvSpPr>
        <p:spPr/>
        <p:txBody>
          <a:bodyPr/>
          <a:lstStyle/>
          <a:p>
            <a:r>
              <a:rPr lang="en-US" dirty="0" err="1"/>
              <a:t>Metholodologies</a:t>
            </a:r>
            <a:endParaRPr lang="en-US" dirty="0"/>
          </a:p>
        </p:txBody>
      </p:sp>
      <p:sp>
        <p:nvSpPr>
          <p:cNvPr id="3" name="Subtitle 2">
            <a:extLst>
              <a:ext uri="{FF2B5EF4-FFF2-40B4-BE49-F238E27FC236}">
                <a16:creationId xmlns:a16="http://schemas.microsoft.com/office/drawing/2014/main" id="{10E45DC7-7050-1097-8529-F265EB2D6C5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6526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B4685-AF16-0751-FE2D-BFC060BC0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8D11C-F96A-B05A-D82C-8878B95F7EC9}"/>
              </a:ext>
            </a:extLst>
          </p:cNvPr>
          <p:cNvSpPr>
            <a:spLocks noGrp="1"/>
          </p:cNvSpPr>
          <p:nvPr>
            <p:ph type="title"/>
          </p:nvPr>
        </p:nvSpPr>
        <p:spPr>
          <a:xfrm>
            <a:off x="814916" y="2297335"/>
            <a:ext cx="3500828" cy="2470065"/>
          </a:xfrm>
        </p:spPr>
        <p:txBody>
          <a:bodyPr/>
          <a:lstStyle/>
          <a:p>
            <a:r>
              <a:rPr lang="en-US" sz="3200" dirty="0">
                <a:ea typeface="+mj-lt"/>
                <a:cs typeface="+mj-lt"/>
              </a:rPr>
              <a:t>EXTRACT-AND-VERIFY</a:t>
            </a:r>
            <a:endParaRPr lang="en-US" dirty="0"/>
          </a:p>
        </p:txBody>
      </p:sp>
      <p:sp>
        <p:nvSpPr>
          <p:cNvPr id="4" name="Content Placeholder 3">
            <a:extLst>
              <a:ext uri="{FF2B5EF4-FFF2-40B4-BE49-F238E27FC236}">
                <a16:creationId xmlns:a16="http://schemas.microsoft.com/office/drawing/2014/main" id="{523ADF5C-F74B-A4A2-BE72-C6D5E342B1EE}"/>
              </a:ext>
            </a:extLst>
          </p:cNvPr>
          <p:cNvSpPr>
            <a:spLocks noGrp="1"/>
          </p:cNvSpPr>
          <p:nvPr>
            <p:ph sz="half" idx="2"/>
          </p:nvPr>
        </p:nvSpPr>
        <p:spPr>
          <a:xfrm>
            <a:off x="4924299" y="613944"/>
            <a:ext cx="7067636" cy="5822681"/>
          </a:xfrm>
        </p:spPr>
        <p:txBody>
          <a:bodyPr vert="horz" lIns="91440" tIns="45720" rIns="91440" bIns="45720" rtlCol="0" anchor="t">
            <a:normAutofit lnSpcReduction="10000"/>
          </a:bodyPr>
          <a:lstStyle/>
          <a:p>
            <a:pPr>
              <a:lnSpc>
                <a:spcPct val="100000"/>
              </a:lnSpc>
              <a:buFont typeface="Wingdings"/>
              <a:buChar char="§"/>
            </a:pPr>
            <a:r>
              <a:rPr lang="en-US" sz="2800" dirty="0">
                <a:cs typeface="Arial"/>
              </a:rPr>
              <a:t>What is </a:t>
            </a:r>
            <a:r>
              <a:rPr lang="en-US" sz="2800" dirty="0">
                <a:ea typeface="+mj-lt"/>
                <a:cs typeface="+mj-lt"/>
              </a:rPr>
              <a:t>EXTRACT-AND-VERIFY</a:t>
            </a:r>
            <a:endParaRPr lang="en-US" sz="2800" dirty="0">
              <a:cs typeface="Arial"/>
            </a:endParaRPr>
          </a:p>
          <a:p>
            <a:pPr lvl="1">
              <a:lnSpc>
                <a:spcPct val="100000"/>
              </a:lnSpc>
              <a:buFont typeface="Wingdings"/>
              <a:buChar char="§"/>
            </a:pPr>
            <a:r>
              <a:rPr lang="en-US" sz="2400" dirty="0">
                <a:cs typeface="Arial"/>
              </a:rPr>
              <a:t>Leverages an iterative loop: the model first extracts potential accuracy metrics and cites the source sentence, then re‐examines its own outputs to confirm consistency or highlight omissions. </a:t>
            </a:r>
          </a:p>
          <a:p>
            <a:pPr lvl="1">
              <a:lnSpc>
                <a:spcPct val="100000"/>
              </a:lnSpc>
              <a:buFont typeface="Wingdings"/>
              <a:buChar char="§"/>
            </a:pPr>
            <a:r>
              <a:rPr lang="en-US" sz="2400" dirty="0">
                <a:cs typeface="Arial"/>
              </a:rPr>
              <a:t>This verification step forces the LLM to reflect on potential errors—especially when multiple snippet extractions conflict.</a:t>
            </a:r>
          </a:p>
          <a:p>
            <a:pPr>
              <a:lnSpc>
                <a:spcPct val="100000"/>
              </a:lnSpc>
              <a:buFont typeface="Wingdings"/>
              <a:buChar char="§"/>
            </a:pPr>
            <a:r>
              <a:rPr lang="en-US" sz="2800" dirty="0">
                <a:cs typeface="Arial"/>
              </a:rPr>
              <a:t>Why is it import</a:t>
            </a:r>
          </a:p>
          <a:p>
            <a:pPr lvl="1">
              <a:lnSpc>
                <a:spcPct val="100000"/>
              </a:lnSpc>
              <a:buFont typeface="Wingdings"/>
              <a:buChar char="§"/>
            </a:pPr>
            <a:r>
              <a:rPr lang="en-US" sz="2400" dirty="0">
                <a:cs typeface="Arial"/>
              </a:rPr>
              <a:t>Particularly effective for discarding spurious references (e.g., baseline or dev‐set accuracies) and ensuring that the extracted top‐1 accuracy indeed matches the final reported performance on ImageNet.</a:t>
            </a:r>
          </a:p>
        </p:txBody>
      </p:sp>
    </p:spTree>
    <p:extLst>
      <p:ext uri="{BB962C8B-B14F-4D97-AF65-F5344CB8AC3E}">
        <p14:creationId xmlns:p14="http://schemas.microsoft.com/office/powerpoint/2010/main" val="3384672799"/>
      </p:ext>
    </p:extLst>
  </p:cSld>
  <p:clrMapOvr>
    <a:masterClrMapping/>
  </p:clrMapOvr>
</p:sld>
</file>

<file path=ppt/theme/theme1.xml><?xml version="1.0" encoding="utf-8"?>
<a:theme xmlns:a="http://schemas.openxmlformats.org/drawingml/2006/main" name="Atlas">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31a96c8-985f-4efd-a141-c23fb9cdf7a3">
      <Terms xmlns="http://schemas.microsoft.com/office/infopath/2007/PartnerControls"/>
    </lcf76f155ced4ddcb4097134ff3c332f>
    <TaxCatchAll xmlns="c53ffac8-73a7-4eb4-bcfc-170fe89dafe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0EF18FC66B5D44AFD312D60ED4ABA1" ma:contentTypeVersion="15" ma:contentTypeDescription="Create a new document." ma:contentTypeScope="" ma:versionID="e5d4f9ee8fb9e73311cbe84a38c144f3">
  <xsd:schema xmlns:xsd="http://www.w3.org/2001/XMLSchema" xmlns:xs="http://www.w3.org/2001/XMLSchema" xmlns:p="http://schemas.microsoft.com/office/2006/metadata/properties" xmlns:ns2="931a96c8-985f-4efd-a141-c23fb9cdf7a3" xmlns:ns3="c53ffac8-73a7-4eb4-bcfc-170fe89dafe6" targetNamespace="http://schemas.microsoft.com/office/2006/metadata/properties" ma:root="true" ma:fieldsID="665f6f3ba5fffa5a5d22eb9d4ddd8ee8" ns2:_="" ns3:_="">
    <xsd:import namespace="931a96c8-985f-4efd-a141-c23fb9cdf7a3"/>
    <xsd:import namespace="c53ffac8-73a7-4eb4-bcfc-170fe89dafe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1a96c8-985f-4efd-a141-c23fb9cdf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e164b29-4069-4387-b6aa-f01f2a1f474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3ffac8-73a7-4eb4-bcfc-170fe89daf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53db9de2-94d8-4d8b-875c-623fcb13e78e}" ma:internalName="TaxCatchAll" ma:showField="CatchAllData" ma:web="c53ffac8-73a7-4eb4-bcfc-170fe89daf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E8FDC2-BE88-4656-9450-A930A5FC07CD}">
  <ds:schemaRefs>
    <ds:schemaRef ds:uri="http://schemas.microsoft.com/sharepoint/v3/contenttype/forms"/>
  </ds:schemaRefs>
</ds:datastoreItem>
</file>

<file path=customXml/itemProps2.xml><?xml version="1.0" encoding="utf-8"?>
<ds:datastoreItem xmlns:ds="http://schemas.openxmlformats.org/officeDocument/2006/customXml" ds:itemID="{56347DD4-EE65-48A9-B70E-57C932D623F5}">
  <ds:schemaRefs>
    <ds:schemaRef ds:uri="http://schemas.openxmlformats.org/package/2006/metadata/core-properties"/>
    <ds:schemaRef ds:uri="c53ffac8-73a7-4eb4-bcfc-170fe89dafe6"/>
    <ds:schemaRef ds:uri="http://www.w3.org/XML/1998/namespace"/>
    <ds:schemaRef ds:uri="http://schemas.microsoft.com/office/2006/documentManagement/types"/>
    <ds:schemaRef ds:uri="931a96c8-985f-4efd-a141-c23fb9cdf7a3"/>
    <ds:schemaRef ds:uri="http://purl.org/dc/elements/1.1/"/>
    <ds:schemaRef ds:uri="http://schemas.microsoft.com/office/2006/metadata/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B3312C6D-672B-4580-89D1-5DE9F67CBDC1}">
  <ds:schemaRefs>
    <ds:schemaRef ds:uri="931a96c8-985f-4efd-a141-c23fb9cdf7a3"/>
    <ds:schemaRef ds:uri="c53ffac8-73a7-4eb4-bcfc-170fe89daf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Atlas</Template>
  <TotalTime>8669</TotalTime>
  <Words>1581</Words>
  <Application>Microsoft Macintosh PowerPoint</Application>
  <PresentationFormat>Widescreen</PresentationFormat>
  <Paragraphs>205</Paragraphs>
  <Slides>27</Slides>
  <Notes>20</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Lato Extended</vt:lpstr>
      <vt:lpstr>Arial</vt:lpstr>
      <vt:lpstr>Calibri</vt:lpstr>
      <vt:lpstr>Calibri Light</vt:lpstr>
      <vt:lpstr>Helvetica</vt:lpstr>
      <vt:lpstr>Helvetica 55 Roman</vt:lpstr>
      <vt:lpstr>Menlo</vt:lpstr>
      <vt:lpstr>Rockwell</vt:lpstr>
      <vt:lpstr>Wingdings</vt:lpstr>
      <vt:lpstr>Atlas</vt:lpstr>
      <vt:lpstr>Automatic Extraction of Performance Metrics from the Scientific Literature with an Extract-and-Verify Loop</vt:lpstr>
      <vt:lpstr>An Motivating Example: Image Classification on ImageNet</vt:lpstr>
      <vt:lpstr>Motivation &amp;  Contributions</vt:lpstr>
      <vt:lpstr>SCILEAD  [EMNLP 24]</vt:lpstr>
      <vt:lpstr>Related Work</vt:lpstr>
      <vt:lpstr>Paper Collection</vt:lpstr>
      <vt:lpstr>Annotated Development Set</vt:lpstr>
      <vt:lpstr>Metholodologies</vt:lpstr>
      <vt:lpstr>EXTRACT-AND-VERIFY</vt:lpstr>
      <vt:lpstr>Extract-and-verify</vt:lpstr>
      <vt:lpstr>EXTRACT-AND-VERIFY: Prompt template</vt:lpstr>
      <vt:lpstr>Experimental Setup</vt:lpstr>
      <vt:lpstr>Experimental Results</vt:lpstr>
      <vt:lpstr>Evaluation Results on Development Set: Classification Metrics</vt:lpstr>
      <vt:lpstr>Evaluation Results on Development Set: Regression Metrics</vt:lpstr>
      <vt:lpstr>Qualitative Analysis</vt:lpstr>
      <vt:lpstr>Straightforward (“Easy”) Examples</vt:lpstr>
      <vt:lpstr>Straightforward (“Easy”) Example 1</vt:lpstr>
      <vt:lpstr>Straightforward (“Easy”) Example 1 cont’d</vt:lpstr>
      <vt:lpstr>Straightforward (“Easy”) Example 2</vt:lpstr>
      <vt:lpstr>Difficult (“Challenging”) Examples: Top-1 omitted, Top-5 present</vt:lpstr>
      <vt:lpstr>Difficult (“Challenging”) Examples: Alternate dataset variant</vt:lpstr>
      <vt:lpstr>Next Steps</vt:lpstr>
      <vt:lpstr>EXTRACT-AND-VERIFY</vt:lpstr>
      <vt:lpstr>PowerPoint Presentation</vt:lpstr>
      <vt:lpstr>Appendices</vt:lpstr>
      <vt:lpstr>Difficult (“Challenging”) Examples: Table-only reporting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Dawn Duan</cp:lastModifiedBy>
  <cp:revision>13</cp:revision>
  <dcterms:created xsi:type="dcterms:W3CDTF">2021-01-04T23:12:08Z</dcterms:created>
  <dcterms:modified xsi:type="dcterms:W3CDTF">2025-05-25T20:13:57Z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0x010100E30EF18FC66B5D44AFD312D60ED4ABA1</vt:lpwstr>
  </property>
  <property fmtid="{D5CDD505-2E9C-101B-9397-08002B2CF9AE}" pid="3" name="MSIP_Label_38ba3d48-8576-491a-b4d5-b93179c855d8_Enabled">
    <vt:lpwstr>true</vt:lpwstr>
  </property>
  <property fmtid="{D5CDD505-2E9C-101B-9397-08002B2CF9AE}" pid="4" name="MSIP_Label_38ba3d48-8576-491a-b4d5-b93179c855d8_SetDate">
    <vt:lpwstr>2024-10-03T23:48:43Z</vt:lpwstr>
  </property>
  <property fmtid="{D5CDD505-2E9C-101B-9397-08002B2CF9AE}" pid="5" name="MSIP_Label_38ba3d48-8576-491a-b4d5-b93179c855d8_Method">
    <vt:lpwstr>Privileged</vt:lpwstr>
  </property>
  <property fmtid="{D5CDD505-2E9C-101B-9397-08002B2CF9AE}" pid="6" name="MSIP_Label_38ba3d48-8576-491a-b4d5-b93179c855d8_Name">
    <vt:lpwstr>Internal</vt:lpwstr>
  </property>
  <property fmtid="{D5CDD505-2E9C-101B-9397-08002B2CF9AE}" pid="7" name="MSIP_Label_38ba3d48-8576-491a-b4d5-b93179c855d8_SiteId">
    <vt:lpwstr>bd6704ff-1437-477c-9ac9-c30d6f5133c5</vt:lpwstr>
  </property>
  <property fmtid="{D5CDD505-2E9C-101B-9397-08002B2CF9AE}" pid="8" name="MSIP_Label_38ba3d48-8576-491a-b4d5-b93179c855d8_ActionId">
    <vt:lpwstr>dde874d8-b1d5-44cd-b291-1d6aea145f2b</vt:lpwstr>
  </property>
  <property fmtid="{D5CDD505-2E9C-101B-9397-08002B2CF9AE}" pid="9" name="MSIP_Label_38ba3d48-8576-491a-b4d5-b93179c855d8_ContentBits">
    <vt:lpwstr>0</vt:lpwstr>
  </property>
</Properties>
</file>